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Series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val>
            <c:numRef>
              <c:f>Sheet1!$A$2:$A$4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</c:multiLvlStrRef>
                </c15:cat>
              </c15:filteredCategoryTitle>
            </c:ext>
            <c:ext xmlns:c16="http://schemas.microsoft.com/office/drawing/2014/chart" uri="{C3380CC4-5D6E-409C-BE32-E72D297353CC}">
              <c16:uniqueId val="{00000000-4310-4A1F-A15C-4A1F52B1CD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619456"/>
        <c:axId val="153642112"/>
      </c:lineChart>
      <c:catAx>
        <c:axId val="1536194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9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Quantity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42112"/>
        <c:crosses val="autoZero"/>
        <c:auto val="1"/>
        <c:lblAlgn val="ctr"/>
        <c:lblOffset val="100"/>
        <c:noMultiLvlLbl val="0"/>
      </c:catAx>
      <c:valAx>
        <c:axId val="1536421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9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Price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1945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01442644070057"/>
          <c:y val="0.13289114319157241"/>
          <c:w val="0.64305631753717685"/>
          <c:h val="0.575601918273676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xVal>
          <c:y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6</c:v>
                </c:pt>
                <c:pt idx="3">
                  <c:v>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5E8-4E60-955F-65BAB10A0D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3650304"/>
        <c:axId val="153652224"/>
      </c:scatterChart>
      <c:valAx>
        <c:axId val="153650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9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Quantity </a:t>
                </a:r>
              </a:p>
            </c:rich>
          </c:tx>
          <c:layout>
            <c:manualLayout>
              <c:xMode val="edge"/>
              <c:yMode val="edge"/>
              <c:x val="0.47781626825951479"/>
              <c:y val="0.8508804165968183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52224"/>
        <c:crosses val="autoZero"/>
        <c:crossBetween val="midCat"/>
        <c:majorUnit val="100"/>
      </c:valAx>
      <c:valAx>
        <c:axId val="153652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9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Price</a:t>
                </a:r>
              </a:p>
            </c:rich>
          </c:tx>
          <c:layout>
            <c:manualLayout>
              <c:xMode val="edge"/>
              <c:yMode val="edge"/>
              <c:x val="4.2635658914728689E-2"/>
              <c:y val="0.2228840750633043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503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60</c:v>
                </c:pt>
                <c:pt idx="1">
                  <c:v>120</c:v>
                </c:pt>
                <c:pt idx="2">
                  <c:v>180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10</c:v>
                </c:pt>
                <c:pt idx="1">
                  <c:v>8</c:v>
                </c:pt>
                <c:pt idx="2">
                  <c:v>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6B-456E-B793-8C3BE35B8E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304512"/>
        <c:axId val="160331264"/>
      </c:scatterChart>
      <c:valAx>
        <c:axId val="1603045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Quantity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31264"/>
        <c:crosses val="autoZero"/>
        <c:crossBetween val="midCat"/>
        <c:majorUnit val="60"/>
      </c:valAx>
      <c:valAx>
        <c:axId val="1603312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/>
                  <a:t>Price</a:t>
                </a:r>
              </a:p>
            </c:rich>
          </c:tx>
          <c:layout>
            <c:manualLayout>
              <c:xMode val="edge"/>
              <c:yMode val="edge"/>
              <c:x val="2.5462962962962965E-2"/>
              <c:y val="0.3496559805024371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04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115E0-33D1-46E1-B66D-D4951A3D9A8F}" type="doc">
      <dgm:prSet loTypeId="urn:microsoft.com/office/officeart/2005/8/layout/hierarchy1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66A57332-5702-4922-B33A-78A8C15D0DB8}">
      <dgm:prSet phldrT="[Text]" custT="1"/>
      <dgm:spPr/>
      <dgm:t>
        <a:bodyPr/>
        <a:lstStyle/>
        <a:p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Types of Elasticity of Demand</a:t>
          </a:r>
          <a:endParaRPr lang="en-IN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A29520-E633-4C1F-B577-6828084B6568}" type="parTrans" cxnId="{ED345834-6E78-4E81-B4F8-6E7C9F650D14}">
      <dgm:prSet/>
      <dgm:spPr/>
      <dgm:t>
        <a:bodyPr/>
        <a:lstStyle/>
        <a:p>
          <a:endParaRPr lang="en-IN"/>
        </a:p>
      </dgm:t>
    </dgm:pt>
    <dgm:pt modelId="{18FE11F7-9A4F-42E5-8206-420F4901EFD5}" type="sibTrans" cxnId="{ED345834-6E78-4E81-B4F8-6E7C9F650D14}">
      <dgm:prSet/>
      <dgm:spPr/>
      <dgm:t>
        <a:bodyPr/>
        <a:lstStyle/>
        <a:p>
          <a:endParaRPr lang="en-IN"/>
        </a:p>
      </dgm:t>
    </dgm:pt>
    <dgm:pt modelId="{430C7295-8C75-4CC1-997E-7AEA2F1F5790}">
      <dgm:prSet phldrT="[Text]" custT="1"/>
      <dgm:spPr/>
      <dgm:t>
        <a:bodyPr/>
        <a:lstStyle/>
        <a:p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Price Elasticity</a:t>
          </a:r>
          <a:endParaRPr lang="en-IN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50FF83-FF70-479D-BB31-C24C9282CD5F}" type="parTrans" cxnId="{EA1DD412-DB4B-4F5C-B8B2-131F612B9E32}">
      <dgm:prSet/>
      <dgm:spPr/>
      <dgm:t>
        <a:bodyPr/>
        <a:lstStyle/>
        <a:p>
          <a:endParaRPr lang="en-IN"/>
        </a:p>
      </dgm:t>
    </dgm:pt>
    <dgm:pt modelId="{36894287-FA09-4145-AE43-6F8FA3F33C7F}" type="sibTrans" cxnId="{EA1DD412-DB4B-4F5C-B8B2-131F612B9E32}">
      <dgm:prSet/>
      <dgm:spPr/>
      <dgm:t>
        <a:bodyPr/>
        <a:lstStyle/>
        <a:p>
          <a:endParaRPr lang="en-IN"/>
        </a:p>
      </dgm:t>
    </dgm:pt>
    <dgm:pt modelId="{A71733DC-E573-4F6D-B59C-519C3FCB9181}">
      <dgm:prSet phldrT="[Text]" custT="1"/>
      <dgm:spPr/>
      <dgm:t>
        <a:bodyPr/>
        <a:lstStyle/>
        <a:p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Cross Elasticity </a:t>
          </a:r>
          <a:endParaRPr lang="en-IN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AA862-D850-449A-8E02-9429A3E0DB27}" type="parTrans" cxnId="{25EC5297-D5FE-4C4A-B631-A917C397937C}">
      <dgm:prSet/>
      <dgm:spPr/>
      <dgm:t>
        <a:bodyPr/>
        <a:lstStyle/>
        <a:p>
          <a:endParaRPr lang="en-IN"/>
        </a:p>
      </dgm:t>
    </dgm:pt>
    <dgm:pt modelId="{DF1FED35-9677-4527-8FC6-1E15D14D7DDF}" type="sibTrans" cxnId="{25EC5297-D5FE-4C4A-B631-A917C397937C}">
      <dgm:prSet/>
      <dgm:spPr/>
      <dgm:t>
        <a:bodyPr/>
        <a:lstStyle/>
        <a:p>
          <a:endParaRPr lang="en-IN"/>
        </a:p>
      </dgm:t>
    </dgm:pt>
    <dgm:pt modelId="{AE54529E-BF0D-4832-809C-C0FEDCEABA43}">
      <dgm:prSet phldrT="[Text]" custT="1"/>
      <dgm:spPr/>
      <dgm:t>
        <a:bodyPr/>
        <a:lstStyle/>
        <a:p>
          <a:r>
            <a:rPr lang="en-US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Income Elasticity </a:t>
          </a:r>
          <a:endParaRPr lang="en-IN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6D69A6-5C24-43E1-BBA0-CD1995228C0C}" type="parTrans" cxnId="{1C392DDF-513E-4738-958E-88880B3AA494}">
      <dgm:prSet/>
      <dgm:spPr/>
      <dgm:t>
        <a:bodyPr/>
        <a:lstStyle/>
        <a:p>
          <a:endParaRPr lang="en-IN"/>
        </a:p>
      </dgm:t>
    </dgm:pt>
    <dgm:pt modelId="{0289FDF0-3C38-4B37-942C-1CECC63A81F2}" type="sibTrans" cxnId="{1C392DDF-513E-4738-958E-88880B3AA494}">
      <dgm:prSet/>
      <dgm:spPr/>
      <dgm:t>
        <a:bodyPr/>
        <a:lstStyle/>
        <a:p>
          <a:endParaRPr lang="en-IN"/>
        </a:p>
      </dgm:t>
    </dgm:pt>
    <dgm:pt modelId="{5DB85762-1CCB-49A1-B92C-7EDDFF2E72F0}" type="pres">
      <dgm:prSet presAssocID="{460115E0-33D1-46E1-B66D-D4951A3D9A8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9100AC-31B0-47DB-ACE1-9E8D4A0287E5}" type="pres">
      <dgm:prSet presAssocID="{66A57332-5702-4922-B33A-78A8C15D0DB8}" presName="hierRoot1" presStyleCnt="0"/>
      <dgm:spPr/>
    </dgm:pt>
    <dgm:pt modelId="{738690BE-7C61-47C8-A1C9-11851850BC8F}" type="pres">
      <dgm:prSet presAssocID="{66A57332-5702-4922-B33A-78A8C15D0DB8}" presName="composite" presStyleCnt="0"/>
      <dgm:spPr/>
    </dgm:pt>
    <dgm:pt modelId="{BA346348-FF2F-49BE-8DA6-6A0D2E18BF9D}" type="pres">
      <dgm:prSet presAssocID="{66A57332-5702-4922-B33A-78A8C15D0DB8}" presName="background" presStyleLbl="node0" presStyleIdx="0" presStyleCnt="1"/>
      <dgm:spPr/>
    </dgm:pt>
    <dgm:pt modelId="{85E1C87F-E479-4879-983E-A0CCE6618EAC}" type="pres">
      <dgm:prSet presAssocID="{66A57332-5702-4922-B33A-78A8C15D0DB8}" presName="text" presStyleLbl="fgAcc0" presStyleIdx="0" presStyleCnt="1">
        <dgm:presLayoutVars>
          <dgm:chPref val="3"/>
        </dgm:presLayoutVars>
      </dgm:prSet>
      <dgm:spPr/>
    </dgm:pt>
    <dgm:pt modelId="{1FD895F8-DD8C-4F35-9F90-342AB82A8DDB}" type="pres">
      <dgm:prSet presAssocID="{66A57332-5702-4922-B33A-78A8C15D0DB8}" presName="hierChild2" presStyleCnt="0"/>
      <dgm:spPr/>
    </dgm:pt>
    <dgm:pt modelId="{758AE65A-DAFC-4893-8504-B692BC5707BF}" type="pres">
      <dgm:prSet presAssocID="{4F50FF83-FF70-479D-BB31-C24C9282CD5F}" presName="Name10" presStyleLbl="parChTrans1D2" presStyleIdx="0" presStyleCnt="3"/>
      <dgm:spPr/>
    </dgm:pt>
    <dgm:pt modelId="{62EA8255-B3C6-41B4-9FBD-438EB6369C0E}" type="pres">
      <dgm:prSet presAssocID="{430C7295-8C75-4CC1-997E-7AEA2F1F5790}" presName="hierRoot2" presStyleCnt="0"/>
      <dgm:spPr/>
    </dgm:pt>
    <dgm:pt modelId="{B0C968DC-F104-4CB8-96CE-39C4942CD0A3}" type="pres">
      <dgm:prSet presAssocID="{430C7295-8C75-4CC1-997E-7AEA2F1F5790}" presName="composite2" presStyleCnt="0"/>
      <dgm:spPr/>
    </dgm:pt>
    <dgm:pt modelId="{7C59B8C4-88DC-4DD9-9162-2408DAED1F1E}" type="pres">
      <dgm:prSet presAssocID="{430C7295-8C75-4CC1-997E-7AEA2F1F5790}" presName="background2" presStyleLbl="node2" presStyleIdx="0" presStyleCnt="3"/>
      <dgm:spPr/>
    </dgm:pt>
    <dgm:pt modelId="{B4CACDEC-B3C6-4B1D-A03D-1C63E07BAADF}" type="pres">
      <dgm:prSet presAssocID="{430C7295-8C75-4CC1-997E-7AEA2F1F5790}" presName="text2" presStyleLbl="fgAcc2" presStyleIdx="0" presStyleCnt="3">
        <dgm:presLayoutVars>
          <dgm:chPref val="3"/>
        </dgm:presLayoutVars>
      </dgm:prSet>
      <dgm:spPr/>
    </dgm:pt>
    <dgm:pt modelId="{11B29FA3-700C-4219-A559-0690135047CC}" type="pres">
      <dgm:prSet presAssocID="{430C7295-8C75-4CC1-997E-7AEA2F1F5790}" presName="hierChild3" presStyleCnt="0"/>
      <dgm:spPr/>
    </dgm:pt>
    <dgm:pt modelId="{3C8AD25F-A1B4-4F98-968F-C44E0C0F1DDF}" type="pres">
      <dgm:prSet presAssocID="{EB6D69A6-5C24-43E1-BBA0-CD1995228C0C}" presName="Name10" presStyleLbl="parChTrans1D2" presStyleIdx="1" presStyleCnt="3"/>
      <dgm:spPr/>
    </dgm:pt>
    <dgm:pt modelId="{EF8F5BD4-17C0-430D-A26C-7282D5E84434}" type="pres">
      <dgm:prSet presAssocID="{AE54529E-BF0D-4832-809C-C0FEDCEABA43}" presName="hierRoot2" presStyleCnt="0"/>
      <dgm:spPr/>
    </dgm:pt>
    <dgm:pt modelId="{3707BE95-8639-4FAF-8A61-44E3E27984A5}" type="pres">
      <dgm:prSet presAssocID="{AE54529E-BF0D-4832-809C-C0FEDCEABA43}" presName="composite2" presStyleCnt="0"/>
      <dgm:spPr/>
    </dgm:pt>
    <dgm:pt modelId="{84E11E7B-17B8-414D-9118-77C4B0EEB9DF}" type="pres">
      <dgm:prSet presAssocID="{AE54529E-BF0D-4832-809C-C0FEDCEABA43}" presName="background2" presStyleLbl="node2" presStyleIdx="1" presStyleCnt="3"/>
      <dgm:spPr/>
    </dgm:pt>
    <dgm:pt modelId="{543E2440-B79B-4BBB-8DB2-A50D0FA9D48C}" type="pres">
      <dgm:prSet presAssocID="{AE54529E-BF0D-4832-809C-C0FEDCEABA43}" presName="text2" presStyleLbl="fgAcc2" presStyleIdx="1" presStyleCnt="3">
        <dgm:presLayoutVars>
          <dgm:chPref val="3"/>
        </dgm:presLayoutVars>
      </dgm:prSet>
      <dgm:spPr/>
    </dgm:pt>
    <dgm:pt modelId="{7085C5D8-8FF4-4AC6-9CF8-948D018DAE78}" type="pres">
      <dgm:prSet presAssocID="{AE54529E-BF0D-4832-809C-C0FEDCEABA43}" presName="hierChild3" presStyleCnt="0"/>
      <dgm:spPr/>
    </dgm:pt>
    <dgm:pt modelId="{E2766137-CC20-49FD-979E-C2D183B4B552}" type="pres">
      <dgm:prSet presAssocID="{B74AA862-D850-449A-8E02-9429A3E0DB27}" presName="Name10" presStyleLbl="parChTrans1D2" presStyleIdx="2" presStyleCnt="3"/>
      <dgm:spPr/>
    </dgm:pt>
    <dgm:pt modelId="{9AA7919F-A926-4D7C-A828-F24861EFFE8A}" type="pres">
      <dgm:prSet presAssocID="{A71733DC-E573-4F6D-B59C-519C3FCB9181}" presName="hierRoot2" presStyleCnt="0"/>
      <dgm:spPr/>
    </dgm:pt>
    <dgm:pt modelId="{3EA59EBC-C8B1-4770-97D0-6CAFCEFA7300}" type="pres">
      <dgm:prSet presAssocID="{A71733DC-E573-4F6D-B59C-519C3FCB9181}" presName="composite2" presStyleCnt="0"/>
      <dgm:spPr/>
    </dgm:pt>
    <dgm:pt modelId="{E47DFDE6-DB3F-4BF7-8609-C300A9DA5D84}" type="pres">
      <dgm:prSet presAssocID="{A71733DC-E573-4F6D-B59C-519C3FCB9181}" presName="background2" presStyleLbl="node2" presStyleIdx="2" presStyleCnt="3"/>
      <dgm:spPr/>
    </dgm:pt>
    <dgm:pt modelId="{68B4BF4D-03EF-49DA-9194-2F549F86C10C}" type="pres">
      <dgm:prSet presAssocID="{A71733DC-E573-4F6D-B59C-519C3FCB9181}" presName="text2" presStyleLbl="fgAcc2" presStyleIdx="2" presStyleCnt="3">
        <dgm:presLayoutVars>
          <dgm:chPref val="3"/>
        </dgm:presLayoutVars>
      </dgm:prSet>
      <dgm:spPr/>
    </dgm:pt>
    <dgm:pt modelId="{7A90A4E3-239A-4054-81B2-2E81F6EF286C}" type="pres">
      <dgm:prSet presAssocID="{A71733DC-E573-4F6D-B59C-519C3FCB9181}" presName="hierChild3" presStyleCnt="0"/>
      <dgm:spPr/>
    </dgm:pt>
  </dgm:ptLst>
  <dgm:cxnLst>
    <dgm:cxn modelId="{EA1DD412-DB4B-4F5C-B8B2-131F612B9E32}" srcId="{66A57332-5702-4922-B33A-78A8C15D0DB8}" destId="{430C7295-8C75-4CC1-997E-7AEA2F1F5790}" srcOrd="0" destOrd="0" parTransId="{4F50FF83-FF70-479D-BB31-C24C9282CD5F}" sibTransId="{36894287-FA09-4145-AE43-6F8FA3F33C7F}"/>
    <dgm:cxn modelId="{755E9420-8965-4440-B118-C7CF6C0842A0}" type="presOf" srcId="{430C7295-8C75-4CC1-997E-7AEA2F1F5790}" destId="{B4CACDEC-B3C6-4B1D-A03D-1C63E07BAADF}" srcOrd="0" destOrd="0" presId="urn:microsoft.com/office/officeart/2005/8/layout/hierarchy1"/>
    <dgm:cxn modelId="{3FF78727-11F9-45D0-91E9-CBE97BBB9EF1}" type="presOf" srcId="{EB6D69A6-5C24-43E1-BBA0-CD1995228C0C}" destId="{3C8AD25F-A1B4-4F98-968F-C44E0C0F1DDF}" srcOrd="0" destOrd="0" presId="urn:microsoft.com/office/officeart/2005/8/layout/hierarchy1"/>
    <dgm:cxn modelId="{ED345834-6E78-4E81-B4F8-6E7C9F650D14}" srcId="{460115E0-33D1-46E1-B66D-D4951A3D9A8F}" destId="{66A57332-5702-4922-B33A-78A8C15D0DB8}" srcOrd="0" destOrd="0" parTransId="{1BA29520-E633-4C1F-B577-6828084B6568}" sibTransId="{18FE11F7-9A4F-42E5-8206-420F4901EFD5}"/>
    <dgm:cxn modelId="{DDF8483B-FC18-4B53-8F20-86BF93C041A4}" type="presOf" srcId="{AE54529E-BF0D-4832-809C-C0FEDCEABA43}" destId="{543E2440-B79B-4BBB-8DB2-A50D0FA9D48C}" srcOrd="0" destOrd="0" presId="urn:microsoft.com/office/officeart/2005/8/layout/hierarchy1"/>
    <dgm:cxn modelId="{6E73C293-D2AB-46B5-BA42-8D6AB3B471E3}" type="presOf" srcId="{B74AA862-D850-449A-8E02-9429A3E0DB27}" destId="{E2766137-CC20-49FD-979E-C2D183B4B552}" srcOrd="0" destOrd="0" presId="urn:microsoft.com/office/officeart/2005/8/layout/hierarchy1"/>
    <dgm:cxn modelId="{25EC5297-D5FE-4C4A-B631-A917C397937C}" srcId="{66A57332-5702-4922-B33A-78A8C15D0DB8}" destId="{A71733DC-E573-4F6D-B59C-519C3FCB9181}" srcOrd="2" destOrd="0" parTransId="{B74AA862-D850-449A-8E02-9429A3E0DB27}" sibTransId="{DF1FED35-9677-4527-8FC6-1E15D14D7DDF}"/>
    <dgm:cxn modelId="{7D8DFF9C-D79F-4D08-B818-0D6A6D80EB63}" type="presOf" srcId="{460115E0-33D1-46E1-B66D-D4951A3D9A8F}" destId="{5DB85762-1CCB-49A1-B92C-7EDDFF2E72F0}" srcOrd="0" destOrd="0" presId="urn:microsoft.com/office/officeart/2005/8/layout/hierarchy1"/>
    <dgm:cxn modelId="{0EBF94B9-F9F6-442B-94E6-E8179EFE77AE}" type="presOf" srcId="{4F50FF83-FF70-479D-BB31-C24C9282CD5F}" destId="{758AE65A-DAFC-4893-8504-B692BC5707BF}" srcOrd="0" destOrd="0" presId="urn:microsoft.com/office/officeart/2005/8/layout/hierarchy1"/>
    <dgm:cxn modelId="{1C392DDF-513E-4738-958E-88880B3AA494}" srcId="{66A57332-5702-4922-B33A-78A8C15D0DB8}" destId="{AE54529E-BF0D-4832-809C-C0FEDCEABA43}" srcOrd="1" destOrd="0" parTransId="{EB6D69A6-5C24-43E1-BBA0-CD1995228C0C}" sibTransId="{0289FDF0-3C38-4B37-942C-1CECC63A81F2}"/>
    <dgm:cxn modelId="{470A37E8-DBEE-4692-85AB-32E9EE1DAB2B}" type="presOf" srcId="{66A57332-5702-4922-B33A-78A8C15D0DB8}" destId="{85E1C87F-E479-4879-983E-A0CCE6618EAC}" srcOrd="0" destOrd="0" presId="urn:microsoft.com/office/officeart/2005/8/layout/hierarchy1"/>
    <dgm:cxn modelId="{9B87F0EF-B507-4E4B-A7EB-2180EB4E3E85}" type="presOf" srcId="{A71733DC-E573-4F6D-B59C-519C3FCB9181}" destId="{68B4BF4D-03EF-49DA-9194-2F549F86C10C}" srcOrd="0" destOrd="0" presId="urn:microsoft.com/office/officeart/2005/8/layout/hierarchy1"/>
    <dgm:cxn modelId="{B4862DA2-2DD2-4D36-8089-61990A498D17}" type="presParOf" srcId="{5DB85762-1CCB-49A1-B92C-7EDDFF2E72F0}" destId="{289100AC-31B0-47DB-ACE1-9E8D4A0287E5}" srcOrd="0" destOrd="0" presId="urn:microsoft.com/office/officeart/2005/8/layout/hierarchy1"/>
    <dgm:cxn modelId="{C8D43821-C90E-4316-A679-C4DA9C094C4A}" type="presParOf" srcId="{289100AC-31B0-47DB-ACE1-9E8D4A0287E5}" destId="{738690BE-7C61-47C8-A1C9-11851850BC8F}" srcOrd="0" destOrd="0" presId="urn:microsoft.com/office/officeart/2005/8/layout/hierarchy1"/>
    <dgm:cxn modelId="{75ECE998-5C85-47D9-85AB-BE5B914BFF5D}" type="presParOf" srcId="{738690BE-7C61-47C8-A1C9-11851850BC8F}" destId="{BA346348-FF2F-49BE-8DA6-6A0D2E18BF9D}" srcOrd="0" destOrd="0" presId="urn:microsoft.com/office/officeart/2005/8/layout/hierarchy1"/>
    <dgm:cxn modelId="{760E393A-F2FA-49E3-8C2C-593C67DAAA5E}" type="presParOf" srcId="{738690BE-7C61-47C8-A1C9-11851850BC8F}" destId="{85E1C87F-E479-4879-983E-A0CCE6618EAC}" srcOrd="1" destOrd="0" presId="urn:microsoft.com/office/officeart/2005/8/layout/hierarchy1"/>
    <dgm:cxn modelId="{64D220E0-E036-4554-9FF5-C86F946B2D85}" type="presParOf" srcId="{289100AC-31B0-47DB-ACE1-9E8D4A0287E5}" destId="{1FD895F8-DD8C-4F35-9F90-342AB82A8DDB}" srcOrd="1" destOrd="0" presId="urn:microsoft.com/office/officeart/2005/8/layout/hierarchy1"/>
    <dgm:cxn modelId="{E9587C83-C757-4589-A92E-4F940E6E64A0}" type="presParOf" srcId="{1FD895F8-DD8C-4F35-9F90-342AB82A8DDB}" destId="{758AE65A-DAFC-4893-8504-B692BC5707BF}" srcOrd="0" destOrd="0" presId="urn:microsoft.com/office/officeart/2005/8/layout/hierarchy1"/>
    <dgm:cxn modelId="{47C36272-1F17-47A0-816B-C9E5600BBAD8}" type="presParOf" srcId="{1FD895F8-DD8C-4F35-9F90-342AB82A8DDB}" destId="{62EA8255-B3C6-41B4-9FBD-438EB6369C0E}" srcOrd="1" destOrd="0" presId="urn:microsoft.com/office/officeart/2005/8/layout/hierarchy1"/>
    <dgm:cxn modelId="{B97BF54C-7E8C-4963-B7C7-B74CD2D13F7B}" type="presParOf" srcId="{62EA8255-B3C6-41B4-9FBD-438EB6369C0E}" destId="{B0C968DC-F104-4CB8-96CE-39C4942CD0A3}" srcOrd="0" destOrd="0" presId="urn:microsoft.com/office/officeart/2005/8/layout/hierarchy1"/>
    <dgm:cxn modelId="{DEA8B740-D703-4452-9C6F-2C4AB19A7B13}" type="presParOf" srcId="{B0C968DC-F104-4CB8-96CE-39C4942CD0A3}" destId="{7C59B8C4-88DC-4DD9-9162-2408DAED1F1E}" srcOrd="0" destOrd="0" presId="urn:microsoft.com/office/officeart/2005/8/layout/hierarchy1"/>
    <dgm:cxn modelId="{A1956A59-ACE1-46A6-B3F2-753058B094F4}" type="presParOf" srcId="{B0C968DC-F104-4CB8-96CE-39C4942CD0A3}" destId="{B4CACDEC-B3C6-4B1D-A03D-1C63E07BAADF}" srcOrd="1" destOrd="0" presId="urn:microsoft.com/office/officeart/2005/8/layout/hierarchy1"/>
    <dgm:cxn modelId="{65C4FA85-0EE1-40E2-BA0B-C9095F0DC127}" type="presParOf" srcId="{62EA8255-B3C6-41B4-9FBD-438EB6369C0E}" destId="{11B29FA3-700C-4219-A559-0690135047CC}" srcOrd="1" destOrd="0" presId="urn:microsoft.com/office/officeart/2005/8/layout/hierarchy1"/>
    <dgm:cxn modelId="{2B515B3C-AB76-4222-904D-73B3E06AE25E}" type="presParOf" srcId="{1FD895F8-DD8C-4F35-9F90-342AB82A8DDB}" destId="{3C8AD25F-A1B4-4F98-968F-C44E0C0F1DDF}" srcOrd="2" destOrd="0" presId="urn:microsoft.com/office/officeart/2005/8/layout/hierarchy1"/>
    <dgm:cxn modelId="{EA01FF55-D742-4EBA-8E14-E9AAD7E76098}" type="presParOf" srcId="{1FD895F8-DD8C-4F35-9F90-342AB82A8DDB}" destId="{EF8F5BD4-17C0-430D-A26C-7282D5E84434}" srcOrd="3" destOrd="0" presId="urn:microsoft.com/office/officeart/2005/8/layout/hierarchy1"/>
    <dgm:cxn modelId="{464E91D7-D0E2-46B8-8A57-A7EE44F31AA1}" type="presParOf" srcId="{EF8F5BD4-17C0-430D-A26C-7282D5E84434}" destId="{3707BE95-8639-4FAF-8A61-44E3E27984A5}" srcOrd="0" destOrd="0" presId="urn:microsoft.com/office/officeart/2005/8/layout/hierarchy1"/>
    <dgm:cxn modelId="{DA7565F5-78C3-4237-9346-E190F303D337}" type="presParOf" srcId="{3707BE95-8639-4FAF-8A61-44E3E27984A5}" destId="{84E11E7B-17B8-414D-9118-77C4B0EEB9DF}" srcOrd="0" destOrd="0" presId="urn:microsoft.com/office/officeart/2005/8/layout/hierarchy1"/>
    <dgm:cxn modelId="{1BC1A9D2-29C8-4242-8363-8D939FF0F80C}" type="presParOf" srcId="{3707BE95-8639-4FAF-8A61-44E3E27984A5}" destId="{543E2440-B79B-4BBB-8DB2-A50D0FA9D48C}" srcOrd="1" destOrd="0" presId="urn:microsoft.com/office/officeart/2005/8/layout/hierarchy1"/>
    <dgm:cxn modelId="{C782F9D8-2B04-4F84-83E3-23FA5B50F3BF}" type="presParOf" srcId="{EF8F5BD4-17C0-430D-A26C-7282D5E84434}" destId="{7085C5D8-8FF4-4AC6-9CF8-948D018DAE78}" srcOrd="1" destOrd="0" presId="urn:microsoft.com/office/officeart/2005/8/layout/hierarchy1"/>
    <dgm:cxn modelId="{6A68D23C-81BF-4146-860D-8BBD4847D073}" type="presParOf" srcId="{1FD895F8-DD8C-4F35-9F90-342AB82A8DDB}" destId="{E2766137-CC20-49FD-979E-C2D183B4B552}" srcOrd="4" destOrd="0" presId="urn:microsoft.com/office/officeart/2005/8/layout/hierarchy1"/>
    <dgm:cxn modelId="{70A828DA-B770-4E7B-9334-ADABDBA19C1A}" type="presParOf" srcId="{1FD895F8-DD8C-4F35-9F90-342AB82A8DDB}" destId="{9AA7919F-A926-4D7C-A828-F24861EFFE8A}" srcOrd="5" destOrd="0" presId="urn:microsoft.com/office/officeart/2005/8/layout/hierarchy1"/>
    <dgm:cxn modelId="{9B0F6252-6DA5-4EE2-AC41-D4923F638887}" type="presParOf" srcId="{9AA7919F-A926-4D7C-A828-F24861EFFE8A}" destId="{3EA59EBC-C8B1-4770-97D0-6CAFCEFA7300}" srcOrd="0" destOrd="0" presId="urn:microsoft.com/office/officeart/2005/8/layout/hierarchy1"/>
    <dgm:cxn modelId="{9294AE7E-C037-4ED7-94AD-8E0C45D78FDE}" type="presParOf" srcId="{3EA59EBC-C8B1-4770-97D0-6CAFCEFA7300}" destId="{E47DFDE6-DB3F-4BF7-8609-C300A9DA5D84}" srcOrd="0" destOrd="0" presId="urn:microsoft.com/office/officeart/2005/8/layout/hierarchy1"/>
    <dgm:cxn modelId="{1E04885D-5E1C-4124-B79B-0371BB683B6B}" type="presParOf" srcId="{3EA59EBC-C8B1-4770-97D0-6CAFCEFA7300}" destId="{68B4BF4D-03EF-49DA-9194-2F549F86C10C}" srcOrd="1" destOrd="0" presId="urn:microsoft.com/office/officeart/2005/8/layout/hierarchy1"/>
    <dgm:cxn modelId="{3C2B9C2C-198A-4D1A-9FA4-13357125845C}" type="presParOf" srcId="{9AA7919F-A926-4D7C-A828-F24861EFFE8A}" destId="{7A90A4E3-239A-4054-81B2-2E81F6EF28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766137-CC20-49FD-979E-C2D183B4B552}">
      <dsp:nvSpPr>
        <dsp:cNvPr id="0" name=""/>
        <dsp:cNvSpPr/>
      </dsp:nvSpPr>
      <dsp:spPr>
        <a:xfrm>
          <a:off x="4344379" y="1481726"/>
          <a:ext cx="2849941" cy="678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143"/>
              </a:lnTo>
              <a:lnTo>
                <a:pt x="2849941" y="462143"/>
              </a:lnTo>
              <a:lnTo>
                <a:pt x="2849941" y="678156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AD25F-A1B4-4F98-968F-C44E0C0F1DDF}">
      <dsp:nvSpPr>
        <dsp:cNvPr id="0" name=""/>
        <dsp:cNvSpPr/>
      </dsp:nvSpPr>
      <dsp:spPr>
        <a:xfrm>
          <a:off x="4298659" y="1481726"/>
          <a:ext cx="91440" cy="67815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8156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AE65A-DAFC-4893-8504-B692BC5707BF}">
      <dsp:nvSpPr>
        <dsp:cNvPr id="0" name=""/>
        <dsp:cNvSpPr/>
      </dsp:nvSpPr>
      <dsp:spPr>
        <a:xfrm>
          <a:off x="1494438" y="1481726"/>
          <a:ext cx="2849941" cy="678156"/>
        </a:xfrm>
        <a:custGeom>
          <a:avLst/>
          <a:gdLst/>
          <a:ahLst/>
          <a:cxnLst/>
          <a:rect l="0" t="0" r="0" b="0"/>
          <a:pathLst>
            <a:path>
              <a:moveTo>
                <a:pt x="2849941" y="0"/>
              </a:moveTo>
              <a:lnTo>
                <a:pt x="2849941" y="462143"/>
              </a:lnTo>
              <a:lnTo>
                <a:pt x="0" y="462143"/>
              </a:lnTo>
              <a:lnTo>
                <a:pt x="0" y="678156"/>
              </a:lnTo>
            </a:path>
          </a:pathLst>
        </a:custGeom>
        <a:noFill/>
        <a:ln w="1587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46348-FF2F-49BE-8DA6-6A0D2E18BF9D}">
      <dsp:nvSpPr>
        <dsp:cNvPr id="0" name=""/>
        <dsp:cNvSpPr/>
      </dsp:nvSpPr>
      <dsp:spPr>
        <a:xfrm>
          <a:off x="3178494" y="1052"/>
          <a:ext cx="2331769" cy="1480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5E1C87F-E479-4879-983E-A0CCE6618EAC}">
      <dsp:nvSpPr>
        <dsp:cNvPr id="0" name=""/>
        <dsp:cNvSpPr/>
      </dsp:nvSpPr>
      <dsp:spPr>
        <a:xfrm>
          <a:off x="3437580" y="247183"/>
          <a:ext cx="2331769" cy="1480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Types of Elasticity of Demand</a:t>
          </a:r>
          <a:endParaRPr lang="en-IN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0947" y="290550"/>
        <a:ext cx="2245035" cy="1393939"/>
      </dsp:txXfrm>
    </dsp:sp>
    <dsp:sp modelId="{7C59B8C4-88DC-4DD9-9162-2408DAED1F1E}">
      <dsp:nvSpPr>
        <dsp:cNvPr id="0" name=""/>
        <dsp:cNvSpPr/>
      </dsp:nvSpPr>
      <dsp:spPr>
        <a:xfrm>
          <a:off x="328553" y="2159883"/>
          <a:ext cx="2331769" cy="1480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4CACDEC-B3C6-4B1D-A03D-1C63E07BAADF}">
      <dsp:nvSpPr>
        <dsp:cNvPr id="0" name=""/>
        <dsp:cNvSpPr/>
      </dsp:nvSpPr>
      <dsp:spPr>
        <a:xfrm>
          <a:off x="587639" y="2406014"/>
          <a:ext cx="2331769" cy="1480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Elasticity</a:t>
          </a:r>
          <a:endParaRPr lang="en-IN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1006" y="2449381"/>
        <a:ext cx="2245035" cy="1393939"/>
      </dsp:txXfrm>
    </dsp:sp>
    <dsp:sp modelId="{84E11E7B-17B8-414D-9118-77C4B0EEB9DF}">
      <dsp:nvSpPr>
        <dsp:cNvPr id="0" name=""/>
        <dsp:cNvSpPr/>
      </dsp:nvSpPr>
      <dsp:spPr>
        <a:xfrm>
          <a:off x="3178494" y="2159883"/>
          <a:ext cx="2331769" cy="1480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43E2440-B79B-4BBB-8DB2-A50D0FA9D48C}">
      <dsp:nvSpPr>
        <dsp:cNvPr id="0" name=""/>
        <dsp:cNvSpPr/>
      </dsp:nvSpPr>
      <dsp:spPr>
        <a:xfrm>
          <a:off x="3437580" y="2406014"/>
          <a:ext cx="2331769" cy="1480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Income Elasticity </a:t>
          </a:r>
          <a:endParaRPr lang="en-IN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0947" y="2449381"/>
        <a:ext cx="2245035" cy="1393939"/>
      </dsp:txXfrm>
    </dsp:sp>
    <dsp:sp modelId="{E47DFDE6-DB3F-4BF7-8609-C300A9DA5D84}">
      <dsp:nvSpPr>
        <dsp:cNvPr id="0" name=""/>
        <dsp:cNvSpPr/>
      </dsp:nvSpPr>
      <dsp:spPr>
        <a:xfrm>
          <a:off x="6028435" y="2159883"/>
          <a:ext cx="2331769" cy="1480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8B4BF4D-03EF-49DA-9194-2F549F86C10C}">
      <dsp:nvSpPr>
        <dsp:cNvPr id="0" name=""/>
        <dsp:cNvSpPr/>
      </dsp:nvSpPr>
      <dsp:spPr>
        <a:xfrm>
          <a:off x="6287521" y="2406014"/>
          <a:ext cx="2331769" cy="1480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Cross Elasticity </a:t>
          </a:r>
          <a:endParaRPr lang="en-IN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30888" y="2449381"/>
        <a:ext cx="2245035" cy="1393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03T14:05:28.3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020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329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14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875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8908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3552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503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9791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82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723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024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2208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871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0902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94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969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18954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20838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14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353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48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1696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99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651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131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365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718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C07308A-1FC7-4D18-92EC-0271BFC27C0F}" type="datetimeFigureOut">
              <a:rPr lang="en-IN" smtClean="0"/>
              <a:pPr/>
              <a:t>29-02-2024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D939-B5F5-480A-8EFA-D73CA0728C71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8627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1246E-3437-44E1-B887-355E8AE33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200" y="774575"/>
            <a:ext cx="6967198" cy="226855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b="1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IN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81AE9-8A22-4E25-AABF-01B51AE11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9905" y="3043135"/>
            <a:ext cx="6246940" cy="2905602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 Babita Pathak</a:t>
            </a:r>
          </a:p>
          <a:p>
            <a:pPr algn="l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pPr algn="l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Durga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mahavidhyalay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raipur</a:t>
            </a:r>
            <a:endParaRPr lang="en-IN" sz="2000" dirty="0"/>
          </a:p>
        </p:txBody>
      </p:sp>
      <p:pic>
        <p:nvPicPr>
          <p:cNvPr id="4" name="Picture 2" descr="Economics | Kamaraj College">
            <a:extLst>
              <a:ext uri="{FF2B5EF4-FFF2-40B4-BE49-F238E27FC236}">
                <a16:creationId xmlns:a16="http://schemas.microsoft.com/office/drawing/2014/main" id="{6BA9774D-FC81-4BAA-A24E-F4705880D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570" y="10274"/>
            <a:ext cx="32260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07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EE291-5E15-4336-AAE9-F382BFEC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8912" y="1012054"/>
            <a:ext cx="8885699" cy="56550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cross elasticity is more than 0 (Substitute goods)</a:t>
            </a: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E­c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&gt;0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cross elasticity is less than 0 (Complimentary goods)</a:t>
            </a: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E­c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&lt;0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 cross elasticity is equal to 0 (Unrelated goods)</a:t>
            </a: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E­c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=0</a:t>
            </a:r>
            <a:endParaRPr lang="en-IN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E7B9C51-FE1C-476D-8E08-2BFEAF5CFF21}"/>
              </a:ext>
            </a:extLst>
          </p:cNvPr>
          <p:cNvSpPr/>
          <p:nvPr/>
        </p:nvSpPr>
        <p:spPr>
          <a:xfrm>
            <a:off x="4607511" y="3506679"/>
            <a:ext cx="1639432" cy="488271"/>
          </a:xfrm>
          <a:prstGeom prst="rect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3BBFBB-776D-4A13-8D5B-7557FD643589}"/>
              </a:ext>
            </a:extLst>
          </p:cNvPr>
          <p:cNvSpPr/>
          <p:nvPr/>
        </p:nvSpPr>
        <p:spPr>
          <a:xfrm>
            <a:off x="4471364" y="5375429"/>
            <a:ext cx="1639432" cy="488271"/>
          </a:xfrm>
          <a:prstGeom prst="rect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F5394E-7373-47FD-961E-9FB89480F313}"/>
              </a:ext>
            </a:extLst>
          </p:cNvPr>
          <p:cNvSpPr/>
          <p:nvPr/>
        </p:nvSpPr>
        <p:spPr>
          <a:xfrm>
            <a:off x="4456568" y="1694895"/>
            <a:ext cx="1639432" cy="488271"/>
          </a:xfrm>
          <a:prstGeom prst="rect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0000"/>
              </a:solidFill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0C8F06E-C3FC-4D47-A3D4-EB8B400C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67CE2-CF65-457D-8BC7-B3094C61C52B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40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B58FE-46B1-4550-85D7-162BB021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EDBA0-B360-4B4D-8AFC-CB9FCAFD4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484419" cy="3777622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IN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Koutsoyiannis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Modem Microeconomics, 2nd Edition, Macmillan Publication, Landon.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IN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Salvatore, S., Managerial Economics, Mc Graw Hill Publications.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Dwivedi D N, Managerial Economics, Vikas Publishing House Pvt. Ltd, 2006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BF0D488-1853-49F9-9A9F-C304A8D7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72A99-6A81-48E1-AAF0-DBCDBEF00B79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13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E7501-2369-43B6-BA7C-18A6D0A9E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0770" y="624079"/>
            <a:ext cx="3798997" cy="645397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BFCE28-DD91-436A-A01B-344E5FBAC9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89212" y="2098089"/>
                <a:ext cx="8915400" cy="3777622"/>
              </a:xfrm>
            </p:spPr>
            <p:txBody>
              <a:bodyPr/>
              <a:lstStyle/>
              <a:p>
                <a:endParaRPr lang="en-IN" sz="18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It is defined as the responsiveness of the quantity demanded of good to the change in price, income, and price of related good. </a:t>
                </a:r>
                <a:endParaRPr lang="en-IN" sz="2400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IN" b="1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IN" sz="18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𝑫</m:t>
                          </m:r>
                        </m:sub>
                      </m:sSub>
                      <m:r>
                        <a:rPr lang="en-US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% 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𝐡𝐚𝐧𝐠𝐞</m:t>
                          </m:r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𝐢𝐧</m:t>
                          </m:r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𝐪𝐮𝐚𝐧𝐭𝐢𝐭𝐲</m:t>
                          </m:r>
                          <m:r>
                            <a:rPr lang="en-US" sz="2000" b="1" i="0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𝐝𝐞𝐦𝐚𝐧𝐝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𝒆𝒅</m:t>
                          </m:r>
                        </m:num>
                        <m:den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%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𝐂𝐡𝐚𝐧𝐠𝐞</m:t>
                          </m:r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𝐢𝐧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𝒂𝒏𝒚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𝒐𝒏𝒆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𝒐𝒇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𝒕𝒉𝒆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𝐝𝐞𝐭𝐞𝐫𝐦𝐢𝐧𝐚𝐧𝐭</m:t>
                          </m:r>
                          <m:r>
                            <a:rPr lang="en-US" sz="20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𝐨𝐟</m:t>
                          </m:r>
                          <m:r>
                            <a:rPr lang="en-US" sz="2000" b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𝐝𝐞𝐦𝐚𝐧𝐝</m:t>
                          </m:r>
                        </m:den>
                      </m:f>
                    </m:oMath>
                  </m:oMathPara>
                </a14:m>
                <a:endParaRPr lang="en-IN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3BFCE28-DD91-436A-A01B-344E5FBAC9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2" y="2098089"/>
                <a:ext cx="8915400" cy="3777622"/>
              </a:xfrm>
              <a:blipFill>
                <a:blip r:embed="rId2"/>
                <a:stretch>
                  <a:fillRect l="-95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AF6A5AD7-EF77-441D-BFE4-7F84CB59B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0C3336-8ED4-4CF9-B30B-A3AD819F6E0B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1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1B6BB-A417-42AC-9BCB-9C5009A73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956" y="695131"/>
            <a:ext cx="5361467" cy="751929"/>
          </a:xfrm>
        </p:spPr>
        <p:txBody>
          <a:bodyPr/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of Elasticity of Demand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051E63F-8F7D-47C9-8077-B27F856BB7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995391"/>
              </p:ext>
            </p:extLst>
          </p:nvPr>
        </p:nvGraphicFramePr>
        <p:xfrm>
          <a:off x="2556768" y="2024108"/>
          <a:ext cx="8947845" cy="388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101437A-AE25-4FC8-8782-C69F7637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C54B0-E506-4339-A1F9-C1282806CB27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157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2D7B-DC12-4757-A41E-8439D02A8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560" y="263389"/>
            <a:ext cx="5570289" cy="640737"/>
          </a:xfrm>
        </p:spPr>
        <p:txBody>
          <a:bodyPr/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Elasticity of Demand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BBC8C70-2F15-4454-A529-E5653AD3AF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07559" y="996593"/>
                <a:ext cx="10713419" cy="5467984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sz="3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Price Elasticity of Demand expresses response of quantity demanded of a commodity to changes in its price. </a:t>
                </a:r>
              </a:p>
              <a:p>
                <a:endParaRPr lang="en-US" sz="3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IN" sz="31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IN" sz="31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1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𝐜𝐡𝐚𝐧𝐠𝐞</m:t>
                        </m:r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𝐢𝐧</m:t>
                        </m:r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𝐝𝐞𝐦𝐚𝐧𝐝</m:t>
                        </m:r>
                      </m:num>
                      <m:den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%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𝐜𝐡𝐚𝐧𝐠𝐞</m:t>
                        </m:r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𝐢𝐧</m:t>
                        </m:r>
                        <m:r>
                          <a:rPr lang="en-US" sz="3100" b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31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𝐝𝐞𝐦𝐚𝐧𝐝</m:t>
                        </m:r>
                      </m:den>
                    </m:f>
                  </m:oMath>
                </a14:m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31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r>
                  <a:rPr lang="en-US" sz="3100" b="1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b="1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𝚫</m:t>
                        </m:r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𝑸</m:t>
                        </m:r>
                      </m:num>
                      <m:den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𝚫</m:t>
                        </m:r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den>
                    </m:f>
                    <m:r>
                      <a:rPr lang="en-US" sz="3100" b="1" i="1" baseline="-25000">
                        <a:effectLst/>
                        <a:latin typeface="Cambria Math" panose="020405030504060302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rPr>
                      <m:t>×</m:t>
                    </m:r>
                    <m:f>
                      <m:fPr>
                        <m:ctrlPr>
                          <a:rPr lang="en-IN" sz="3100" b="1" i="1" baseline="-25000">
                            <a:effectLst/>
                            <a:latin typeface="Cambria Math" panose="02040503050406030204" pitchFamily="18" charset="0"/>
                            <a:ea typeface="MS Gothic" panose="020B0609070205080204" pitchFamily="49" charset="-128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MS Gothic" panose="020B0609070205080204" pitchFamily="49" charset="-128"/>
                            <a:cs typeface="Times New Roman" panose="02020603050405020304" pitchFamily="18" charset="0"/>
                          </a:rPr>
                          <m:t>𝐏</m:t>
                        </m:r>
                      </m:num>
                      <m:den>
                        <m:r>
                          <a:rPr lang="en-US" sz="3100" b="1" i="1" baseline="-25000">
                            <a:effectLst/>
                            <a:latin typeface="Cambria Math" panose="02040503050406030204" pitchFamily="18" charset="0"/>
                            <a:ea typeface="MS Gothic" panose="020B0609070205080204" pitchFamily="49" charset="-128"/>
                            <a:cs typeface="Times New Roman" panose="02020603050405020304" pitchFamily="18" charset="0"/>
                          </a:rPr>
                          <m:t>𝐐</m:t>
                        </m:r>
                      </m:den>
                    </m:f>
                  </m:oMath>
                </a14:m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3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Where:</a:t>
                </a:r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3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∆Q= Change in quantity</a:t>
                </a:r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3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∆P= Change in price</a:t>
                </a:r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3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Q=Original quantity</a:t>
                </a:r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3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P=Original price</a:t>
                </a:r>
                <a:endParaRPr lang="en-IN" sz="3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BBC8C70-2F15-4454-A529-E5653AD3AF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7559" y="996593"/>
                <a:ext cx="10713419" cy="5467984"/>
              </a:xfrm>
              <a:blipFill>
                <a:blip r:embed="rId2"/>
                <a:stretch>
                  <a:fillRect l="-911" t="-22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6A2E5BE-E10F-4D69-93AC-610944E2F275}"/>
              </a:ext>
            </a:extLst>
          </p:cNvPr>
          <p:cNvSpPr/>
          <p:nvPr/>
        </p:nvSpPr>
        <p:spPr>
          <a:xfrm>
            <a:off x="5013789" y="1756881"/>
            <a:ext cx="4828854" cy="3491606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90C1F6A-C3B5-4B95-AF23-62B42D25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" y="6437945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r>
              <a:rPr lang="en-IN" sz="1300" b="1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B66044-5C30-4B37-9ECD-32FDAB364A43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4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D9A3-924E-420A-B910-9672D56F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5159" y="570813"/>
            <a:ext cx="5974026" cy="751929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Degrees of Price Elasticity-</a:t>
            </a:r>
            <a:endParaRPr lang="en-IN" sz="3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942D9-7103-49F3-850C-41FCBD737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9623" y="1322743"/>
            <a:ext cx="10214008" cy="504254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Perfectly Elastic Demand-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dirty="0"/>
              <a:t>   </a:t>
            </a:r>
          </a:p>
          <a:p>
            <a:pPr marL="0" indent="0">
              <a:buNone/>
            </a:pPr>
            <a:r>
              <a:rPr lang="en-IN" sz="2000" dirty="0"/>
              <a:t>         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E=∞</a:t>
            </a:r>
            <a:endParaRPr lang="en-IN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/>
          </a:p>
          <a:p>
            <a:pPr>
              <a:buFont typeface="+mj-lt"/>
              <a:buAutoNum type="arabicPeriod" startAt="2"/>
            </a:pPr>
            <a:r>
              <a:rPr lang="en-US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Perfectly Inelastic Demand-</a:t>
            </a:r>
            <a:endParaRPr lang="en-IN" sz="20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u="sng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E=0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A3A3D28-BC5E-415D-8D88-869865A4A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7555342"/>
              </p:ext>
            </p:extLst>
          </p:nvPr>
        </p:nvGraphicFramePr>
        <p:xfrm>
          <a:off x="5370856" y="1089061"/>
          <a:ext cx="4759463" cy="2446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542BF2A-06C1-43A7-8834-0B71C54E1063}"/>
              </a:ext>
            </a:extLst>
          </p:cNvPr>
          <p:cNvSpPr/>
          <p:nvPr/>
        </p:nvSpPr>
        <p:spPr>
          <a:xfrm>
            <a:off x="2506894" y="2166045"/>
            <a:ext cx="1108346" cy="486662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D27689-4737-4CCA-B441-BBCFBDE54C23}"/>
              </a:ext>
            </a:extLst>
          </p:cNvPr>
          <p:cNvSpPr/>
          <p:nvPr/>
        </p:nvSpPr>
        <p:spPr>
          <a:xfrm>
            <a:off x="2614266" y="4794255"/>
            <a:ext cx="889222" cy="486662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E0154F51-7809-4648-93D9-B86B112FD6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5792435"/>
              </p:ext>
            </p:extLst>
          </p:nvPr>
        </p:nvGraphicFramePr>
        <p:xfrm>
          <a:off x="5849351" y="3924727"/>
          <a:ext cx="4759463" cy="2539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8BE05FF-D132-4657-BA95-E1F0C5090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D196CD-044C-4EC5-982B-792912D20FAE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92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0BE9F-078D-4A95-8075-B36CEF88A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488271"/>
            <a:ext cx="9493297" cy="6045693"/>
          </a:xfrm>
        </p:spPr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Unitary Elastic Demand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       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E=1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>
              <a:buFont typeface="+mj-lt"/>
              <a:buAutoNum type="arabicPeriod" startAt="4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Highly Elastic or Relative Elastic Demand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        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E&gt;1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</a:endParaRPr>
          </a:p>
          <a:p>
            <a:pPr>
              <a:buFont typeface="+mj-lt"/>
              <a:buAutoNum type="arabicPeriod" startAt="5"/>
            </a:pPr>
            <a:r>
              <a:rPr lang="en-US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Inelastic Demand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</a:rPr>
              <a:t>     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E&lt;1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AC39D0-746F-4C9A-B8B7-8B5623D1EE4A}"/>
              </a:ext>
            </a:extLst>
          </p:cNvPr>
          <p:cNvSpPr/>
          <p:nvPr/>
        </p:nvSpPr>
        <p:spPr>
          <a:xfrm>
            <a:off x="3367096" y="908559"/>
            <a:ext cx="601221" cy="289926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4484417-1A4E-43E7-9CA7-8021E7A971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1799108"/>
              </p:ext>
            </p:extLst>
          </p:nvPr>
        </p:nvGraphicFramePr>
        <p:xfrm>
          <a:off x="5598595" y="591884"/>
          <a:ext cx="2625090" cy="1856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76E80F2-CEAA-424D-B36D-B3EA96DB4B1F}"/>
              </a:ext>
            </a:extLst>
          </p:cNvPr>
          <p:cNvSpPr/>
          <p:nvPr/>
        </p:nvSpPr>
        <p:spPr>
          <a:xfrm>
            <a:off x="3466230" y="2957781"/>
            <a:ext cx="601221" cy="289926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C25502-E79D-438B-B845-BF0C9B5CEE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397" y="2531664"/>
            <a:ext cx="3937884" cy="198553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D8E82D6-840D-440C-AA65-6B1495B30DF4}"/>
              </a:ext>
            </a:extLst>
          </p:cNvPr>
          <p:cNvSpPr/>
          <p:nvPr/>
        </p:nvSpPr>
        <p:spPr>
          <a:xfrm>
            <a:off x="3306430" y="4517196"/>
            <a:ext cx="601221" cy="289926"/>
          </a:xfrm>
          <a:prstGeom prst="rect">
            <a:avLst/>
          </a:prstGeom>
          <a:solidFill>
            <a:srgbClr val="000000">
              <a:alpha val="5000"/>
            </a:srgbClr>
          </a:solidFill>
          <a:ln w="18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47B099-53FF-40A8-A74A-83AFF59EE8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345" y="4503703"/>
            <a:ext cx="3243251" cy="1866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064DE98-B803-46FE-BFBA-E54E058AA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58ED2B-316A-43E9-8D10-D3E7D24FFB58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757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C2FAE-1E3F-4252-BE6B-08E08CE4E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016" y="686254"/>
            <a:ext cx="5396978" cy="645397"/>
          </a:xfrm>
        </p:spPr>
        <p:txBody>
          <a:bodyPr/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Elasticity of Demand-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6288493-FFC5-4018-A7E0-2B87FB039B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49009" y="1331651"/>
                <a:ext cx="9369009" cy="3743783"/>
              </a:xfrm>
            </p:spPr>
            <p:txBody>
              <a:bodyPr>
                <a:normAutofit/>
              </a:bodyPr>
              <a:lstStyle/>
              <a:p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degree of responsiveness of demand for a product to the change in income of a consumer is known as income elasticity. </a:t>
                </a:r>
              </a:p>
              <a:p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IN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%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𝐶h𝑎𝑛𝑔𝑒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𝑞𝑢𝑎𝑛𝑡𝑖𝑡𝑦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𝑑𝑒𝑚𝑎𝑛𝑑𝑒𝑑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%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𝐶h𝑎𝑛𝑔𝑒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𝑖𝑛𝑐𝑜𝑚𝑒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𝑐𝑜𝑛𝑠𝑢𝑚𝑒𝑟</m:t>
                          </m:r>
                        </m:den>
                      </m:f>
                    </m:oMath>
                  </m:oMathPara>
                </a14:m>
                <a:endParaRPr lang="en-IN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6288493-FFC5-4018-A7E0-2B87FB039B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49009" y="1331651"/>
                <a:ext cx="9369009" cy="3743783"/>
              </a:xfrm>
              <a:blipFill>
                <a:blip r:embed="rId2"/>
                <a:stretch>
                  <a:fillRect l="-911" r="-143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D71EF928-91CC-4650-9EDF-DD88AC8F8ECE}"/>
                  </a:ext>
                </a:extLst>
              </p14:cNvPr>
              <p14:cNvContentPartPr/>
              <p14:nvPr/>
            </p14:nvContentPartPr>
            <p14:xfrm>
              <a:off x="10404273" y="3941553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71EF928-91CC-4650-9EDF-DD88AC8F8E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86273" y="3923553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82E505D-43AF-479F-83DB-AF81475B9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E06105-00F9-47AE-8F15-1371822B9253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06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6D99-3F25-4584-A5BA-0D63FB54F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6751" y="263388"/>
            <a:ext cx="9976205" cy="622618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more than 1,it is </a:t>
            </a:r>
            <a:r>
              <a:rPr lang="en-IN" b="0" i="0" dirty="0">
                <a:solidFill>
                  <a:srgbClr val="111111"/>
                </a:solidFill>
                <a:effectLst/>
                <a:latin typeface="SourceSansPro"/>
              </a:rPr>
              <a:t> </a:t>
            </a:r>
            <a:r>
              <a:rPr lang="en-IN" b="1" i="0" dirty="0">
                <a:solidFill>
                  <a:srgbClr val="111111"/>
                </a:solidFill>
                <a:effectLst/>
                <a:latin typeface="SourceSansPro"/>
              </a:rPr>
              <a:t>luxury goods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 a superior goods.</a:t>
            </a:r>
            <a:endParaRPr lang="en-IN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E&gt;1        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less than 1,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 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necessity good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or a 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necessary good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is a type of 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</a:rPr>
              <a:t>normal good</a:t>
            </a:r>
            <a:endParaRPr lang="en-IN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E&lt;1          - Essential goods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is 0 ,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that an increase in income does not change the quantity demanded of the good.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E=0           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4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is negative </a:t>
            </a:r>
            <a:r>
              <a:rPr lang="en-US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 associated with 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</a:rPr>
              <a:t>inferior goods</a:t>
            </a:r>
            <a:r>
              <a:rPr lang="en-US" strike="noStrike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r>
              <a:rPr lang="en-US" u="none" strike="noStrike" dirty="0">
                <a:solidFill>
                  <a:srgbClr val="202122"/>
                </a:solidFill>
                <a:latin typeface="Arial" panose="020B0604020202020204" pitchFamily="34" charset="0"/>
              </a:rPr>
              <a:t>.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E&lt;0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5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is more than 0 [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Postive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Income Elasticity]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E&gt;0           Normal goods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Income elasticity is equal to 1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E=1               Semi Luxury</a:t>
            </a:r>
            <a:endParaRPr lang="en-IN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IN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516EBB7-9097-40DF-8C72-E0B4C434D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1A342B-BF3C-4EAF-BDB0-25BB5349FC85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15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19C5D-22A2-4294-B6FE-B880950D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504" y="677376"/>
            <a:ext cx="4908706" cy="672030"/>
          </a:xfrm>
        </p:spPr>
        <p:txBody>
          <a:bodyPr/>
          <a:lstStyle/>
          <a:p>
            <a:r>
              <a:rPr lang="en-US" sz="3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 Elasticity of Demand</a:t>
            </a:r>
            <a:endParaRPr lang="en-IN" sz="3200" b="1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45DC35-AD45-4113-978B-C210C6BFEC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08533" y="2143869"/>
                <a:ext cx="9549522" cy="4851733"/>
              </a:xfrm>
            </p:spPr>
            <p:txBody>
              <a:bodyPr/>
              <a:lstStyle/>
              <a:p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change in price of one article causes a change in demand of another article.</a:t>
                </a:r>
                <a:endParaRPr lang="en-IN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N" dirty="0"/>
              </a:p>
              <a:p>
                <a:pPr marL="0" indent="0" algn="ctr">
                  <a:buNone/>
                </a:pPr>
                <a:endParaRPr lang="en-IN" sz="1800" i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800" b="1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</m:t>
                          </m:r>
                        </m:sub>
                      </m:sSub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IN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𝑷𝒓𝒐𝒑𝒐𝒓𝒕𝒊𝒐𝒏𝒂𝒕𝒆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𝒄𝒉𝒂𝒏𝒈𝒆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𝒊𝒏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𝒑𝒖𝒓𝒄𝒉𝒂𝒔𝒆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𝒐𝒇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𝒄𝒐𝒎𝒎𝒐𝒅𝒊𝒕𝒚</m:t>
                          </m:r>
                        </m:num>
                        <m:den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𝑷𝒓𝒐𝒑𝒐𝒓𝒕𝒊𝒐𝒏𝒂𝒕𝒆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𝒄𝒉𝒂𝒏𝒈𝒆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𝒊𝒏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𝒑𝒓𝒊𝒄𝒆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𝒐𝒇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𝒄𝒐𝒎𝒎𝒐𝒅𝒊𝒕𝒚</m:t>
                          </m:r>
                        </m:den>
                      </m:f>
                    </m:oMath>
                  </m:oMathPara>
                </a14:m>
                <a:endParaRPr lang="en-IN" sz="18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245DC35-AD45-4113-978B-C210C6BFEC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8533" y="2143869"/>
                <a:ext cx="9549522" cy="4851733"/>
              </a:xfrm>
              <a:blipFill>
                <a:blip r:embed="rId2"/>
                <a:stretch>
                  <a:fillRect l="-894" t="-10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AAF962A2-59B9-49FC-B763-086D496D0669}"/>
              </a:ext>
            </a:extLst>
          </p:cNvPr>
          <p:cNvSpPr/>
          <p:nvPr/>
        </p:nvSpPr>
        <p:spPr>
          <a:xfrm>
            <a:off x="4199781" y="3414132"/>
            <a:ext cx="6300000" cy="1260000"/>
          </a:xfrm>
          <a:prstGeom prst="rect">
            <a:avLst/>
          </a:prstGeom>
          <a:solidFill>
            <a:srgbClr val="000000">
              <a:alpha val="5000"/>
            </a:srgbClr>
          </a:solidFill>
          <a:ln w="360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rgbClr val="000000"/>
              </a:solidFill>
            </a:endParaRPr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554CEBA8-EB49-433C-8B47-5DB1DBBA0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64577"/>
            <a:ext cx="12191999" cy="420055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IN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E7314D9-A647-40A1-9D77-FBCDF4175B45}"/>
              </a:ext>
            </a:extLst>
          </p:cNvPr>
          <p:cNvSpPr txBox="1"/>
          <p:nvPr/>
        </p:nvSpPr>
        <p:spPr>
          <a:xfrm>
            <a:off x="1" y="-44389"/>
            <a:ext cx="12191999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 of demand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51118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adis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177</TotalTime>
  <Words>449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Cambria Math</vt:lpstr>
      <vt:lpstr>Century Gothic</vt:lpstr>
      <vt:lpstr>MS Shell Dlg 2</vt:lpstr>
      <vt:lpstr>SourceSansPro</vt:lpstr>
      <vt:lpstr>Times New Roman</vt:lpstr>
      <vt:lpstr>Wingdings</vt:lpstr>
      <vt:lpstr>Wingdings 3</vt:lpstr>
      <vt:lpstr>Wisp</vt:lpstr>
      <vt:lpstr>Madison</vt:lpstr>
      <vt:lpstr> Elasticity of Demand</vt:lpstr>
      <vt:lpstr>Elasticity of demand</vt:lpstr>
      <vt:lpstr>Type of Elasticity of Demand</vt:lpstr>
      <vt:lpstr>Price Elasticity of Demand</vt:lpstr>
      <vt:lpstr>Degrees of Price Elasticity-</vt:lpstr>
      <vt:lpstr>PowerPoint Presentation</vt:lpstr>
      <vt:lpstr>Income Elasticity of Demand-</vt:lpstr>
      <vt:lpstr>PowerPoint Presentation</vt:lpstr>
      <vt:lpstr>Cross Elasticity of Demand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Aditya Pratap</dc:creator>
  <cp:lastModifiedBy>shriya sharma</cp:lastModifiedBy>
  <cp:revision>62</cp:revision>
  <dcterms:created xsi:type="dcterms:W3CDTF">2021-12-03T12:02:41Z</dcterms:created>
  <dcterms:modified xsi:type="dcterms:W3CDTF">2024-02-29T16:41:32Z</dcterms:modified>
</cp:coreProperties>
</file>