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ink/ink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audio1" ContentType="audio/x-wav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ink/ink3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4"/>
  </p:notesMasterIdLst>
  <p:sldIdLst>
    <p:sldId id="302" r:id="rId2"/>
    <p:sldId id="257" r:id="rId3"/>
    <p:sldId id="290" r:id="rId4"/>
    <p:sldId id="258" r:id="rId5"/>
    <p:sldId id="266" r:id="rId6"/>
    <p:sldId id="291" r:id="rId7"/>
    <p:sldId id="267" r:id="rId8"/>
    <p:sldId id="259" r:id="rId9"/>
    <p:sldId id="268" r:id="rId10"/>
    <p:sldId id="282" r:id="rId11"/>
    <p:sldId id="269" r:id="rId12"/>
    <p:sldId id="283" r:id="rId13"/>
    <p:sldId id="270" r:id="rId14"/>
    <p:sldId id="292" r:id="rId15"/>
    <p:sldId id="260" r:id="rId16"/>
    <p:sldId id="300" r:id="rId17"/>
    <p:sldId id="301" r:id="rId18"/>
    <p:sldId id="294" r:id="rId19"/>
    <p:sldId id="297" r:id="rId20"/>
    <p:sldId id="261" r:id="rId21"/>
    <p:sldId id="298" r:id="rId22"/>
    <p:sldId id="271" r:id="rId23"/>
    <p:sldId id="262" r:id="rId24"/>
    <p:sldId id="272" r:id="rId25"/>
    <p:sldId id="273" r:id="rId26"/>
    <p:sldId id="284" r:id="rId27"/>
    <p:sldId id="285" r:id="rId28"/>
    <p:sldId id="286" r:id="rId29"/>
    <p:sldId id="287" r:id="rId30"/>
    <p:sldId id="288" r:id="rId31"/>
    <p:sldId id="289" r:id="rId32"/>
    <p:sldId id="263" r:id="rId33"/>
    <p:sldId id="264" r:id="rId34"/>
    <p:sldId id="265" r:id="rId35"/>
    <p:sldId id="274" r:id="rId36"/>
    <p:sldId id="275" r:id="rId37"/>
    <p:sldId id="299" r:id="rId38"/>
    <p:sldId id="276" r:id="rId39"/>
    <p:sldId id="277" r:id="rId40"/>
    <p:sldId id="278" r:id="rId41"/>
    <p:sldId id="280" r:id="rId42"/>
    <p:sldId id="28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4:02:59.5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432 0 24575,'2'50'0,"0"-35"0,-2 0 0,1 0 0,-2 1 0,0-1 0,0 0 0,-2 0 0,-7 26 0,8-38 0,0 0 0,0 0 0,0 0 0,0 0 0,-1 0 0,1 0 0,-1-1 0,0 0 0,0 1 0,0-1 0,0 0 0,0 0 0,-1-1 0,1 1 0,0-1 0,-1 1 0,0-1 0,1 0 0,-1 0 0,1-1 0,-1 1 0,0-1 0,1 0 0,-1 0 0,0 0 0,-5-1 0,-13-1 0,1 0 0,0-2 0,-25-7 0,38 9 0,0 0 0,-1 1 0,0 0 0,0 1 0,0-1 0,0 2 0,0 0 0,0 0 0,0 0 0,0 1 0,1 0 0,-1 1 0,-10 5 0,-36 8 0,54-16 0,0 0 0,0 0 0,0 1 0,0-1 0,0 0 0,0 0 0,0 0 0,0 0 0,0 0 0,0 0 0,0 0 0,0 0 0,0 0 0,0-1 0,0 1 0,0 0 0,0 0 0,0-1 0,1 1 0,-1-1 0,0 1 0,0-1 0,0 1 0,0-1 0,1 0 0,-1 1 0,0-1 0,1 0 0,-1 0 0,0 0 0,1 1 0,-2-3 0,1 0 0,1 0 0,-1 0 0,1 0 0,-1-1 0,1 1 0,0 0 0,0 0 0,0-1 0,0 1 0,2-5 0,1-5 0,0 1 0,1 0 0,0 0 0,11-20 0,25-24-1365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4:03:04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4:03:04.4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4:03:29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5F00-EA9D-4BAC-9C15-0A5C0AB0A1CC}" type="datetimeFigureOut">
              <a:rPr lang="en-US" smtClean="0"/>
              <a:t>01-03-2024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7E208-DA0B-44D3-9808-3320AEFEE1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17357-DC68-43E1-9173-9B31D3D43C2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3555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7774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9212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68361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7197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37804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3201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6226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9191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7535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2176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8970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973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5175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8323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2867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3462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55AE4B-5CD3-41AD-A1D5-E5723C1024B9}" type="datetimeFigureOut">
              <a:rPr lang="en-IN" smtClean="0"/>
              <a:pPr/>
              <a:t>01-03-2024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DD13-0B6C-4117-A959-E87CF9C6B6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26361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audio" Target="../media/audio1.wav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</p:spPr>
        <p:txBody>
          <a:bodyPr/>
          <a:lstStyle/>
          <a:p>
            <a:fld id="{1FB971AC-EA3B-4716-BC7D-8A776BE2C03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2514600"/>
            <a:ext cx="9550400" cy="373380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/>
            <a:endParaRPr lang="en-US" sz="3600" b="1" dirty="0" smtClean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38862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Presented By</a:t>
            </a:r>
          </a:p>
          <a:p>
            <a:r>
              <a:rPr lang="en-US" sz="2000" b="1" dirty="0" err="1" smtClean="0"/>
              <a:t>Ravindra</a:t>
            </a:r>
            <a:r>
              <a:rPr lang="en-US" sz="2000" b="1" dirty="0" smtClean="0"/>
              <a:t> Singh </a:t>
            </a:r>
            <a:r>
              <a:rPr lang="en-US" sz="2000" b="1" dirty="0" err="1" smtClean="0"/>
              <a:t>Rajput</a:t>
            </a:r>
            <a:endParaRPr lang="en-US" sz="2000" b="1" dirty="0" smtClean="0"/>
          </a:p>
          <a:p>
            <a:r>
              <a:rPr lang="en-US" sz="2000" b="1" dirty="0" smtClean="0"/>
              <a:t>Asst. Professor Computer Dept Durga Mahavidyalaya Raipur(CG) </a:t>
            </a:r>
            <a:endParaRPr lang="en-US" sz="2000" b="1" dirty="0"/>
          </a:p>
        </p:txBody>
      </p:sp>
      <p:sp>
        <p:nvSpPr>
          <p:cNvPr id="6" name="object 7"/>
          <p:cNvSpPr txBox="1"/>
          <p:nvPr/>
        </p:nvSpPr>
        <p:spPr>
          <a:xfrm>
            <a:off x="1714137" y="1513115"/>
            <a:ext cx="9753600" cy="745076"/>
          </a:xfrm>
          <a:prstGeom prst="rect">
            <a:avLst/>
          </a:prstGeom>
          <a:solidFill>
            <a:srgbClr val="8D863D"/>
          </a:solidFill>
        </p:spPr>
        <p:txBody>
          <a:bodyPr vert="horz" wrap="square" lIns="0" tIns="635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50"/>
              </a:spcBef>
            </a:pPr>
            <a:r>
              <a:rPr lang="en-US" sz="4800" b="1" dirty="0" smtClean="0"/>
              <a:t>Memory. . </a:t>
            </a:r>
            <a:r>
              <a:rPr lang="en-US" sz="4800" b="1" smtClean="0"/>
              <a:t>.</a:t>
            </a:r>
            <a:endParaRPr sz="4800">
              <a:latin typeface="Constantia"/>
              <a:cs typeface="Constantia"/>
            </a:endParaRPr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2A86D-E3E8-A138-EA9D-FF33A818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Disk Data Layout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3BFD8A7-F599-8CA4-7934-92AE4E3AB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29" y="1386016"/>
            <a:ext cx="5655542" cy="4821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34807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A244DE-E02A-11A8-61D8-808B0F05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900393"/>
            <a:ext cx="9404723" cy="823632"/>
          </a:xfrm>
        </p:spPr>
        <p:txBody>
          <a:bodyPr/>
          <a:lstStyle/>
          <a:p>
            <a:r>
              <a:rPr lang="en-US" b="1" dirty="0"/>
              <a:t>Disk Velocity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870BB9-006E-E79F-A52B-65C3DC4F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62150"/>
            <a:ext cx="8946541" cy="42862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Bit near center of rotating disk passes fixed point slower than bit on outside of disk.</a:t>
            </a:r>
          </a:p>
          <a:p>
            <a:r>
              <a:rPr lang="en-US" dirty="0"/>
              <a:t>Increase spacing between bits in different tracks.</a:t>
            </a:r>
          </a:p>
          <a:p>
            <a:r>
              <a:rPr lang="en-US" dirty="0"/>
              <a:t>Rotate disk at constant angular velocity (CAV)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Gives pie shaped sectors and concentric tracks.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Individual tracks and sectors addressable.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Move head to given tracks and wait for given sector.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Waste of space on outer tracks Lower data density.</a:t>
            </a:r>
          </a:p>
          <a:p>
            <a:pPr marL="447675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Can use zones to increase capacity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Each zone has fixed bits per track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More complex circuitry.</a:t>
            </a:r>
          </a:p>
        </p:txBody>
      </p:sp>
    </p:spTree>
    <p:extLst>
      <p:ext uri="{BB962C8B-B14F-4D97-AF65-F5344CB8AC3E}">
        <p14:creationId xmlns="" xmlns:p14="http://schemas.microsoft.com/office/powerpoint/2010/main" val="1262097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E29A3B-347F-B680-7F9B-AAA2F91F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Disk Layout Diagrams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E6A8940-284E-63C8-695C-84ECD46CE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936" b="1"/>
          <a:stretch/>
        </p:blipFill>
        <p:spPr>
          <a:xfrm>
            <a:off x="2129974" y="1483566"/>
            <a:ext cx="7932052" cy="500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7076F9-A744-6A9A-E4E0-1D58C909E04F}"/>
                  </a:ext>
                </a:extLst>
              </p14:cNvPr>
              <p14:cNvContentPartPr/>
              <p14:nvPr/>
            </p14:nvContentPartPr>
            <p14:xfrm>
              <a:off x="4556256" y="6204740"/>
              <a:ext cx="157320" cy="90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DC7076F9-A744-6A9A-E4E0-1D58C909E0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3616" y="6141740"/>
                <a:ext cx="28296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6228757-57F3-DD38-E8DD-C1D363425E9B}"/>
              </a:ext>
            </a:extLst>
          </p:cNvPr>
          <p:cNvGrpSpPr/>
          <p:nvPr/>
        </p:nvGrpSpPr>
        <p:grpSpPr>
          <a:xfrm>
            <a:off x="4562376" y="6214100"/>
            <a:ext cx="360" cy="360"/>
            <a:chOff x="4562376" y="6214100"/>
            <a:chExt cx="360" cy="360"/>
          </a:xfrm>
        </p:grpSpPr>
        <mc:AlternateContent xmlns:mc="http://schemas.openxmlformats.org/markup-compatibility/2006">
          <mc:Choice xmlns=""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498342-B352-0A1E-92E6-30F867F1F409}"/>
                    </a:ext>
                  </a:extLst>
                </p14:cNvPr>
                <p14:cNvContentPartPr/>
                <p14:nvPr/>
              </p14:nvContentPartPr>
              <p14:xfrm>
                <a:off x="4562376" y="6214100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E6498342-B352-0A1E-92E6-30F867F1F4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99736" y="61511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434465-57A3-E5DC-9AC8-DF3DE9A77B96}"/>
                    </a:ext>
                  </a:extLst>
                </p14:cNvPr>
                <p14:cNvContentPartPr/>
                <p14:nvPr/>
              </p14:nvContentPartPr>
              <p14:xfrm>
                <a:off x="4562376" y="6214100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p14="http://schemas.microsoft.com/office/powerpoint/2010/main" xmlns="" xmlns:a16="http://schemas.microsoft.com/office/drawing/2014/main" id="{D7434465-57A3-E5DC-9AC8-DF3DE9A77B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99736" y="61511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94EE525-7DE8-822B-F73C-B71FE458072D}"/>
                  </a:ext>
                </a:extLst>
              </p14:cNvPr>
              <p14:cNvContentPartPr/>
              <p14:nvPr/>
            </p14:nvContentPartPr>
            <p14:xfrm>
              <a:off x="4459776" y="628862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F94EE525-7DE8-822B-F73C-B71FE45807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42136" y="627062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206625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1BFAA1-05E5-E086-C478-1928C224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967068"/>
            <a:ext cx="9404723" cy="871257"/>
          </a:xfrm>
        </p:spPr>
        <p:txBody>
          <a:bodyPr/>
          <a:lstStyle/>
          <a:p>
            <a:r>
              <a:rPr lang="en-US" b="1" dirty="0"/>
              <a:t>Multiple Platter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5F98A4-2996-B421-78E5-49A828AA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head per side.</a:t>
            </a:r>
          </a:p>
          <a:p>
            <a:r>
              <a:rPr lang="en-US" dirty="0"/>
              <a:t>Heads are joined and aligned</a:t>
            </a:r>
          </a:p>
          <a:p>
            <a:r>
              <a:rPr lang="en-US" dirty="0"/>
              <a:t>Aligned tracks on each platter from cylinder.</a:t>
            </a:r>
          </a:p>
          <a:p>
            <a:r>
              <a:rPr lang="en-US" dirty="0"/>
              <a:t>Data is striped by cylinder</a:t>
            </a:r>
          </a:p>
          <a:p>
            <a:pPr marL="676275" indent="-457200">
              <a:buFont typeface="Wingdings" panose="05000000000000000000" pitchFamily="2" charset="2"/>
              <a:buChar char="ü"/>
            </a:pPr>
            <a:r>
              <a:rPr lang="en-US" dirty="0"/>
              <a:t>Reduce head movement.</a:t>
            </a:r>
          </a:p>
          <a:p>
            <a:pPr marL="676275" indent="-457200">
              <a:buFont typeface="Wingdings" panose="05000000000000000000" pitchFamily="2" charset="2"/>
              <a:buChar char="ü"/>
            </a:pPr>
            <a:r>
              <a:rPr lang="en-US" dirty="0"/>
              <a:t>Increases speed (transfer rate).</a:t>
            </a:r>
          </a:p>
          <a:p>
            <a:pPr marL="676275" indent="-457200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Cylinder- Set of all tracks in same relative position on the platter.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86891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AAC9DE0E-C3CD-C762-21B1-17A987478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0" y="284188"/>
            <a:ext cx="6012880" cy="6289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67747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CF347C-5D6A-7577-9A8A-C8EAA009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814668"/>
            <a:ext cx="9404723" cy="880782"/>
          </a:xfrm>
        </p:spPr>
        <p:txBody>
          <a:bodyPr/>
          <a:lstStyle/>
          <a:p>
            <a:r>
              <a:rPr lang="en-US" b="1" dirty="0"/>
              <a:t>Types of Magnetic Disks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B0CF28-661E-BD9C-0C77-1DBE3FA9B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Floppy Disks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Hard Disks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Zip/Bernoulli Disks- On platter, 100 MB capacity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Winchester Disk- Two or more platters, capacity in GBs.</a:t>
            </a:r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50B6D67-30F4-E6C8-CBAC-BDF46C03546B}"/>
              </a:ext>
            </a:extLst>
          </p:cNvPr>
          <p:cNvSpPr/>
          <p:nvPr/>
        </p:nvSpPr>
        <p:spPr>
          <a:xfrm>
            <a:off x="531019" y="7258050"/>
            <a:ext cx="3433762" cy="596264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6E581E1-B0DB-1417-8055-07FBF6772887}"/>
              </a:ext>
            </a:extLst>
          </p:cNvPr>
          <p:cNvSpPr/>
          <p:nvPr/>
        </p:nvSpPr>
        <p:spPr>
          <a:xfrm>
            <a:off x="4379119" y="7258051"/>
            <a:ext cx="3433762" cy="596264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A1ED491-D91B-686D-CEF0-F66F2229DBA4}"/>
              </a:ext>
            </a:extLst>
          </p:cNvPr>
          <p:cNvSpPr/>
          <p:nvPr/>
        </p:nvSpPr>
        <p:spPr>
          <a:xfrm>
            <a:off x="8227219" y="7258050"/>
            <a:ext cx="3433762" cy="596264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22852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A91CF26-E95A-F26C-BAC8-92FE44B243AF}"/>
              </a:ext>
            </a:extLst>
          </p:cNvPr>
          <p:cNvSpPr/>
          <p:nvPr/>
        </p:nvSpPr>
        <p:spPr>
          <a:xfrm>
            <a:off x="495301" y="438150"/>
            <a:ext cx="3433762" cy="596264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BBACFA5-9645-46BA-A5C0-6BCD8E193E72}"/>
              </a:ext>
            </a:extLst>
          </p:cNvPr>
          <p:cNvSpPr/>
          <p:nvPr/>
        </p:nvSpPr>
        <p:spPr>
          <a:xfrm>
            <a:off x="4343401" y="438151"/>
            <a:ext cx="3433762" cy="596264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5800E1B-7480-341D-1152-A6680402D885}"/>
              </a:ext>
            </a:extLst>
          </p:cNvPr>
          <p:cNvSpPr/>
          <p:nvPr/>
        </p:nvSpPr>
        <p:spPr>
          <a:xfrm>
            <a:off x="8191501" y="438150"/>
            <a:ext cx="3433762" cy="596264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903937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A91CF26-E95A-F26C-BAC8-92FE44B243AF}"/>
              </a:ext>
            </a:extLst>
          </p:cNvPr>
          <p:cNvSpPr/>
          <p:nvPr/>
        </p:nvSpPr>
        <p:spPr>
          <a:xfrm>
            <a:off x="495301" y="438150"/>
            <a:ext cx="3433762" cy="497204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BBACFA5-9645-46BA-A5C0-6BCD8E193E72}"/>
              </a:ext>
            </a:extLst>
          </p:cNvPr>
          <p:cNvSpPr/>
          <p:nvPr/>
        </p:nvSpPr>
        <p:spPr>
          <a:xfrm>
            <a:off x="4343401" y="438151"/>
            <a:ext cx="3433762" cy="497204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5800E1B-7480-341D-1152-A6680402D885}"/>
              </a:ext>
            </a:extLst>
          </p:cNvPr>
          <p:cNvSpPr/>
          <p:nvPr/>
        </p:nvSpPr>
        <p:spPr>
          <a:xfrm>
            <a:off x="8191501" y="438150"/>
            <a:ext cx="3433762" cy="497204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09A346-3727-A72C-E56B-D915C4625441}"/>
              </a:ext>
            </a:extLst>
          </p:cNvPr>
          <p:cNvSpPr txBox="1"/>
          <p:nvPr/>
        </p:nvSpPr>
        <p:spPr>
          <a:xfrm>
            <a:off x="1206938" y="5698180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Floppy Disks</a:t>
            </a:r>
            <a:endParaRPr lang="en-IN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5AD84F-F960-5B3B-4159-C31BD5E8C72E}"/>
              </a:ext>
            </a:extLst>
          </p:cNvPr>
          <p:cNvSpPr txBox="1"/>
          <p:nvPr/>
        </p:nvSpPr>
        <p:spPr>
          <a:xfrm>
            <a:off x="4676380" y="5698181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Zip/Bernoulli Disks</a:t>
            </a:r>
            <a:endParaRPr lang="en-I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AF2459-AC67-1D9D-E2EB-BBD76761F20E}"/>
              </a:ext>
            </a:extLst>
          </p:cNvPr>
          <p:cNvSpPr txBox="1"/>
          <p:nvPr/>
        </p:nvSpPr>
        <p:spPr>
          <a:xfrm>
            <a:off x="8653872" y="5698180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Winchester Disk</a:t>
            </a:r>
            <a:endParaRPr lang="en-IN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165958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84DD2-ABC7-D2D3-7065-1B6E6156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303"/>
            <a:ext cx="10515600" cy="1325563"/>
          </a:xfrm>
        </p:spPr>
        <p:txBody>
          <a:bodyPr/>
          <a:lstStyle/>
          <a:p>
            <a:r>
              <a:rPr lang="en-US" b="1" dirty="0"/>
              <a:t>Hard Disks</a:t>
            </a:r>
            <a:endParaRPr lang="en-IN" b="1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67F45DB-92BE-DA3B-A7FB-FF8CFF26B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58" y="1903529"/>
            <a:ext cx="6602102" cy="400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31D34E-796E-7C9E-C672-BE1D6FD54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1" y="1492898"/>
            <a:ext cx="5004187" cy="483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9429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20CC92-96E8-DF88-64E6-0EA98149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1" y="667127"/>
            <a:ext cx="11232498" cy="5523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6417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558183-EE73-FB8F-EF31-73D0C8D8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005168"/>
            <a:ext cx="9404723" cy="842682"/>
          </a:xfrm>
        </p:spPr>
        <p:txBody>
          <a:bodyPr/>
          <a:lstStyle/>
          <a:p>
            <a:r>
              <a:rPr lang="en-US" b="1" dirty="0"/>
              <a:t>What is Auxiliary Memory?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5A237A-A1DD-F8B3-6F16-3105AB74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memory provides extra backup storage. For example: magnetic disks, magnetic tapes.</a:t>
            </a:r>
          </a:p>
          <a:p>
            <a:r>
              <a:rPr lang="en-US" dirty="0"/>
              <a:t>Used to overcome the limitations of primary storage.</a:t>
            </a:r>
          </a:p>
          <a:p>
            <a:r>
              <a:rPr lang="en-US" dirty="0"/>
              <a:t>Unlimited capacity because the cost per bit of storage is very low.</a:t>
            </a:r>
          </a:p>
          <a:p>
            <a:r>
              <a:rPr lang="en-US" dirty="0"/>
              <a:t>Larger capacity than main memory.</a:t>
            </a:r>
          </a:p>
          <a:p>
            <a:r>
              <a:rPr lang="en-US" dirty="0"/>
              <a:t>Used to store large volumes of data on a permanent basis.</a:t>
            </a:r>
          </a:p>
          <a:p>
            <a:r>
              <a:rPr lang="en-US" dirty="0"/>
              <a:t>It is Non-volatile in nature.</a:t>
            </a:r>
          </a:p>
          <a:p>
            <a:r>
              <a:rPr lang="en-US" dirty="0"/>
              <a:t>It is also known as Secondary Memory.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82053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BF508-B66B-E7B7-96E5-7BC4291C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1" y="843243"/>
            <a:ext cx="9404723" cy="899832"/>
          </a:xfrm>
        </p:spPr>
        <p:txBody>
          <a:bodyPr/>
          <a:lstStyle/>
          <a:p>
            <a:r>
              <a:rPr lang="en-US" b="1" dirty="0"/>
              <a:t>Magnetic Tapes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7FBEA5-08D8-5B0A-C1F5-DE9A621FE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as backup memory.</a:t>
            </a:r>
          </a:p>
          <a:p>
            <a:r>
              <a:rPr lang="en-US" dirty="0"/>
              <a:t>Sequential access device.</a:t>
            </a:r>
          </a:p>
          <a:p>
            <a:r>
              <a:rPr lang="en-US" dirty="0"/>
              <a:t>Made up of flexible polyester coated with magnetizable material (iron oxide).</a:t>
            </a:r>
          </a:p>
          <a:p>
            <a:r>
              <a:rPr lang="en-US" dirty="0"/>
              <a:t>Size varies from 3mm to 12.7mm.</a:t>
            </a:r>
          </a:p>
          <a:p>
            <a:r>
              <a:rPr lang="en-US" dirty="0"/>
              <a:t>Available in real, cartridge and cassette form.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67643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A0642AF-F439-3CAB-B0D4-CDF1A2D38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02" y="377194"/>
            <a:ext cx="8318195" cy="6103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139727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DD43A-BE7F-A1BC-13B5-DA8F6D32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862293"/>
            <a:ext cx="9404723" cy="747432"/>
          </a:xfrm>
        </p:spPr>
        <p:txBody>
          <a:bodyPr/>
          <a:lstStyle/>
          <a:p>
            <a:r>
              <a:rPr lang="en-US" b="1" dirty="0"/>
              <a:t>Speed/Access Time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7DEF77-3C9E-4523-66FF-A119B0CA8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Seek Time: Time taken by head to move to a specific track.</a:t>
            </a:r>
          </a:p>
          <a:p>
            <a:r>
              <a:rPr lang="en-US" dirty="0"/>
              <a:t>Latency/Rotation Delay: Time required to spin the desired sector under the head.</a:t>
            </a:r>
          </a:p>
          <a:p>
            <a:r>
              <a:rPr lang="en-US" dirty="0"/>
              <a:t>Transfer Time:  Time taken to transfer data.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Access Time = </a:t>
            </a:r>
            <a:r>
              <a:rPr lang="en-US" dirty="0"/>
              <a:t>Seek Time 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b="1" dirty="0"/>
              <a:t> </a:t>
            </a:r>
            <a:r>
              <a:rPr lang="en-US" dirty="0"/>
              <a:t>Latency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b="1" dirty="0"/>
              <a:t> </a:t>
            </a:r>
            <a:r>
              <a:rPr lang="en-US" dirty="0"/>
              <a:t>Transfer Time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11995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7BB6C9-F16C-B1D7-C686-505A1F8F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1" y="479052"/>
            <a:ext cx="9783764" cy="899832"/>
          </a:xfrm>
        </p:spPr>
        <p:txBody>
          <a:bodyPr/>
          <a:lstStyle/>
          <a:p>
            <a:pPr algn="ctr"/>
            <a:r>
              <a:rPr lang="en-US" b="1" dirty="0"/>
              <a:t>Storage capacity of Magnetic Tapes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432E2F-097C-6B2A-F809-637138922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1838325"/>
            <a:ext cx="8946541" cy="65218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Storage capacity = </a:t>
            </a:r>
            <a:r>
              <a:rPr lang="en-US" dirty="0"/>
              <a:t>Data recording density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dirty="0"/>
              <a:t> </a:t>
            </a:r>
            <a:r>
              <a:rPr lang="en-US" dirty="0"/>
              <a:t>Length.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54392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1747-DA07-8D8C-9998-564BB166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871818"/>
            <a:ext cx="9404723" cy="966507"/>
          </a:xfrm>
        </p:spPr>
        <p:txBody>
          <a:bodyPr/>
          <a:lstStyle/>
          <a:p>
            <a:r>
              <a:rPr lang="en-US" b="1" dirty="0"/>
              <a:t>RAID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CC1307-8D8A-ECB6-136D-7940CD8F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Redundant array of independent disks.</a:t>
            </a:r>
          </a:p>
          <a:p>
            <a:r>
              <a:rPr lang="en-US" dirty="0"/>
              <a:t>Coined at university of Berkeley in 1987 as redundant array on inexpensive disks.</a:t>
            </a:r>
          </a:p>
          <a:p>
            <a:r>
              <a:rPr lang="en-US" dirty="0"/>
              <a:t>Simultaneous data access by using multiple heads.</a:t>
            </a:r>
          </a:p>
          <a:p>
            <a:r>
              <a:rPr lang="en-US" dirty="0"/>
              <a:t>Separate physical drives viewed by on a single drive.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94107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9B9E43-6EB1-9487-794F-5A7F6CC2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837" y="12528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Stripping:</a:t>
            </a:r>
          </a:p>
          <a:p>
            <a:pPr marL="0" indent="0">
              <a:buNone/>
            </a:pPr>
            <a:r>
              <a:rPr lang="en-US" dirty="0"/>
              <a:t>Data is segmented into equal-size partitions (the stripping unit), which are transparently distributed across multiple disks.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Mirroring:</a:t>
            </a:r>
          </a:p>
          <a:p>
            <a:pPr marL="0" indent="0">
              <a:buNone/>
            </a:pPr>
            <a:r>
              <a:rPr lang="en-US" dirty="0"/>
              <a:t>Data is replicated across multiple redundant disks.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52968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B40DED-D0D9-E73A-E5C8-06FC56C9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6" y="871818"/>
            <a:ext cx="9404723" cy="842682"/>
          </a:xfrm>
        </p:spPr>
        <p:txBody>
          <a:bodyPr/>
          <a:lstStyle/>
          <a:p>
            <a:r>
              <a:rPr lang="en-US" b="1" dirty="0"/>
              <a:t>RAID Levels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DE7124-B2D5-C99B-6174-83CB8B523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RAID Level 0</a:t>
            </a:r>
          </a:p>
          <a:p>
            <a:r>
              <a:rPr lang="en-US" dirty="0"/>
              <a:t>RAID Level 1</a:t>
            </a:r>
          </a:p>
          <a:p>
            <a:r>
              <a:rPr lang="en-US" dirty="0"/>
              <a:t>RAID Level 2</a:t>
            </a:r>
          </a:p>
          <a:p>
            <a:r>
              <a:rPr lang="en-US" dirty="0"/>
              <a:t>RAID Level 3</a:t>
            </a:r>
          </a:p>
          <a:p>
            <a:r>
              <a:rPr lang="en-US" dirty="0"/>
              <a:t>RAID Level 4</a:t>
            </a:r>
          </a:p>
          <a:p>
            <a:r>
              <a:rPr lang="en-US" dirty="0"/>
              <a:t>RAID Level 5</a:t>
            </a:r>
          </a:p>
          <a:p>
            <a:pPr marL="0" indent="0">
              <a:buNone/>
            </a:pPr>
            <a:r>
              <a:rPr lang="en-US" dirty="0"/>
              <a:t>.……….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39211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53D6E3-B352-6E36-AAE9-70C16CA5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871818"/>
            <a:ext cx="9404723" cy="890307"/>
          </a:xfrm>
        </p:spPr>
        <p:txBody>
          <a:bodyPr/>
          <a:lstStyle/>
          <a:p>
            <a:r>
              <a:rPr lang="en-US" b="1" dirty="0"/>
              <a:t>RAID Controller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5A359A-0602-0103-15D7-4DFB71DC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Software Controller:</a:t>
            </a:r>
            <a:r>
              <a:rPr lang="en-US" dirty="0"/>
              <a:t> Stored program concept.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Hardware Controller:</a:t>
            </a:r>
            <a:r>
              <a:rPr lang="en-US" dirty="0"/>
              <a:t> Hardware based.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75880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DEF892-0973-B0D9-71BF-2910EE8A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RAID 0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B85110-76B9-2FC2-725C-CEA7C12D8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Stripping</a:t>
            </a:r>
          </a:p>
          <a:p>
            <a:r>
              <a:rPr lang="en-US" dirty="0"/>
              <a:t>No error correction</a:t>
            </a:r>
          </a:p>
          <a:p>
            <a:r>
              <a:rPr lang="en-US" dirty="0"/>
              <a:t>No redundancy</a:t>
            </a:r>
          </a:p>
          <a:p>
            <a:r>
              <a:rPr lang="en-US" dirty="0"/>
              <a:t>High sped transfer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CD0A8E-26E3-9535-6269-7D9FB89CC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37" r="16381" b="3848"/>
          <a:stretch/>
        </p:blipFill>
        <p:spPr>
          <a:xfrm>
            <a:off x="5831633" y="1515350"/>
            <a:ext cx="4590662" cy="411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6434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42D3D-413C-30A8-38DB-C5671068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RAID 1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F6A5CF-83D8-E2D7-81B8-132EA856A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Mirroring</a:t>
            </a:r>
            <a:endParaRPr lang="en-IN" dirty="0"/>
          </a:p>
          <a:p>
            <a:r>
              <a:rPr lang="en-US" dirty="0"/>
              <a:t>Mirroring makes exact copy of data</a:t>
            </a:r>
          </a:p>
          <a:p>
            <a:r>
              <a:rPr lang="en-US" dirty="0"/>
              <a:t>Each write to both the dusks</a:t>
            </a:r>
          </a:p>
          <a:p>
            <a:r>
              <a:rPr lang="en-US" dirty="0"/>
              <a:t>No error correction mechanism</a:t>
            </a:r>
          </a:p>
          <a:p>
            <a:r>
              <a:rPr lang="en-US" dirty="0"/>
              <a:t>Provides fault tolerance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0C58AE-2799-D724-3247-D888594A1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62" y="1524000"/>
            <a:ext cx="5291327" cy="472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46631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84D72-09CC-A4F2-D807-EC7A53AB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715511"/>
            <a:ext cx="9404723" cy="871257"/>
          </a:xfrm>
        </p:spPr>
        <p:txBody>
          <a:bodyPr/>
          <a:lstStyle/>
          <a:p>
            <a:r>
              <a:rPr lang="en-US" b="1" dirty="0"/>
              <a:t>Memory Hierarchy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F21CD62-0CDE-F00E-8A01-C3AB86BA0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4" y="2248678"/>
            <a:ext cx="10937671" cy="3893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516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0FF56-04D4-F80F-EAC0-918C913D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670"/>
            <a:ext cx="10515600" cy="895681"/>
          </a:xfrm>
        </p:spPr>
        <p:txBody>
          <a:bodyPr/>
          <a:lstStyle/>
          <a:p>
            <a:pPr algn="ctr"/>
            <a:r>
              <a:rPr lang="en-US" b="1" dirty="0"/>
              <a:t>RAID 2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0383DF-E607-0F36-68B2-BC217C45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467"/>
            <a:ext cx="10515600" cy="4351338"/>
          </a:xfrm>
        </p:spPr>
        <p:txBody>
          <a:bodyPr/>
          <a:lstStyle/>
          <a:p>
            <a:r>
              <a:rPr lang="en-US" dirty="0"/>
              <a:t>Parity used to introduce redundancy</a:t>
            </a:r>
          </a:p>
          <a:p>
            <a:r>
              <a:rPr lang="en-US" dirty="0"/>
              <a:t>Error correction</a:t>
            </a:r>
          </a:p>
          <a:p>
            <a:r>
              <a:rPr lang="en-US" dirty="0"/>
              <a:t>Fault tolerance</a:t>
            </a:r>
          </a:p>
          <a:p>
            <a:r>
              <a:rPr lang="en-US" dirty="0"/>
              <a:t>Parallel access</a:t>
            </a:r>
          </a:p>
          <a:p>
            <a:r>
              <a:rPr lang="en-US" dirty="0"/>
              <a:t>Small data stripes for high speed transfer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C99B17-4545-5AF0-EB7D-08AF4D86D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0" r="11133"/>
          <a:stretch/>
        </p:blipFill>
        <p:spPr>
          <a:xfrm>
            <a:off x="2819913" y="3485562"/>
            <a:ext cx="6552174" cy="30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36940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FA326-C05F-95CA-F490-D874488F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RAID 5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982C43-B0CA-71BC-1533-25E39035B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access technique</a:t>
            </a:r>
          </a:p>
          <a:p>
            <a:r>
              <a:rPr lang="en-US" dirty="0"/>
              <a:t>Block parity in distributed manner</a:t>
            </a:r>
          </a:p>
          <a:p>
            <a:r>
              <a:rPr lang="en-US" dirty="0"/>
              <a:t>Fault tolerance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3D0194-C9E2-269C-A9DB-67CB287D2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85"/>
          <a:stretch/>
        </p:blipFill>
        <p:spPr>
          <a:xfrm>
            <a:off x="5952886" y="1543616"/>
            <a:ext cx="5749483" cy="4195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19225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C6D02-F7BF-21C0-D087-3B62105EF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795618"/>
            <a:ext cx="9404723" cy="1400530"/>
          </a:xfrm>
        </p:spPr>
        <p:txBody>
          <a:bodyPr/>
          <a:lstStyle/>
          <a:p>
            <a:r>
              <a:rPr lang="en-US" b="1" dirty="0"/>
              <a:t>Optical Disks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944FE7-A991-21E0-38DD-EF12695D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backup memory.</a:t>
            </a:r>
          </a:p>
          <a:p>
            <a:r>
              <a:rPr lang="en-US" dirty="0"/>
              <a:t>Circular disk, coated with a thin metal or some other material that is highly reflective.</a:t>
            </a:r>
          </a:p>
          <a:p>
            <a:r>
              <a:rPr lang="en-US" dirty="0"/>
              <a:t>Read/Write operation can perform using laser beam.</a:t>
            </a:r>
          </a:p>
          <a:p>
            <a:r>
              <a:rPr lang="en-US" dirty="0"/>
              <a:t>Has very high storing capacity, compares to magnetic floppy disks.</a:t>
            </a:r>
          </a:p>
          <a:p>
            <a:r>
              <a:rPr lang="en-US" dirty="0"/>
              <a:t>Direct access device.</a:t>
            </a:r>
          </a:p>
        </p:txBody>
      </p:sp>
    </p:spTree>
    <p:extLst>
      <p:ext uri="{BB962C8B-B14F-4D97-AF65-F5344CB8AC3E}">
        <p14:creationId xmlns="" xmlns:p14="http://schemas.microsoft.com/office/powerpoint/2010/main" val="84404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73145E-A1FE-16C8-C8DB-234064EA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1835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Storage Capacity of Optical Disks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5F6D97-3556-B4B3-E8A3-EBB7DAA6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435"/>
            <a:ext cx="10515600" cy="60967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Storage capacity = </a:t>
            </a:r>
            <a:r>
              <a:rPr lang="en-US" dirty="0"/>
              <a:t>Number of sectors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dirty="0"/>
              <a:t> </a:t>
            </a:r>
            <a:r>
              <a:rPr lang="en-US" dirty="0"/>
              <a:t>Number of bytes per sector.</a:t>
            </a:r>
            <a:endParaRPr lang="en-I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289D39F5-6E07-F10D-94BB-65435C15FE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55"/>
          <a:stretch/>
        </p:blipFill>
        <p:spPr>
          <a:xfrm>
            <a:off x="3031098" y="1922106"/>
            <a:ext cx="6129804" cy="4548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86482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508E56-0964-50C7-CC25-CEEF3AE7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1" y="852768"/>
            <a:ext cx="9404723" cy="1400530"/>
          </a:xfrm>
        </p:spPr>
        <p:txBody>
          <a:bodyPr/>
          <a:lstStyle/>
          <a:p>
            <a:r>
              <a:rPr lang="en-US" b="1" dirty="0"/>
              <a:t>Types of Optical Disks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D3FD3A-6E85-C5D1-FF8F-B1CCB39F2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Compact Disks</a:t>
            </a:r>
          </a:p>
          <a:p>
            <a:pPr marL="676275" indent="-457200">
              <a:buFont typeface="Wingdings" panose="05000000000000000000" pitchFamily="2" charset="2"/>
              <a:buChar char="ü"/>
            </a:pPr>
            <a:r>
              <a:rPr lang="en-US" dirty="0"/>
              <a:t>CD-ROM</a:t>
            </a:r>
          </a:p>
          <a:p>
            <a:pPr marL="676275" indent="-457200">
              <a:buFont typeface="Wingdings" panose="05000000000000000000" pitchFamily="2" charset="2"/>
              <a:buChar char="ü"/>
            </a:pPr>
            <a:r>
              <a:rPr lang="en-US" dirty="0"/>
              <a:t>CD-R</a:t>
            </a:r>
          </a:p>
          <a:p>
            <a:pPr marL="676275" indent="-457200">
              <a:buFont typeface="Wingdings" panose="05000000000000000000" pitchFamily="2" charset="2"/>
              <a:buChar char="ü"/>
            </a:pPr>
            <a:r>
              <a:rPr lang="en-US" dirty="0"/>
              <a:t>CD-RW</a:t>
            </a:r>
          </a:p>
          <a:p>
            <a:pPr marL="219075" indent="0">
              <a:buNone/>
            </a:pPr>
            <a:endParaRPr lang="en-US" dirty="0"/>
          </a:p>
          <a:p>
            <a:r>
              <a:rPr lang="en-IN" dirty="0"/>
              <a:t>Digital Versatile Disks</a:t>
            </a:r>
          </a:p>
          <a:p>
            <a:pPr marL="676275" indent="-457200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n-IN" dirty="0"/>
              <a:t>DV-ROM</a:t>
            </a:r>
          </a:p>
          <a:p>
            <a:pPr marL="676275" indent="-457200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n-IN" dirty="0"/>
              <a:t>DVD-R</a:t>
            </a:r>
          </a:p>
          <a:p>
            <a:pPr marL="676275" indent="-457200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n-IN" dirty="0"/>
              <a:t>DVD-RW</a:t>
            </a:r>
          </a:p>
        </p:txBody>
      </p:sp>
    </p:spTree>
    <p:extLst>
      <p:ext uri="{BB962C8B-B14F-4D97-AF65-F5344CB8AC3E}">
        <p14:creationId xmlns="" xmlns:p14="http://schemas.microsoft.com/office/powerpoint/2010/main" val="4283537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E23561-DD84-F5A6-E810-FD012921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900393"/>
            <a:ext cx="9404723" cy="1400530"/>
          </a:xfrm>
        </p:spPr>
        <p:txBody>
          <a:bodyPr/>
          <a:lstStyle/>
          <a:p>
            <a:r>
              <a:rPr lang="en-US" b="1" dirty="0"/>
              <a:t>Compact Disks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7A6E18-4EC9-EA49-5A20-2972D0AF3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made in 1983.</a:t>
            </a:r>
          </a:p>
          <a:p>
            <a:r>
              <a:rPr lang="en-US" dirty="0"/>
              <a:t>Data is encoded and read optically with a laser.</a:t>
            </a:r>
          </a:p>
          <a:p>
            <a:r>
              <a:rPr lang="en-US" dirty="0"/>
              <a:t>Can store around 600MB to700 MB data.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2017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C1267F-958B-33DF-DB48-DC2F5B05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776568"/>
            <a:ext cx="9404723" cy="1400530"/>
          </a:xfrm>
        </p:spPr>
        <p:txBody>
          <a:bodyPr/>
          <a:lstStyle/>
          <a:p>
            <a:r>
              <a:rPr lang="en-US" b="1" dirty="0"/>
              <a:t>CD-ROM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E2A7D-2AF2-19E0-684F-B1305AE38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data is represented as a series of Pits and Lands:</a:t>
            </a:r>
          </a:p>
          <a:p>
            <a:pPr marL="769938" indent="-457200">
              <a:buFont typeface="Wingdings" panose="05000000000000000000" pitchFamily="2" charset="2"/>
              <a:buChar char="ü"/>
            </a:pPr>
            <a:r>
              <a:rPr lang="en-US" dirty="0"/>
              <a:t>Pit: A little depression, forming a lower level in the track.</a:t>
            </a:r>
          </a:p>
          <a:p>
            <a:pPr marL="769938" indent="-457200">
              <a:buFont typeface="Wingdings" panose="05000000000000000000" pitchFamily="2" charset="2"/>
              <a:buChar char="ü"/>
            </a:pPr>
            <a:r>
              <a:rPr lang="en-US" dirty="0"/>
              <a:t>Land: The flat part between pits, or the upper levels in the track.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93949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166B6D-7687-D004-367C-1A6D604DD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438"/>
            <a:ext cx="10515600" cy="2191928"/>
          </a:xfrm>
        </p:spPr>
        <p:txBody>
          <a:bodyPr/>
          <a:lstStyle/>
          <a:p>
            <a:r>
              <a:rPr lang="en-US" dirty="0"/>
              <a:t>CD drive transmits a low-power laser beam towards disk.</a:t>
            </a:r>
          </a:p>
          <a:p>
            <a:pPr marL="769938" indent="-457200">
              <a:buFont typeface="Wingdings" panose="05000000000000000000" pitchFamily="2" charset="2"/>
              <a:buChar char="ü"/>
            </a:pPr>
            <a:r>
              <a:rPr lang="en-IN" dirty="0"/>
              <a:t>Beam falls on a pit (rough surface)       Low intensity reflected.</a:t>
            </a:r>
          </a:p>
          <a:p>
            <a:pPr marL="769938" indent="-457200">
              <a:buFont typeface="Wingdings" panose="05000000000000000000" pitchFamily="2" charset="2"/>
              <a:buChar char="ü"/>
            </a:pPr>
            <a:r>
              <a:rPr lang="en-IN" dirty="0"/>
              <a:t>Beam falls on a land (smooth surface)       High intensity reflected.</a:t>
            </a:r>
          </a:p>
          <a:p>
            <a:r>
              <a:rPr lang="en-IN" dirty="0"/>
              <a:t>Photo-Sensor senses surface at regular intervals.</a:t>
            </a:r>
          </a:p>
          <a:p>
            <a:pPr marL="676275" indent="-457200">
              <a:buFont typeface="Wingdings" panose="05000000000000000000" pitchFamily="2" charset="2"/>
              <a:buChar char="ü"/>
            </a:pPr>
            <a:r>
              <a:rPr lang="en-IN" dirty="0"/>
              <a:t>Change in elevation       Logic 1, otherwise       Logic 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3D8397-2F4A-99BA-01ED-4B88F7A5E9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38" b="31245"/>
          <a:stretch/>
        </p:blipFill>
        <p:spPr>
          <a:xfrm>
            <a:off x="1729465" y="2780418"/>
            <a:ext cx="9144000" cy="3670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B5281AB4-8B6A-3656-6AFD-821DAEEBF8DF}"/>
              </a:ext>
            </a:extLst>
          </p:cNvPr>
          <p:cNvSpPr/>
          <p:nvPr/>
        </p:nvSpPr>
        <p:spPr>
          <a:xfrm>
            <a:off x="5993555" y="963011"/>
            <a:ext cx="307910" cy="1866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9C3C1BB5-8952-3B10-9BFB-559A7EC97870}"/>
              </a:ext>
            </a:extLst>
          </p:cNvPr>
          <p:cNvSpPr/>
          <p:nvPr/>
        </p:nvSpPr>
        <p:spPr>
          <a:xfrm>
            <a:off x="6443370" y="1416323"/>
            <a:ext cx="307910" cy="1866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7E04A524-BCC7-5D7E-092B-9BBF458CBD71}"/>
              </a:ext>
            </a:extLst>
          </p:cNvPr>
          <p:cNvSpPr/>
          <p:nvPr/>
        </p:nvSpPr>
        <p:spPr>
          <a:xfrm>
            <a:off x="4222876" y="2239360"/>
            <a:ext cx="307910" cy="1866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1E8F2FFD-4AF2-A8EC-5391-FCB61A32CF51}"/>
              </a:ext>
            </a:extLst>
          </p:cNvPr>
          <p:cNvSpPr/>
          <p:nvPr/>
        </p:nvSpPr>
        <p:spPr>
          <a:xfrm>
            <a:off x="6911647" y="2239360"/>
            <a:ext cx="307910" cy="1866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02181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13DF66-93B9-D982-F512-77A496194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79"/>
            <a:ext cx="10515600" cy="1325563"/>
          </a:xfrm>
        </p:spPr>
        <p:txBody>
          <a:bodyPr/>
          <a:lstStyle/>
          <a:p>
            <a:r>
              <a:rPr lang="en-US" b="1" dirty="0"/>
              <a:t>Organization of Data</a:t>
            </a:r>
            <a:endParaRPr lang="en-IN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5E3918-658E-3453-16F8-EA9476850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2759788"/>
            <a:ext cx="4600576" cy="3727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05D7C2B6-84F6-AFD0-A9EA-B3D8BE37DBE8}"/>
              </a:ext>
            </a:extLst>
          </p:cNvPr>
          <p:cNvSpPr txBox="1">
            <a:spLocks/>
          </p:cNvSpPr>
          <p:nvPr/>
        </p:nvSpPr>
        <p:spPr>
          <a:xfrm>
            <a:off x="457199" y="1185620"/>
            <a:ext cx="10982326" cy="5443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Reading a CD is done by shining a laser at the disk and detecting changing reflection patterns.</a:t>
            </a:r>
          </a:p>
          <a:p>
            <a:pPr marL="769938" indent="-457200">
              <a:buFont typeface="Wingdings" panose="05000000000000000000" pitchFamily="2" charset="2"/>
              <a:buChar char="ü"/>
            </a:pPr>
            <a:r>
              <a:rPr lang="en-US" dirty="0"/>
              <a:t>1: Change in height (land to pit or pit to land).</a:t>
            </a:r>
          </a:p>
          <a:p>
            <a:pPr marL="769938" indent="-457200">
              <a:buFont typeface="Wingdings" panose="05000000000000000000" pitchFamily="2" charset="2"/>
              <a:buChar char="ü"/>
            </a:pPr>
            <a:r>
              <a:rPr lang="en-US" dirty="0"/>
              <a:t>0: A “fixed” amount of time between 1’s.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We cannot have 1’s in a row.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66557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F6C28B-DD12-A0EE-876C-1C2E7D2B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CD-ROM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AF7575-3C94-ACCB-6655-F409E5C8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Because of the heritage from CD audio, the data is stored as a single spiral track on the CD-ROM, contrary to magnetic had disk’s discrete track concept.</a:t>
            </a:r>
          </a:p>
          <a:p>
            <a:r>
              <a:rPr lang="en-US" dirty="0"/>
              <a:t>Thus, the rotation speed is controlled by CLV-Constant Linear velocity. The rotational speed at the center is highest, slowing down towards the outer edge. Because, the recording density is the same everywhere.</a:t>
            </a:r>
          </a:p>
          <a:p>
            <a:r>
              <a:rPr lang="en-US" dirty="0"/>
              <a:t>Note that with CLV, the linear speed of the spiral passing under the R/W head remains constant.</a:t>
            </a:r>
          </a:p>
          <a:p>
            <a:r>
              <a:rPr lang="en-US" dirty="0"/>
              <a:t>CLV is the result for the poor seek time in CD-ROMs.</a:t>
            </a:r>
          </a:p>
          <a:p>
            <a:r>
              <a:rPr lang="en-US" dirty="0"/>
              <a:t>The advantage of CLV is that disk is utilized at its best capacity, as the recording density is the same everywhere.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53436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DB5012-96B7-7611-41A3-63EFC246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6" y="798044"/>
            <a:ext cx="9404723" cy="899832"/>
          </a:xfrm>
        </p:spPr>
        <p:txBody>
          <a:bodyPr/>
          <a:lstStyle/>
          <a:p>
            <a:r>
              <a:rPr lang="en-US" b="1" dirty="0"/>
              <a:t>Magnetic Disks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9F43CD-DAC7-9603-B897-578CE2AC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61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disk is a circular platter constructed on non-magnetic material, called the substrate, coated with a magnetizable material like iron oxide particles are magnetized to store data.</a:t>
            </a:r>
          </a:p>
          <a:p>
            <a:r>
              <a:rPr lang="en-US" dirty="0"/>
              <a:t>Read/Write data from/to its surface on platters.</a:t>
            </a:r>
          </a:p>
          <a:p>
            <a:r>
              <a:rPr lang="en-US" dirty="0"/>
              <a:t>Surface divided into tracks and sectors.</a:t>
            </a:r>
          </a:p>
          <a:p>
            <a:r>
              <a:rPr lang="en-US" dirty="0"/>
              <a:t>Support direct access mechanism.</a:t>
            </a:r>
          </a:p>
          <a:p>
            <a:r>
              <a:rPr lang="en-US" dirty="0"/>
              <a:t>Has a disk controller and read/write head.</a:t>
            </a:r>
          </a:p>
          <a:p>
            <a:r>
              <a:rPr lang="en-US" dirty="0"/>
              <a:t>Substrate used of aluminum.</a:t>
            </a:r>
          </a:p>
          <a:p>
            <a:r>
              <a:rPr lang="en-IN" dirty="0"/>
              <a:t>Nowadays, glass is used to improve magnetic film surface uniformity, thus reliability and to reduction in surface defects, helps to reduce read/write errors.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65996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E8A5E-1979-C85F-C9EB-46FBF58A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CD-ROM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D1550B-9A9A-C8E7-5F16-9BC388A1D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that: Since 0’s are represented by the </a:t>
            </a:r>
            <a:r>
              <a:rPr lang="en-US" b="1" dirty="0"/>
              <a:t>length of time </a:t>
            </a:r>
            <a:r>
              <a:rPr lang="en-US" dirty="0"/>
              <a:t>between transitions, we must travel at </a:t>
            </a:r>
            <a:r>
              <a:rPr lang="en-US" b="1" dirty="0"/>
              <a:t>constant linear velocity (CLV) </a:t>
            </a:r>
            <a:r>
              <a:rPr lang="en-US" dirty="0"/>
              <a:t> on the tracks.</a:t>
            </a:r>
          </a:p>
          <a:p>
            <a:r>
              <a:rPr lang="en-US" dirty="0"/>
              <a:t>Sectors are organized along a spiral.</a:t>
            </a:r>
          </a:p>
          <a:p>
            <a:r>
              <a:rPr lang="en-US" dirty="0"/>
              <a:t>Sectors have same linear length.</a:t>
            </a:r>
          </a:p>
          <a:p>
            <a:r>
              <a:rPr lang="en-US" dirty="0"/>
              <a:t>Advantage: Takes advantage of all storage space available.</a:t>
            </a:r>
          </a:p>
          <a:p>
            <a:r>
              <a:rPr lang="en-US" dirty="0"/>
              <a:t>Disadvantage: Has to change rotational speed when seeking (slower towards the outside).</a:t>
            </a:r>
          </a:p>
        </p:txBody>
      </p:sp>
    </p:spTree>
    <p:extLst>
      <p:ext uri="{BB962C8B-B14F-4D97-AF65-F5344CB8AC3E}">
        <p14:creationId xmlns="" xmlns:p14="http://schemas.microsoft.com/office/powerpoint/2010/main" val="882192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11E7B-5E2A-C18E-587C-B29C02AA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Digital Versatile Disc (DVD)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38F42E-CA8D-FF17-D190-4EEB7E460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DVD (Digital Video Disc or Digital Versatile Disc) technology is based on CD technology with increased storage density.</a:t>
            </a:r>
          </a:p>
          <a:p>
            <a:r>
              <a:rPr lang="en-US" dirty="0"/>
              <a:t>The DVD’s come with a storage capacity of up to 17GB.</a:t>
            </a:r>
          </a:p>
          <a:p>
            <a:r>
              <a:rPr lang="en-US" dirty="0"/>
              <a:t>Multi-layer</a:t>
            </a:r>
          </a:p>
          <a:p>
            <a:r>
              <a:rPr lang="en-US" dirty="0"/>
              <a:t>Very high capacity (4.7GB to 17GB).</a:t>
            </a:r>
          </a:p>
          <a:p>
            <a:r>
              <a:rPr lang="en-US" dirty="0"/>
              <a:t>Has same three types as CD.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58418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F32964-7F3A-D5E1-B3E4-1D031F69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DVD has higher data capacity?</a:t>
            </a:r>
            <a:endParaRPr lang="en-IN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9A1DF653-D166-0F17-2CF6-F35E488A6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15" y="2073784"/>
            <a:ext cx="8745170" cy="4077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41268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C53D7-D8B4-C875-85DB-051215E8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6" y="776568"/>
            <a:ext cx="9404723" cy="966507"/>
          </a:xfrm>
        </p:spPr>
        <p:txBody>
          <a:bodyPr/>
          <a:lstStyle/>
          <a:p>
            <a:r>
              <a:rPr lang="en-US" b="1" dirty="0"/>
              <a:t>Magnetic Disk - Write Mechanism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20F9C5-ED7F-146B-7C2B-31865AB63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70" y="1834590"/>
            <a:ext cx="10627659" cy="4351338"/>
          </a:xfrm>
        </p:spPr>
        <p:txBody>
          <a:bodyPr/>
          <a:lstStyle/>
          <a:p>
            <a:r>
              <a:rPr lang="en-US" dirty="0"/>
              <a:t>Data recorded and retrieve via a conductive coil, called a head.</a:t>
            </a:r>
          </a:p>
          <a:p>
            <a:r>
              <a:rPr lang="en-US" dirty="0"/>
              <a:t>Head consists of a core with an air gap and a set of coils.</a:t>
            </a:r>
          </a:p>
          <a:p>
            <a:r>
              <a:rPr lang="en-US" dirty="0"/>
              <a:t>May be separate read and write head. </a:t>
            </a:r>
          </a:p>
          <a:p>
            <a:r>
              <a:rPr lang="en-US" dirty="0"/>
              <a:t>During read/write, the head is stationary and the plotter rotates beneath it.</a:t>
            </a:r>
          </a:p>
          <a:p>
            <a:r>
              <a:rPr lang="en-US" dirty="0"/>
              <a:t>For writing data onto the medium, the data is converted into current and it passed through the read/write head coil. </a:t>
            </a:r>
          </a:p>
          <a:p>
            <a:r>
              <a:rPr lang="en-US" dirty="0"/>
              <a:t>This generates a magnetic flux.</a:t>
            </a:r>
            <a:r>
              <a:rPr lang="en-IN" dirty="0"/>
              <a:t> This magnetic flux is used to magnetize the particles on the surface.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5926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862367-59C7-A8A9-0E94-14F516B1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7" y="317500"/>
            <a:ext cx="11619723" cy="1383476"/>
          </a:xfrm>
        </p:spPr>
        <p:txBody>
          <a:bodyPr/>
          <a:lstStyle/>
          <a:p>
            <a:r>
              <a:rPr lang="en-US" b="1" dirty="0"/>
              <a:t>Inclusive Write/</a:t>
            </a:r>
            <a:r>
              <a:rPr lang="en-US" b="1" dirty="0" err="1"/>
              <a:t>Magnetoresistive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Read Head</a:t>
            </a:r>
            <a:endParaRPr lang="en-IN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63AEBD6-47FB-8982-F66D-9681C104B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80" y="1748601"/>
            <a:ext cx="6801239" cy="4432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58234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8449B1-447B-B7A3-79E4-9BEA5111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1" y="776568"/>
            <a:ext cx="9404723" cy="937932"/>
          </a:xfrm>
        </p:spPr>
        <p:txBody>
          <a:bodyPr/>
          <a:lstStyle/>
          <a:p>
            <a:r>
              <a:rPr lang="en-US" b="1" dirty="0"/>
              <a:t>Magnetic Disk - Read Mechanism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938576-2EC4-91D2-0AE5-8DC30FD3C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17" y="1834590"/>
            <a:ext cx="10600765" cy="4351338"/>
          </a:xfrm>
        </p:spPr>
        <p:txBody>
          <a:bodyPr>
            <a:normAutofit/>
          </a:bodyPr>
          <a:lstStyle/>
          <a:p>
            <a:r>
              <a:rPr lang="en-US" dirty="0"/>
              <a:t>During the read operation, when the flux transition pass under a head gap, a voltage is introduced in the read/write coils. This voltage is converted into the data pulses.</a:t>
            </a:r>
          </a:p>
          <a:p>
            <a:r>
              <a:rPr lang="en-US" dirty="0"/>
              <a:t>New method: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Separate read head positioned close to write head for convenience.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Read head consists of a partially </a:t>
            </a:r>
            <a:r>
              <a:rPr lang="en-US" dirty="0" err="1"/>
              <a:t>magnetoresistive</a:t>
            </a:r>
            <a:r>
              <a:rPr lang="en-US" dirty="0"/>
              <a:t> (MR) sensor.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MR material has an electrical resistance, which depends on the direction of magnetic field moving under it.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By passing current through MR sensor, resistance changes are detected as voltage levels.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Allows greater storage density, high frequency operation and high speeds.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55002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0356D-7718-5978-8394-C809747E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1" y="1071843"/>
            <a:ext cx="9404723" cy="871257"/>
          </a:xfrm>
        </p:spPr>
        <p:txBody>
          <a:bodyPr/>
          <a:lstStyle/>
          <a:p>
            <a:r>
              <a:rPr lang="en-US" b="1" dirty="0"/>
              <a:t>Functions Disk Controller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741ADB-B7F1-068F-B2E5-866800A30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interface a disk disk to the CPU.</a:t>
            </a:r>
          </a:p>
          <a:p>
            <a:r>
              <a:rPr lang="en-IN" dirty="0"/>
              <a:t>Disk drive selection, in case of multiple disks.</a:t>
            </a:r>
          </a:p>
          <a:p>
            <a:r>
              <a:rPr lang="en-IN" dirty="0"/>
              <a:t>Track and sector selection.</a:t>
            </a:r>
          </a:p>
          <a:p>
            <a:r>
              <a:rPr lang="en-IN" dirty="0"/>
              <a:t>To issue commands to the disk drive system to perform read/write operations.</a:t>
            </a:r>
          </a:p>
          <a:p>
            <a:r>
              <a:rPr lang="en-IN" dirty="0"/>
              <a:t>Error detection.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323261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FE553A-6550-5C7E-A43A-0FDD83C9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6" y="1014693"/>
            <a:ext cx="9404723" cy="928407"/>
          </a:xfrm>
        </p:spPr>
        <p:txBody>
          <a:bodyPr/>
          <a:lstStyle/>
          <a:p>
            <a:pPr algn="ctr"/>
            <a:r>
              <a:rPr lang="en-US" b="1" dirty="0"/>
              <a:t>Disk organization and formatting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8AE278-37C9-9C31-500A-5ACD55EEF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Concentric Rings or tracks.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Each track has the width same as of disk head.</a:t>
            </a:r>
          </a:p>
          <a:p>
            <a:pPr marL="447675">
              <a:buFont typeface="Wingdings" panose="05000000000000000000" pitchFamily="2" charset="2"/>
              <a:buChar char="ü"/>
            </a:pPr>
            <a:r>
              <a:rPr lang="en-US" dirty="0"/>
              <a:t>Tracks separated by gaps, minimizes errors in case of interference or head misalignment.</a:t>
            </a:r>
          </a:p>
          <a:p>
            <a:pPr marL="447675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Tracks divided into sectors- pie shaped segment, data transferred to and from the disk sector.</a:t>
            </a:r>
          </a:p>
          <a:p>
            <a:r>
              <a:rPr lang="en-US" dirty="0"/>
              <a:t>Minimum block size is one sector; 512 bytes in most systems.</a:t>
            </a:r>
          </a:p>
          <a:p>
            <a:r>
              <a:rPr lang="en-US" dirty="0"/>
              <a:t>May have more than one sector per block.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48492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616</TotalTime>
  <Words>1478</Words>
  <Application>Microsoft Office PowerPoint</Application>
  <PresentationFormat>Custom</PresentationFormat>
  <Paragraphs>210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Ion</vt:lpstr>
      <vt:lpstr>Slide 1</vt:lpstr>
      <vt:lpstr>What is Auxiliary Memory?</vt:lpstr>
      <vt:lpstr>Memory Hierarchy</vt:lpstr>
      <vt:lpstr>Magnetic Disks</vt:lpstr>
      <vt:lpstr>Magnetic Disk - Write Mechanism</vt:lpstr>
      <vt:lpstr>Inclusive Write/Magnetoresistive Read Head</vt:lpstr>
      <vt:lpstr>Magnetic Disk - Read Mechanism</vt:lpstr>
      <vt:lpstr>Functions Disk Controller</vt:lpstr>
      <vt:lpstr>Disk organization and formatting</vt:lpstr>
      <vt:lpstr>Disk Data Layout</vt:lpstr>
      <vt:lpstr>Disk Velocity</vt:lpstr>
      <vt:lpstr>Disk Layout Diagrams</vt:lpstr>
      <vt:lpstr>Multiple Platter </vt:lpstr>
      <vt:lpstr>Slide 14</vt:lpstr>
      <vt:lpstr>Types of Magnetic Disks</vt:lpstr>
      <vt:lpstr>Slide 16</vt:lpstr>
      <vt:lpstr>Slide 17</vt:lpstr>
      <vt:lpstr>Hard Disks</vt:lpstr>
      <vt:lpstr>Slide 19</vt:lpstr>
      <vt:lpstr>Magnetic Tapes</vt:lpstr>
      <vt:lpstr>Slide 21</vt:lpstr>
      <vt:lpstr>Speed/Access Time</vt:lpstr>
      <vt:lpstr>Storage capacity of Magnetic Tapes</vt:lpstr>
      <vt:lpstr>RAID</vt:lpstr>
      <vt:lpstr>Slide 25</vt:lpstr>
      <vt:lpstr>RAID Levels</vt:lpstr>
      <vt:lpstr>RAID Controller</vt:lpstr>
      <vt:lpstr>RAID 0</vt:lpstr>
      <vt:lpstr>RAID 1</vt:lpstr>
      <vt:lpstr>RAID 2</vt:lpstr>
      <vt:lpstr>RAID 5</vt:lpstr>
      <vt:lpstr>Optical Disks</vt:lpstr>
      <vt:lpstr>Storage Capacity of Optical Disks</vt:lpstr>
      <vt:lpstr>Types of Optical Disks</vt:lpstr>
      <vt:lpstr>Compact Disks</vt:lpstr>
      <vt:lpstr>CD-ROM</vt:lpstr>
      <vt:lpstr>Slide 37</vt:lpstr>
      <vt:lpstr>Organization of Data</vt:lpstr>
      <vt:lpstr>CD-ROM</vt:lpstr>
      <vt:lpstr>CD-ROM</vt:lpstr>
      <vt:lpstr>Digital Versatile Disc (DVD)</vt:lpstr>
      <vt:lpstr>Why DVD has higher data capacity?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Auxiliary Memory</dc:title>
  <dc:creator>ANM_HITECH_Personal</dc:creator>
  <cp:lastModifiedBy>DELL12</cp:lastModifiedBy>
  <cp:revision>209</cp:revision>
  <dcterms:created xsi:type="dcterms:W3CDTF">2024-02-06T16:04:19Z</dcterms:created>
  <dcterms:modified xsi:type="dcterms:W3CDTF">2024-03-01T04:19:27Z</dcterms:modified>
</cp:coreProperties>
</file>