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3" r:id="rId2"/>
    <p:sldId id="335" r:id="rId3"/>
    <p:sldId id="258" r:id="rId4"/>
    <p:sldId id="259" r:id="rId5"/>
    <p:sldId id="261" r:id="rId6"/>
    <p:sldId id="262" r:id="rId7"/>
    <p:sldId id="263" r:id="rId8"/>
    <p:sldId id="266" r:id="rId9"/>
    <p:sldId id="300" r:id="rId10"/>
    <p:sldId id="304" r:id="rId11"/>
    <p:sldId id="336" r:id="rId12"/>
    <p:sldId id="337" r:id="rId13"/>
    <p:sldId id="305" r:id="rId14"/>
    <p:sldId id="306" r:id="rId15"/>
    <p:sldId id="338" r:id="rId16"/>
    <p:sldId id="339" r:id="rId17"/>
    <p:sldId id="340" r:id="rId18"/>
    <p:sldId id="341" r:id="rId19"/>
    <p:sldId id="342" r:id="rId20"/>
    <p:sldId id="268" r:id="rId21"/>
    <p:sldId id="299" r:id="rId22"/>
    <p:sldId id="269" r:id="rId23"/>
    <p:sldId id="270" r:id="rId24"/>
    <p:sldId id="307" r:id="rId25"/>
    <p:sldId id="308" r:id="rId26"/>
    <p:sldId id="309" r:id="rId27"/>
    <p:sldId id="310" r:id="rId28"/>
    <p:sldId id="311" r:id="rId29"/>
    <p:sldId id="312" r:id="rId30"/>
    <p:sldId id="276" r:id="rId31"/>
    <p:sldId id="277" r:id="rId32"/>
    <p:sldId id="302" r:id="rId33"/>
    <p:sldId id="343" r:id="rId34"/>
    <p:sldId id="344" r:id="rId35"/>
    <p:sldId id="279" r:id="rId36"/>
    <p:sldId id="280" r:id="rId37"/>
    <p:sldId id="281" r:id="rId38"/>
    <p:sldId id="313" r:id="rId39"/>
    <p:sldId id="314" r:id="rId40"/>
    <p:sldId id="315" r:id="rId41"/>
    <p:sldId id="316" r:id="rId42"/>
    <p:sldId id="319" r:id="rId43"/>
    <p:sldId id="320" r:id="rId44"/>
    <p:sldId id="321" r:id="rId45"/>
    <p:sldId id="317" r:id="rId46"/>
    <p:sldId id="322" r:id="rId47"/>
    <p:sldId id="323" r:id="rId48"/>
    <p:sldId id="324" r:id="rId49"/>
    <p:sldId id="325" r:id="rId50"/>
    <p:sldId id="318" r:id="rId51"/>
    <p:sldId id="326" r:id="rId52"/>
    <p:sldId id="327" r:id="rId53"/>
    <p:sldId id="328" r:id="rId54"/>
    <p:sldId id="329" r:id="rId55"/>
    <p:sldId id="330" r:id="rId56"/>
    <p:sldId id="331" r:id="rId57"/>
    <p:sldId id="332" r:id="rId58"/>
    <p:sldId id="333" r:id="rId59"/>
    <p:sldId id="284" r:id="rId60"/>
    <p:sldId id="285" r:id="rId61"/>
    <p:sldId id="286" r:id="rId62"/>
    <p:sldId id="287" r:id="rId63"/>
    <p:sldId id="288" r:id="rId64"/>
    <p:sldId id="289" r:id="rId65"/>
    <p:sldId id="290" r:id="rId66"/>
    <p:sldId id="291" r:id="rId67"/>
    <p:sldId id="346" r:id="rId68"/>
    <p:sldId id="292" r:id="rId69"/>
    <p:sldId id="293" r:id="rId70"/>
    <p:sldId id="345" r:id="rId71"/>
    <p:sldId id="298" r:id="rId72"/>
    <p:sldId id="301" r:id="rId73"/>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9966FF"/>
    <a:srgbClr val="CC66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slide" Target="slides/slide67.xml" /><Relationship Id="rId76" Type="http://schemas.openxmlformats.org/officeDocument/2006/relationships/theme" Target="theme/theme1.xml" /><Relationship Id="rId7" Type="http://schemas.openxmlformats.org/officeDocument/2006/relationships/slide" Target="slides/slide6.xml" /><Relationship Id="rId71" Type="http://schemas.openxmlformats.org/officeDocument/2006/relationships/slide" Target="slides/slide70.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7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61" Type="http://schemas.openxmlformats.org/officeDocument/2006/relationships/slide" Target="slides/slide60.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tableStyles" Target="tableStyles.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view3D>
      <c:rotX val="15"/>
      <c:rotY val="20"/>
      <c:rAngAx val="1"/>
    </c:view3D>
    <c:floor>
      <c:thickness val="0"/>
    </c:floor>
    <c:sideWall>
      <c:thickness val="0"/>
      <c:spPr>
        <a:solidFill>
          <a:schemeClr val="lt1"/>
        </a:solidFill>
        <a:ln w="55000" cap="flat" cmpd="thickThin" algn="ctr">
          <a:solidFill>
            <a:schemeClr val="dk1"/>
          </a:solidFill>
          <a:prstDash val="solid"/>
        </a:ln>
        <a:effectLst/>
      </c:spPr>
    </c:sideWall>
    <c:backWall>
      <c:thickness val="0"/>
      <c:spPr>
        <a:solidFill>
          <a:schemeClr val="lt1"/>
        </a:solidFill>
        <a:ln w="55000" cap="flat" cmpd="thickThin" algn="ctr">
          <a:solidFill>
            <a:schemeClr val="dk1"/>
          </a:solidFill>
          <a:prstDash val="solid"/>
        </a:ln>
        <a:effectLst/>
      </c:spPr>
    </c:backWall>
    <c:plotArea>
      <c:layout/>
      <c:bar3DChart>
        <c:barDir val="col"/>
        <c:grouping val="clustered"/>
        <c:varyColors val="0"/>
        <c:ser>
          <c:idx val="0"/>
          <c:order val="0"/>
          <c:tx>
            <c:strRef>
              <c:f>Sheet1!$B$1</c:f>
              <c:strCache>
                <c:ptCount val="1"/>
                <c:pt idx="0">
                  <c:v>Boys</c:v>
                </c:pt>
              </c:strCache>
            </c:strRef>
          </c:tx>
          <c:invertIfNegative val="0"/>
          <c:cat>
            <c:numRef>
              <c:f>Sheet1!$A$2:$A$7</c:f>
              <c:numCache>
                <c:formatCode>General</c:formatCode>
                <c:ptCount val="6"/>
                <c:pt idx="0">
                  <c:v>2018</c:v>
                </c:pt>
                <c:pt idx="1">
                  <c:v>2019</c:v>
                </c:pt>
                <c:pt idx="2">
                  <c:v>2020</c:v>
                </c:pt>
                <c:pt idx="3">
                  <c:v>2021</c:v>
                </c:pt>
                <c:pt idx="4">
                  <c:v>2022</c:v>
                </c:pt>
              </c:numCache>
            </c:numRef>
          </c:cat>
          <c:val>
            <c:numRef>
              <c:f>Sheet1!$B$2:$B$7</c:f>
              <c:numCache>
                <c:formatCode>0%</c:formatCode>
                <c:ptCount val="6"/>
                <c:pt idx="0">
                  <c:v>0.24000000000000007</c:v>
                </c:pt>
                <c:pt idx="1">
                  <c:v>0.5</c:v>
                </c:pt>
                <c:pt idx="2">
                  <c:v>0.26</c:v>
                </c:pt>
                <c:pt idx="3">
                  <c:v>0.39000000000000018</c:v>
                </c:pt>
                <c:pt idx="4">
                  <c:v>0.21000000000000008</c:v>
                </c:pt>
              </c:numCache>
            </c:numRef>
          </c:val>
          <c:extLst>
            <c:ext xmlns:c16="http://schemas.microsoft.com/office/drawing/2014/chart" uri="{C3380CC4-5D6E-409C-BE32-E72D297353CC}">
              <c16:uniqueId val="{00000000-C6E4-2343-AD8B-04AB80466B0C}"/>
            </c:ext>
          </c:extLst>
        </c:ser>
        <c:ser>
          <c:idx val="1"/>
          <c:order val="1"/>
          <c:tx>
            <c:strRef>
              <c:f>Sheet1!$C$1</c:f>
              <c:strCache>
                <c:ptCount val="1"/>
                <c:pt idx="0">
                  <c:v>girls</c:v>
                </c:pt>
              </c:strCache>
            </c:strRef>
          </c:tx>
          <c:invertIfNegative val="0"/>
          <c:cat>
            <c:numRef>
              <c:f>Sheet1!$A$2:$A$7</c:f>
              <c:numCache>
                <c:formatCode>General</c:formatCode>
                <c:ptCount val="6"/>
                <c:pt idx="0">
                  <c:v>2018</c:v>
                </c:pt>
                <c:pt idx="1">
                  <c:v>2019</c:v>
                </c:pt>
                <c:pt idx="2">
                  <c:v>2020</c:v>
                </c:pt>
                <c:pt idx="3">
                  <c:v>2021</c:v>
                </c:pt>
                <c:pt idx="4">
                  <c:v>2022</c:v>
                </c:pt>
              </c:numCache>
            </c:numRef>
          </c:cat>
          <c:val>
            <c:numRef>
              <c:f>Sheet1!$C$2:$C$7</c:f>
              <c:numCache>
                <c:formatCode>0%</c:formatCode>
                <c:ptCount val="6"/>
                <c:pt idx="0">
                  <c:v>0.76000000000000034</c:v>
                </c:pt>
                <c:pt idx="1">
                  <c:v>0.47000000000000008</c:v>
                </c:pt>
                <c:pt idx="2">
                  <c:v>0.74000000000000032</c:v>
                </c:pt>
                <c:pt idx="3">
                  <c:v>0.61000000000000032</c:v>
                </c:pt>
                <c:pt idx="4">
                  <c:v>0.76000000000000034</c:v>
                </c:pt>
              </c:numCache>
            </c:numRef>
          </c:val>
          <c:extLst>
            <c:ext xmlns:c16="http://schemas.microsoft.com/office/drawing/2014/chart" uri="{C3380CC4-5D6E-409C-BE32-E72D297353CC}">
              <c16:uniqueId val="{00000001-C6E4-2343-AD8B-04AB80466B0C}"/>
            </c:ext>
          </c:extLst>
        </c:ser>
        <c:dLbls>
          <c:showLegendKey val="0"/>
          <c:showVal val="0"/>
          <c:showCatName val="0"/>
          <c:showSerName val="0"/>
          <c:showPercent val="0"/>
          <c:showBubbleSize val="0"/>
        </c:dLbls>
        <c:gapWidth val="150"/>
        <c:shape val="box"/>
        <c:axId val="220150784"/>
        <c:axId val="220168960"/>
        <c:axId val="0"/>
      </c:bar3DChart>
      <c:catAx>
        <c:axId val="220150784"/>
        <c:scaling>
          <c:orientation val="minMax"/>
        </c:scaling>
        <c:delete val="0"/>
        <c:axPos val="b"/>
        <c:numFmt formatCode="General" sourceLinked="1"/>
        <c:majorTickMark val="out"/>
        <c:minorTickMark val="none"/>
        <c:tickLblPos val="nextTo"/>
        <c:crossAx val="220168960"/>
        <c:crosses val="autoZero"/>
        <c:auto val="1"/>
        <c:lblAlgn val="ctr"/>
        <c:lblOffset val="100"/>
        <c:noMultiLvlLbl val="0"/>
      </c:catAx>
      <c:valAx>
        <c:axId val="220168960"/>
        <c:scaling>
          <c:orientation val="minMax"/>
        </c:scaling>
        <c:delete val="0"/>
        <c:axPos val="l"/>
        <c:majorGridlines/>
        <c:numFmt formatCode="0%" sourceLinked="1"/>
        <c:majorTickMark val="out"/>
        <c:minorTickMark val="none"/>
        <c:tickLblPos val="nextTo"/>
        <c:crossAx val="22015078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E507560-4A82-4067-BEC7-E84F51AA9E98}" type="datetimeFigureOut">
              <a:rPr lang="en-US" smtClean="0"/>
              <a:pPr/>
              <a:t>5/6/2025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1C0FD56-2691-49B3-BC1A-6E0188A4CF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E507560-4A82-4067-BEC7-E84F51AA9E98}"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C0FD56-2691-49B3-BC1A-6E0188A4CF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E507560-4A82-4067-BEC7-E84F51AA9E98}"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C0FD56-2691-49B3-BC1A-6E0188A4CF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E507560-4A82-4067-BEC7-E84F51AA9E98}"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C0FD56-2691-49B3-BC1A-6E0188A4CFE0}"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E507560-4A82-4067-BEC7-E84F51AA9E98}"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C0FD56-2691-49B3-BC1A-6E0188A4CFE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E507560-4A82-4067-BEC7-E84F51AA9E98}" type="datetimeFigureOut">
              <a:rPr lang="en-US" smtClean="0"/>
              <a:pPr/>
              <a:t>5/6/2025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C0FD56-2691-49B3-BC1A-6E0188A4CFE0}"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E507560-4A82-4067-BEC7-E84F51AA9E98}" type="datetimeFigureOut">
              <a:rPr lang="en-US" smtClean="0"/>
              <a:pPr/>
              <a:t>5/6/2025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C0FD56-2691-49B3-BC1A-6E0188A4CFE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E507560-4A82-4067-BEC7-E84F51AA9E98}" type="datetimeFigureOut">
              <a:rPr lang="en-US" smtClean="0"/>
              <a:pPr/>
              <a:t>5/6/2025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C0FD56-2691-49B3-BC1A-6E0188A4CFE0}"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507560-4A82-4067-BEC7-E84F51AA9E98}" type="datetimeFigureOut">
              <a:rPr lang="en-US" smtClean="0"/>
              <a:pPr/>
              <a:t>5/6/2025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C0FD56-2691-49B3-BC1A-6E0188A4CF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E507560-4A82-4067-BEC7-E84F51AA9E98}" type="datetimeFigureOut">
              <a:rPr lang="en-US" smtClean="0"/>
              <a:pPr/>
              <a:t>5/6/2025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C0FD56-2691-49B3-BC1A-6E0188A4CFE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E507560-4A82-4067-BEC7-E84F51AA9E98}" type="datetimeFigureOut">
              <a:rPr lang="en-US" smtClean="0"/>
              <a:pPr/>
              <a:t>5/6/2025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1C0FD56-2691-49B3-BC1A-6E0188A4CFE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E507560-4A82-4067-BEC7-E84F51AA9E98}" type="datetimeFigureOut">
              <a:rPr lang="en-US" smtClean="0"/>
              <a:pPr/>
              <a:t>5/6/2025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C0FD56-2691-49B3-BC1A-6E0188A4CF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8.jpeg" /><Relationship Id="rId1" Type="http://schemas.openxmlformats.org/officeDocument/2006/relationships/slideLayout" Target="../slideLayouts/slideLayout7.xml" /><Relationship Id="rId4" Type="http://schemas.openxmlformats.org/officeDocument/2006/relationships/image" Target="../media/image10.jpeg" /></Relationships>
</file>

<file path=ppt/slides/_rels/slide12.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7.xml" /><Relationship Id="rId4" Type="http://schemas.openxmlformats.org/officeDocument/2006/relationships/image" Target="../media/image13.jpeg"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jpeg" /><Relationship Id="rId1" Type="http://schemas.openxmlformats.org/officeDocument/2006/relationships/slideLayout" Target="../slideLayouts/slideLayout7.xml" /><Relationship Id="rId4" Type="http://schemas.openxmlformats.org/officeDocument/2006/relationships/image" Target="../media/image16.jpeg" /></Relationships>
</file>

<file path=ppt/slides/_rels/slide16.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image" Target="../media/image17.jpeg" /><Relationship Id="rId1" Type="http://schemas.openxmlformats.org/officeDocument/2006/relationships/slideLayout" Target="../slideLayouts/slideLayout7.xml" /><Relationship Id="rId4" Type="http://schemas.openxmlformats.org/officeDocument/2006/relationships/image" Target="../media/image19.jpeg" /></Relationships>
</file>

<file path=ppt/slides/_rels/slide17.xml.rels><?xml version="1.0" encoding="UTF-8" standalone="yes"?>
<Relationships xmlns="http://schemas.openxmlformats.org/package/2006/relationships"><Relationship Id="rId3" Type="http://schemas.openxmlformats.org/officeDocument/2006/relationships/image" Target="../media/image21.jpeg" /><Relationship Id="rId2" Type="http://schemas.openxmlformats.org/officeDocument/2006/relationships/image" Target="../media/image20.jpeg" /><Relationship Id="rId1" Type="http://schemas.openxmlformats.org/officeDocument/2006/relationships/slideLayout" Target="../slideLayouts/slideLayout7.xml" /><Relationship Id="rId4" Type="http://schemas.openxmlformats.org/officeDocument/2006/relationships/image" Target="../media/image22.jpeg" /></Relationships>
</file>

<file path=ppt/slides/_rels/slide18.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image" Target="../media/image23.jpeg" /><Relationship Id="rId1" Type="http://schemas.openxmlformats.org/officeDocument/2006/relationships/slideLayout" Target="../slideLayouts/slideLayout7.xml" /><Relationship Id="rId5" Type="http://schemas.openxmlformats.org/officeDocument/2006/relationships/image" Target="../media/image26.jpeg" /><Relationship Id="rId4" Type="http://schemas.openxmlformats.org/officeDocument/2006/relationships/image" Target="../media/image25.jpeg" /></Relationships>
</file>

<file path=ppt/slides/_rels/slide19.xml.rels><?xml version="1.0" encoding="UTF-8" standalone="yes"?>
<Relationships xmlns="http://schemas.openxmlformats.org/package/2006/relationships"><Relationship Id="rId3" Type="http://schemas.openxmlformats.org/officeDocument/2006/relationships/image" Target="../media/image28.jpeg" /><Relationship Id="rId2" Type="http://schemas.openxmlformats.org/officeDocument/2006/relationships/image" Target="../media/image27.jpeg" /><Relationship Id="rId1" Type="http://schemas.openxmlformats.org/officeDocument/2006/relationships/slideLayout" Target="../slideLayouts/slideLayout2.xml" /><Relationship Id="rId5" Type="http://schemas.openxmlformats.org/officeDocument/2006/relationships/image" Target="../media/image30.jpeg" /><Relationship Id="rId4" Type="http://schemas.openxmlformats.org/officeDocument/2006/relationships/image" Target="../media/image29.jpeg"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3" Type="http://schemas.openxmlformats.org/officeDocument/2006/relationships/image" Target="../media/image32.jpeg" /><Relationship Id="rId2" Type="http://schemas.openxmlformats.org/officeDocument/2006/relationships/image" Target="../media/image31.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33.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34.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35.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image" Target="../media/image36.jpeg" /><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2" Type="http://schemas.openxmlformats.org/officeDocument/2006/relationships/image" Target="../media/image37.jpeg" /><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3" Type="http://schemas.openxmlformats.org/officeDocument/2006/relationships/image" Target="../media/image39.jpeg" /><Relationship Id="rId2" Type="http://schemas.openxmlformats.org/officeDocument/2006/relationships/image" Target="../media/image38.jpe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40.jpeg" /><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3" Type="http://schemas.openxmlformats.org/officeDocument/2006/relationships/image" Target="../media/image42.jpeg" /><Relationship Id="rId2" Type="http://schemas.openxmlformats.org/officeDocument/2006/relationships/image" Target="../media/image41.jpeg"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43.jpe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2" Type="http://schemas.openxmlformats.org/officeDocument/2006/relationships/image" Target="../media/image44.jpe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2" Type="http://schemas.openxmlformats.org/officeDocument/2006/relationships/image" Target="../media/image45.jpeg"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5.xml" /></Relationships>
</file>

<file path=ppt/slides/_rels/slide40.xml.rels><?xml version="1.0" encoding="UTF-8" standalone="yes"?>
<Relationships xmlns="http://schemas.openxmlformats.org/package/2006/relationships"><Relationship Id="rId3" Type="http://schemas.openxmlformats.org/officeDocument/2006/relationships/image" Target="../media/image47.jpeg" /><Relationship Id="rId2" Type="http://schemas.openxmlformats.org/officeDocument/2006/relationships/image" Target="../media/image46.jpeg"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2" Type="http://schemas.openxmlformats.org/officeDocument/2006/relationships/image" Target="../media/image48.jpeg" /><Relationship Id="rId1" Type="http://schemas.openxmlformats.org/officeDocument/2006/relationships/slideLayout" Target="../slideLayouts/slideLayout7.xml" /></Relationships>
</file>

<file path=ppt/slides/_rels/slide42.xml.rels><?xml version="1.0" encoding="UTF-8" standalone="yes"?>
<Relationships xmlns="http://schemas.openxmlformats.org/package/2006/relationships"><Relationship Id="rId2" Type="http://schemas.openxmlformats.org/officeDocument/2006/relationships/image" Target="../media/image49.jpeg" /><Relationship Id="rId1" Type="http://schemas.openxmlformats.org/officeDocument/2006/relationships/slideLayout" Target="../slideLayouts/slideLayout7.xml" /></Relationships>
</file>

<file path=ppt/slides/_rels/slide43.xml.rels><?xml version="1.0" encoding="UTF-8" standalone="yes"?>
<Relationships xmlns="http://schemas.openxmlformats.org/package/2006/relationships"><Relationship Id="rId2" Type="http://schemas.openxmlformats.org/officeDocument/2006/relationships/image" Target="../media/image50.jpeg" /><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2" Type="http://schemas.openxmlformats.org/officeDocument/2006/relationships/image" Target="../media/image51.jpeg" /><Relationship Id="rId1" Type="http://schemas.openxmlformats.org/officeDocument/2006/relationships/slideLayout" Target="../slideLayouts/slideLayout7.xml" /></Relationships>
</file>

<file path=ppt/slides/_rels/slide45.xml.rels><?xml version="1.0" encoding="UTF-8" standalone="yes"?>
<Relationships xmlns="http://schemas.openxmlformats.org/package/2006/relationships"><Relationship Id="rId2" Type="http://schemas.openxmlformats.org/officeDocument/2006/relationships/image" Target="../media/image52.jpeg" /><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2" Type="http://schemas.openxmlformats.org/officeDocument/2006/relationships/image" Target="../media/image53.jpeg" /><Relationship Id="rId1" Type="http://schemas.openxmlformats.org/officeDocument/2006/relationships/slideLayout" Target="../slideLayouts/slideLayout7.xml" /></Relationships>
</file>

<file path=ppt/slides/_rels/slide47.xml.rels><?xml version="1.0" encoding="UTF-8" standalone="yes"?>
<Relationships xmlns="http://schemas.openxmlformats.org/package/2006/relationships"><Relationship Id="rId2" Type="http://schemas.openxmlformats.org/officeDocument/2006/relationships/image" Target="../media/image54.jpeg" /><Relationship Id="rId1" Type="http://schemas.openxmlformats.org/officeDocument/2006/relationships/slideLayout" Target="../slideLayouts/slideLayout7.xml" /></Relationships>
</file>

<file path=ppt/slides/_rels/slide48.xml.rels><?xml version="1.0" encoding="UTF-8" standalone="yes"?>
<Relationships xmlns="http://schemas.openxmlformats.org/package/2006/relationships"><Relationship Id="rId2" Type="http://schemas.openxmlformats.org/officeDocument/2006/relationships/image" Target="../media/image55.jpeg" /><Relationship Id="rId1" Type="http://schemas.openxmlformats.org/officeDocument/2006/relationships/slideLayout" Target="../slideLayouts/slideLayout7.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2" Type="http://schemas.openxmlformats.org/officeDocument/2006/relationships/image" Target="../media/image56.jpeg"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Relationship Id="rId2" Type="http://schemas.openxmlformats.org/officeDocument/2006/relationships/image" Target="../media/image57.jpeg" /><Relationship Id="rId1" Type="http://schemas.openxmlformats.org/officeDocument/2006/relationships/slideLayout" Target="../slideLayouts/slideLayout7.xml" /></Relationships>
</file>

<file path=ppt/slides/_rels/slide52.xml.rels><?xml version="1.0" encoding="UTF-8" standalone="yes"?>
<Relationships xmlns="http://schemas.openxmlformats.org/package/2006/relationships"><Relationship Id="rId2" Type="http://schemas.openxmlformats.org/officeDocument/2006/relationships/image" Target="../media/image58.jpeg" /><Relationship Id="rId1" Type="http://schemas.openxmlformats.org/officeDocument/2006/relationships/slideLayout" Target="../slideLayouts/slideLayout7.xml" /></Relationships>
</file>

<file path=ppt/slides/_rels/slide53.xml.rels><?xml version="1.0" encoding="UTF-8" standalone="yes"?>
<Relationships xmlns="http://schemas.openxmlformats.org/package/2006/relationships"><Relationship Id="rId2" Type="http://schemas.openxmlformats.org/officeDocument/2006/relationships/image" Target="../media/image59.jpeg" /><Relationship Id="rId1" Type="http://schemas.openxmlformats.org/officeDocument/2006/relationships/slideLayout" Target="../slideLayouts/slideLayout7.xml" /></Relationships>
</file>

<file path=ppt/slides/_rels/slide54.xml.rels><?xml version="1.0" encoding="UTF-8" standalone="yes"?>
<Relationships xmlns="http://schemas.openxmlformats.org/package/2006/relationships"><Relationship Id="rId2" Type="http://schemas.openxmlformats.org/officeDocument/2006/relationships/image" Target="../media/image60.jpeg" /><Relationship Id="rId1" Type="http://schemas.openxmlformats.org/officeDocument/2006/relationships/slideLayout" Target="../slideLayouts/slideLayout7.xml" /></Relationships>
</file>

<file path=ppt/slides/_rels/slide55.xml.rels><?xml version="1.0" encoding="UTF-8" standalone="yes"?>
<Relationships xmlns="http://schemas.openxmlformats.org/package/2006/relationships"><Relationship Id="rId2" Type="http://schemas.openxmlformats.org/officeDocument/2006/relationships/image" Target="../media/image61.jpeg" /><Relationship Id="rId1" Type="http://schemas.openxmlformats.org/officeDocument/2006/relationships/slideLayout" Target="../slideLayouts/slideLayout7.xml" /></Relationships>
</file>

<file path=ppt/slides/_rels/slide56.xml.rels><?xml version="1.0" encoding="UTF-8" standalone="yes"?>
<Relationships xmlns="http://schemas.openxmlformats.org/package/2006/relationships"><Relationship Id="rId3" Type="http://schemas.openxmlformats.org/officeDocument/2006/relationships/image" Target="../media/image63.jpeg" /><Relationship Id="rId2" Type="http://schemas.openxmlformats.org/officeDocument/2006/relationships/image" Target="../media/image62.jpeg" /><Relationship Id="rId1" Type="http://schemas.openxmlformats.org/officeDocument/2006/relationships/slideLayout" Target="../slideLayouts/slideLayout7.xml" /></Relationships>
</file>

<file path=ppt/slides/_rels/slide57.xml.rels><?xml version="1.0" encoding="UTF-8" standalone="yes"?>
<Relationships xmlns="http://schemas.openxmlformats.org/package/2006/relationships"><Relationship Id="rId2" Type="http://schemas.openxmlformats.org/officeDocument/2006/relationships/image" Target="../media/image64.jpeg"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Relationship Id="rId2" Type="http://schemas.openxmlformats.org/officeDocument/2006/relationships/image" Target="../media/image65.jpeg" /><Relationship Id="rId1" Type="http://schemas.openxmlformats.org/officeDocument/2006/relationships/slideLayout" Target="../slideLayouts/slideLayout7.xml" /></Relationships>
</file>

<file path=ppt/slides/_rels/slide59.xml.rels><?xml version="1.0" encoding="UTF-8" standalone="yes"?>
<Relationships xmlns="http://schemas.openxmlformats.org/package/2006/relationships"><Relationship Id="rId3" Type="http://schemas.openxmlformats.org/officeDocument/2006/relationships/image" Target="../media/image67.jpeg" /><Relationship Id="rId2" Type="http://schemas.openxmlformats.org/officeDocument/2006/relationships/image" Target="../media/image66.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3" Type="http://schemas.openxmlformats.org/officeDocument/2006/relationships/image" Target="../media/image69.jpeg" /><Relationship Id="rId2" Type="http://schemas.openxmlformats.org/officeDocument/2006/relationships/image" Target="../media/image68.jpeg" /><Relationship Id="rId1" Type="http://schemas.openxmlformats.org/officeDocument/2006/relationships/slideLayout" Target="../slideLayouts/slideLayout2.xml" /><Relationship Id="rId5" Type="http://schemas.openxmlformats.org/officeDocument/2006/relationships/image" Target="../media/image71.jpeg" /><Relationship Id="rId4" Type="http://schemas.openxmlformats.org/officeDocument/2006/relationships/image" Target="../media/image70.jpeg" /></Relationships>
</file>

<file path=ppt/slides/_rels/slide61.xml.rels><?xml version="1.0" encoding="UTF-8" standalone="yes"?>
<Relationships xmlns="http://schemas.openxmlformats.org/package/2006/relationships"><Relationship Id="rId3" Type="http://schemas.openxmlformats.org/officeDocument/2006/relationships/image" Target="../media/image73.jpeg" /><Relationship Id="rId2" Type="http://schemas.openxmlformats.org/officeDocument/2006/relationships/image" Target="../media/image72.jpeg" /><Relationship Id="rId1" Type="http://schemas.openxmlformats.org/officeDocument/2006/relationships/slideLayout" Target="../slideLayouts/slideLayout2.xml" /><Relationship Id="rId5" Type="http://schemas.openxmlformats.org/officeDocument/2006/relationships/image" Target="../media/image75.jpeg" /><Relationship Id="rId4" Type="http://schemas.openxmlformats.org/officeDocument/2006/relationships/image" Target="../media/image74.jpeg" /></Relationships>
</file>

<file path=ppt/slides/_rels/slide62.xml.rels><?xml version="1.0" encoding="UTF-8" standalone="yes"?>
<Relationships xmlns="http://schemas.openxmlformats.org/package/2006/relationships"><Relationship Id="rId3" Type="http://schemas.openxmlformats.org/officeDocument/2006/relationships/image" Target="../media/image77.jpeg" /><Relationship Id="rId2" Type="http://schemas.openxmlformats.org/officeDocument/2006/relationships/image" Target="../media/image76.jpeg" /><Relationship Id="rId1" Type="http://schemas.openxmlformats.org/officeDocument/2006/relationships/slideLayout" Target="../slideLayouts/slideLayout2.xml" /><Relationship Id="rId4" Type="http://schemas.openxmlformats.org/officeDocument/2006/relationships/image" Target="../media/image78.jpeg" /></Relationships>
</file>

<file path=ppt/slides/_rels/slide63.xml.rels><?xml version="1.0" encoding="UTF-8" standalone="yes"?>
<Relationships xmlns="http://schemas.openxmlformats.org/package/2006/relationships"><Relationship Id="rId3" Type="http://schemas.openxmlformats.org/officeDocument/2006/relationships/image" Target="../media/image80.jpeg" /><Relationship Id="rId2" Type="http://schemas.openxmlformats.org/officeDocument/2006/relationships/image" Target="../media/image79.jpeg" /><Relationship Id="rId1" Type="http://schemas.openxmlformats.org/officeDocument/2006/relationships/slideLayout" Target="../slideLayouts/slideLayout2.xml" /><Relationship Id="rId4" Type="http://schemas.openxmlformats.org/officeDocument/2006/relationships/image" Target="../media/image81.jpeg" /></Relationships>
</file>

<file path=ppt/slides/_rels/slide64.xml.rels><?xml version="1.0" encoding="UTF-8" standalone="yes"?>
<Relationships xmlns="http://schemas.openxmlformats.org/package/2006/relationships"><Relationship Id="rId3" Type="http://schemas.openxmlformats.org/officeDocument/2006/relationships/image" Target="../media/image83.jpeg" /><Relationship Id="rId2" Type="http://schemas.openxmlformats.org/officeDocument/2006/relationships/image" Target="../media/image82.jpeg" /><Relationship Id="rId1" Type="http://schemas.openxmlformats.org/officeDocument/2006/relationships/slideLayout" Target="../slideLayouts/slideLayout2.xml" /></Relationships>
</file>

<file path=ppt/slides/_rels/slide65.xml.rels><?xml version="1.0" encoding="UTF-8" standalone="yes"?>
<Relationships xmlns="http://schemas.openxmlformats.org/package/2006/relationships"><Relationship Id="rId2" Type="http://schemas.openxmlformats.org/officeDocument/2006/relationships/image" Target="../media/image84.jpeg" /><Relationship Id="rId1" Type="http://schemas.openxmlformats.org/officeDocument/2006/relationships/slideLayout" Target="../slideLayouts/slideLayout2.xml" /></Relationships>
</file>

<file path=ppt/slides/_rels/slide66.xml.rels><?xml version="1.0" encoding="UTF-8" standalone="yes"?>
<Relationships xmlns="http://schemas.openxmlformats.org/package/2006/relationships"><Relationship Id="rId2" Type="http://schemas.openxmlformats.org/officeDocument/2006/relationships/image" Target="../media/image85.jpeg" /><Relationship Id="rId1" Type="http://schemas.openxmlformats.org/officeDocument/2006/relationships/slideLayout" Target="../slideLayouts/slideLayout2.xml" /></Relationships>
</file>

<file path=ppt/slides/_rels/slide67.xml.rels><?xml version="1.0" encoding="UTF-8" standalone="yes"?>
<Relationships xmlns="http://schemas.openxmlformats.org/package/2006/relationships"><Relationship Id="rId3" Type="http://schemas.openxmlformats.org/officeDocument/2006/relationships/image" Target="../media/image87.jpeg" /><Relationship Id="rId2" Type="http://schemas.openxmlformats.org/officeDocument/2006/relationships/image" Target="../media/image86.jpeg" /><Relationship Id="rId1" Type="http://schemas.openxmlformats.org/officeDocument/2006/relationships/slideLayout" Target="../slideLayouts/slideLayout5.xml" /><Relationship Id="rId4" Type="http://schemas.openxmlformats.org/officeDocument/2006/relationships/image" Target="../media/image88.jpeg" /></Relationships>
</file>

<file path=ppt/slides/_rels/slide68.xml.rels><?xml version="1.0" encoding="UTF-8" standalone="yes"?>
<Relationships xmlns="http://schemas.openxmlformats.org/package/2006/relationships"><Relationship Id="rId3" Type="http://schemas.openxmlformats.org/officeDocument/2006/relationships/image" Target="../media/image90.jpeg" /><Relationship Id="rId2" Type="http://schemas.openxmlformats.org/officeDocument/2006/relationships/image" Target="../media/image89.jpeg" /><Relationship Id="rId1" Type="http://schemas.openxmlformats.org/officeDocument/2006/relationships/slideLayout" Target="../slideLayouts/slideLayout2.xml" /></Relationships>
</file>

<file path=ppt/slides/_rels/slide69.xml.rels><?xml version="1.0" encoding="UTF-8" standalone="yes"?>
<Relationships xmlns="http://schemas.openxmlformats.org/package/2006/relationships"><Relationship Id="rId3" Type="http://schemas.openxmlformats.org/officeDocument/2006/relationships/image" Target="../media/image92.jpeg" /><Relationship Id="rId2" Type="http://schemas.openxmlformats.org/officeDocument/2006/relationships/image" Target="../media/image91.jpeg" /><Relationship Id="rId1" Type="http://schemas.openxmlformats.org/officeDocument/2006/relationships/slideLayout" Target="../slideLayouts/slideLayout2.xml" /><Relationship Id="rId5" Type="http://schemas.openxmlformats.org/officeDocument/2006/relationships/image" Target="../media/image94.png" /><Relationship Id="rId4" Type="http://schemas.openxmlformats.org/officeDocument/2006/relationships/image" Target="../media/image93.png" /></Relationships>
</file>

<file path=ppt/slides/_rels/slide7.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70.xml.rels><?xml version="1.0" encoding="UTF-8" standalone="yes"?>
<Relationships xmlns="http://schemas.openxmlformats.org/package/2006/relationships"><Relationship Id="rId3" Type="http://schemas.openxmlformats.org/officeDocument/2006/relationships/image" Target="../media/image96.jpeg" /><Relationship Id="rId2" Type="http://schemas.openxmlformats.org/officeDocument/2006/relationships/image" Target="../media/image95.jpeg" /><Relationship Id="rId1" Type="http://schemas.openxmlformats.org/officeDocument/2006/relationships/slideLayout" Target="../slideLayouts/slideLayout5.xml" /><Relationship Id="rId4" Type="http://schemas.openxmlformats.org/officeDocument/2006/relationships/image" Target="../media/image97.jpeg" /></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2.xml.rels><?xml version="1.0" encoding="UTF-8" standalone="yes"?>
<Relationships xmlns="http://schemas.openxmlformats.org/package/2006/relationships"><Relationship Id="rId2" Type="http://schemas.openxmlformats.org/officeDocument/2006/relationships/image" Target="../media/image98.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0392" y="573088"/>
            <a:ext cx="8956104" cy="695672"/>
          </a:xfrm>
          <a:prstGeom prst="rect">
            <a:avLst/>
          </a:prstGeom>
          <a:solidFill>
            <a:schemeClr val="accent1">
              <a:lumMod val="40000"/>
              <a:lumOff val="60000"/>
            </a:schemeClr>
          </a:solidFill>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Autofit/>
          </a:bodyPr>
          <a:lstStyle>
            <a:lvl1pPr algn="l" defTabSz="914400" rtl="0" eaLnBrk="1" latinLnBrk="0" hangingPunct="1">
              <a:spcBef>
                <a:spcPct val="0"/>
              </a:spcBef>
              <a:buNone/>
              <a:defRPr sz="4900" kern="1200">
                <a:solidFill>
                  <a:schemeClr val="dk1"/>
                </a:solidFill>
                <a:effectLst>
                  <a:outerShdw blurRad="38100" dist="38100" dir="2700000" algn="tl">
                    <a:srgbClr val="000000">
                      <a:alpha val="43137"/>
                    </a:srgbClr>
                  </a:outerShdw>
                </a:effectLst>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en-US" sz="3200" b="1" dirty="0">
                <a:ln>
                  <a:solidFill>
                    <a:schemeClr val="tx1">
                      <a:lumMod val="95000"/>
                      <a:lumOff val="5000"/>
                    </a:schemeClr>
                  </a:solidFill>
                </a:ln>
                <a:solidFill>
                  <a:schemeClr val="tx1"/>
                </a:solidFill>
              </a:rPr>
              <a:t>DURGA </a:t>
            </a:r>
            <a:r>
              <a:rPr lang="en-US" sz="3200" b="1" dirty="0">
                <a:ln>
                  <a:solidFill>
                    <a:schemeClr val="tx1">
                      <a:lumMod val="95000"/>
                      <a:lumOff val="5000"/>
                    </a:schemeClr>
                  </a:solidFill>
                </a:ln>
                <a:solidFill>
                  <a:schemeClr val="tx1"/>
                </a:solidFill>
                <a:latin typeface="Times New Roman" pitchFamily="18" charset="0"/>
                <a:cs typeface="Times New Roman" pitchFamily="18" charset="0"/>
              </a:rPr>
              <a:t>MAHAVIDYALAYA</a:t>
            </a:r>
            <a:r>
              <a:rPr lang="en-US" sz="3200" b="1" dirty="0">
                <a:ln>
                  <a:solidFill>
                    <a:schemeClr val="tx1">
                      <a:lumMod val="95000"/>
                      <a:lumOff val="5000"/>
                    </a:schemeClr>
                  </a:solidFill>
                </a:ln>
                <a:solidFill>
                  <a:schemeClr val="tx1"/>
                </a:solidFill>
              </a:rPr>
              <a:t>, RAIPUR (C.G.)</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905" b="100000" l="439" r="100000"/>
                    </a14:imgEffect>
                  </a14:imgLayer>
                </a14:imgProps>
              </a:ext>
              <a:ext uri="{28A0092B-C50C-407E-A947-70E740481C1C}">
                <a14:useLocalDpi xmlns:a14="http://schemas.microsoft.com/office/drawing/2010/main" val="0"/>
              </a:ext>
            </a:extLst>
          </a:blip>
          <a:stretch>
            <a:fillRect/>
          </a:stretch>
        </p:blipFill>
        <p:spPr>
          <a:xfrm>
            <a:off x="3505200" y="2695575"/>
            <a:ext cx="1857246" cy="1800225"/>
          </a:xfrm>
          <a:prstGeom prst="ellipse">
            <a:avLst/>
          </a:prstGeom>
          <a:ln>
            <a:noFill/>
          </a:ln>
          <a:effectLst>
            <a:softEdge rad="112500"/>
          </a:effectLst>
        </p:spPr>
      </p:pic>
      <p:sp>
        <p:nvSpPr>
          <p:cNvPr id="6" name="TextBox 5"/>
          <p:cNvSpPr txBox="1"/>
          <p:nvPr/>
        </p:nvSpPr>
        <p:spPr>
          <a:xfrm>
            <a:off x="1820416" y="4963180"/>
            <a:ext cx="5919936" cy="523220"/>
          </a:xfrm>
          <a:prstGeom prst="rect">
            <a:avLst/>
          </a:prstGeom>
          <a:solidFill>
            <a:schemeClr val="accent1">
              <a:lumMod val="40000"/>
              <a:lumOff val="60000"/>
            </a:schemeClr>
          </a:solidFill>
        </p:spPr>
        <p:style>
          <a:lnRef idx="1">
            <a:schemeClr val="accent2"/>
          </a:lnRef>
          <a:fillRef idx="3">
            <a:schemeClr val="accent2"/>
          </a:fillRef>
          <a:effectRef idx="2">
            <a:schemeClr val="accent2"/>
          </a:effectRef>
          <a:fontRef idx="minor">
            <a:schemeClr val="lt1"/>
          </a:fontRef>
        </p:style>
        <p:txBody>
          <a:bodyPr wrap="square" rtlCol="0">
            <a:spAutoFit/>
            <a:scene3d>
              <a:camera prst="orthographicFront"/>
              <a:lightRig rig="soft" dir="t">
                <a:rot lat="0" lon="0" rev="10800000"/>
              </a:lightRig>
            </a:scene3d>
            <a:sp3d>
              <a:bevelT w="27940" h="12700"/>
              <a:contourClr>
                <a:srgbClr val="DDDDDD"/>
              </a:contourClr>
            </a:sp3d>
          </a:bodyPr>
          <a:lstStyle/>
          <a:p>
            <a:r>
              <a:rPr lang="en-US" sz="2800" b="1" spc="150" dirty="0">
                <a:ln w="11430"/>
                <a:solidFill>
                  <a:schemeClr val="tx1"/>
                </a:solidFill>
                <a:effectLst>
                  <a:glow rad="101600">
                    <a:schemeClr val="accent1">
                      <a:satMod val="175000"/>
                      <a:alpha val="40000"/>
                    </a:schemeClr>
                  </a:glow>
                  <a:outerShdw blurRad="25400" algn="tl" rotWithShape="0">
                    <a:srgbClr val="000000">
                      <a:alpha val="43000"/>
                    </a:srgbClr>
                  </a:outerShdw>
                </a:effectLst>
                <a:latin typeface="Times New Roman" pitchFamily="18" charset="0"/>
                <a:cs typeface="Times New Roman" pitchFamily="18" charset="0"/>
              </a:rPr>
              <a:t>DEPARTMENT OF EDUCATION </a:t>
            </a:r>
          </a:p>
        </p:txBody>
      </p:sp>
      <p:sp>
        <p:nvSpPr>
          <p:cNvPr id="7" name="TextBox 6"/>
          <p:cNvSpPr txBox="1"/>
          <p:nvPr/>
        </p:nvSpPr>
        <p:spPr>
          <a:xfrm>
            <a:off x="2819400" y="1824335"/>
            <a:ext cx="3592175" cy="461665"/>
          </a:xfrm>
          <a:prstGeom prst="rect">
            <a:avLst/>
          </a:prstGeom>
          <a:solidFill>
            <a:schemeClr val="accent1">
              <a:lumMod val="40000"/>
              <a:lumOff val="60000"/>
            </a:schemeClr>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400" b="1" dirty="0">
                <a:solidFill>
                  <a:schemeClr val="tx1"/>
                </a:solidFill>
                <a:latin typeface="Times New Roman" pitchFamily="18" charset="0"/>
                <a:cs typeface="Times New Roman" pitchFamily="18" charset="0"/>
              </a:rPr>
              <a:t>YEAR – 2018-2023</a:t>
            </a:r>
          </a:p>
        </p:txBody>
      </p:sp>
    </p:spTree>
    <p:extLst>
      <p:ext uri="{BB962C8B-B14F-4D97-AF65-F5344CB8AC3E}">
        <p14:creationId xmlns:p14="http://schemas.microsoft.com/office/powerpoint/2010/main" val="1876123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50580578"/>
              </p:ext>
            </p:extLst>
          </p:nvPr>
        </p:nvGraphicFramePr>
        <p:xfrm>
          <a:off x="533401" y="784111"/>
          <a:ext cx="8458199" cy="5007089"/>
        </p:xfrm>
        <a:graphic>
          <a:graphicData uri="http://schemas.openxmlformats.org/drawingml/2006/table">
            <a:tbl>
              <a:tblPr firstRow="1" bandRow="1">
                <a:tableStyleId>{5C22544A-7EE6-4342-B048-85BDC9FD1C3A}</a:tableStyleId>
              </a:tblPr>
              <a:tblGrid>
                <a:gridCol w="609599">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819400">
                  <a:extLst>
                    <a:ext uri="{9D8B030D-6E8A-4147-A177-3AD203B41FA5}">
                      <a16:colId xmlns:a16="http://schemas.microsoft.com/office/drawing/2014/main" val="20003"/>
                    </a:ext>
                  </a:extLst>
                </a:gridCol>
              </a:tblGrid>
              <a:tr h="541438">
                <a:tc>
                  <a:txBody>
                    <a:bodyPr/>
                    <a:lstStyle/>
                    <a:p>
                      <a:r>
                        <a:rPr lang="en-US" dirty="0"/>
                        <a:t>Sr.</a:t>
                      </a:r>
                    </a:p>
                    <a:p>
                      <a:r>
                        <a:rPr lang="en-US" dirty="0"/>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Name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Tenure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Qualification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38516">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a:t>
                      </a:r>
                      <a:r>
                        <a:rPr lang="en-US" baseline="0" dirty="0"/>
                        <a:t> </a:t>
                      </a:r>
                      <a:r>
                        <a:rPr lang="en-US" baseline="0" dirty="0" err="1"/>
                        <a:t>Sanjivani</a:t>
                      </a:r>
                      <a:r>
                        <a:rPr lang="en-US" baseline="0" dirty="0"/>
                        <a:t>  </a:t>
                      </a:r>
                      <a:r>
                        <a:rPr lang="en-US" baseline="0" dirty="0" err="1"/>
                        <a:t>Thakur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2010- Till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 </a:t>
                      </a:r>
                      <a:r>
                        <a:rPr lang="en-US" dirty="0" err="1"/>
                        <a:t>M.Ed</a:t>
                      </a:r>
                      <a:r>
                        <a:rPr lang="en-US" dirty="0"/>
                        <a:t>, </a:t>
                      </a:r>
                      <a:r>
                        <a:rPr lang="en-US" dirty="0" err="1"/>
                        <a:t>Ph.d</a:t>
                      </a:r>
                      <a:r>
                        <a:rPr lang="en-US" dirty="0"/>
                        <a:t> (Hindi &amp;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38516">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 </a:t>
                      </a:r>
                      <a:r>
                        <a:rPr lang="en-US" dirty="0" err="1"/>
                        <a:t>Pragati</a:t>
                      </a:r>
                      <a:r>
                        <a:rPr lang="en-US" dirty="0"/>
                        <a:t> </a:t>
                      </a:r>
                      <a:r>
                        <a:rPr lang="en-US" dirty="0" err="1"/>
                        <a:t>Dubey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2010- Till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M.Hsc</a:t>
                      </a:r>
                      <a:r>
                        <a:rPr lang="en-US" dirty="0"/>
                        <a:t>,</a:t>
                      </a:r>
                      <a:r>
                        <a:rPr lang="en-US" baseline="0" dirty="0"/>
                        <a:t> </a:t>
                      </a:r>
                      <a:r>
                        <a:rPr lang="en-US" baseline="0" dirty="0" err="1"/>
                        <a:t>M.Ed</a:t>
                      </a:r>
                      <a:r>
                        <a:rPr lang="en-US" baseline="0" dirty="0"/>
                        <a:t>, </a:t>
                      </a:r>
                      <a:r>
                        <a:rPr lang="en-US" baseline="0" dirty="0" err="1"/>
                        <a:t>Ph.D</a:t>
                      </a:r>
                      <a:r>
                        <a:rPr lang="en-US" baseline="0" dirty="0"/>
                        <a:t> (Education)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31832">
                <a:tc>
                  <a:txBody>
                    <a:bodyPr/>
                    <a:lstStyle/>
                    <a:p>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a:t>
                      </a:r>
                      <a:r>
                        <a:rPr lang="en-US" baseline="0" dirty="0"/>
                        <a:t> </a:t>
                      </a:r>
                      <a:r>
                        <a:rPr lang="en-US" baseline="0" dirty="0" err="1"/>
                        <a:t>Archana</a:t>
                      </a:r>
                      <a:r>
                        <a:rPr lang="en-US" baseline="0" dirty="0"/>
                        <a:t> </a:t>
                      </a:r>
                      <a:r>
                        <a:rPr lang="en-US" baseline="0" dirty="0" err="1"/>
                        <a:t>Gomasta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2010- Till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a:t>
                      </a:r>
                      <a:r>
                        <a:rPr lang="en-US" baseline="0" dirty="0"/>
                        <a:t>  </a:t>
                      </a:r>
                      <a:r>
                        <a:rPr lang="en-US" baseline="0" dirty="0" err="1"/>
                        <a:t>M.Phil</a:t>
                      </a:r>
                      <a:r>
                        <a:rPr lang="en-US" baseline="0" dirty="0"/>
                        <a:t>, </a:t>
                      </a:r>
                      <a:r>
                        <a:rPr lang="en-US" baseline="0" dirty="0" err="1"/>
                        <a:t>Ph.D</a:t>
                      </a:r>
                      <a:r>
                        <a:rPr lang="en-US" baseline="0" dirty="0"/>
                        <a:t> (Political Science &amp; Education)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08049">
                <a:tc>
                  <a:txBody>
                    <a:bodyPr/>
                    <a:lstStyle/>
                    <a:p>
                      <a:r>
                        <a:rPr lang="en-US"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Ms. </a:t>
                      </a:r>
                      <a:r>
                        <a:rPr lang="en-US" dirty="0" err="1"/>
                        <a:t>Kusum</a:t>
                      </a:r>
                      <a:r>
                        <a:rPr lang="en-US" dirty="0"/>
                        <a:t> </a:t>
                      </a:r>
                      <a:r>
                        <a:rPr lang="en-US" dirty="0" err="1"/>
                        <a:t>Rathore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2010-</a:t>
                      </a:r>
                      <a:r>
                        <a:rPr lang="en-US" baseline="0" dirty="0"/>
                        <a:t> Till Date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a:t>
                      </a:r>
                      <a:r>
                        <a:rPr lang="en-US" baseline="0" dirty="0"/>
                        <a:t> </a:t>
                      </a:r>
                      <a:r>
                        <a:rPr lang="en-US" baseline="0" dirty="0" err="1"/>
                        <a:t>M.Phil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73484">
                <a:tc>
                  <a:txBody>
                    <a:bodyPr/>
                    <a:lstStyle/>
                    <a:p>
                      <a:r>
                        <a:rPr lang="en-US"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 </a:t>
                      </a:r>
                      <a:r>
                        <a:rPr lang="en-US" dirty="0" err="1"/>
                        <a:t>Pratibha</a:t>
                      </a:r>
                      <a:r>
                        <a:rPr lang="en-US" dirty="0"/>
                        <a:t> </a:t>
                      </a:r>
                      <a:r>
                        <a:rPr lang="en-US" dirty="0" err="1"/>
                        <a:t>Khandelwal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2014- Till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 </a:t>
                      </a:r>
                      <a:r>
                        <a:rPr lang="en-US" dirty="0" err="1"/>
                        <a:t>M.Ed</a:t>
                      </a:r>
                      <a:r>
                        <a:rPr lang="en-US" dirty="0"/>
                        <a:t>,</a:t>
                      </a:r>
                      <a:r>
                        <a:rPr lang="en-US" baseline="0" dirty="0"/>
                        <a:t> </a:t>
                      </a:r>
                      <a:r>
                        <a:rPr lang="en-US" baseline="0" dirty="0" err="1"/>
                        <a:t>Ph.D</a:t>
                      </a:r>
                      <a:r>
                        <a:rPr lang="en-US" baseline="0" dirty="0"/>
                        <a:t> (Education)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73484">
                <a:tc>
                  <a:txBody>
                    <a:bodyPr/>
                    <a:lstStyle/>
                    <a:p>
                      <a:r>
                        <a:rPr lang="en-US"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 </a:t>
                      </a:r>
                      <a:r>
                        <a:rPr lang="en-US" dirty="0" err="1"/>
                        <a:t>Iti</a:t>
                      </a:r>
                      <a:r>
                        <a:rPr lang="en-US" dirty="0"/>
                        <a:t> </a:t>
                      </a:r>
                      <a:r>
                        <a:rPr lang="en-US" dirty="0" err="1"/>
                        <a:t>Banerjee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2014- Till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 </a:t>
                      </a:r>
                      <a:r>
                        <a:rPr lang="en-US" dirty="0" err="1"/>
                        <a:t>M.Phil</a:t>
                      </a:r>
                      <a:r>
                        <a:rPr lang="en-US" dirty="0"/>
                        <a:t>, </a:t>
                      </a:r>
                      <a:r>
                        <a:rPr lang="en-US" dirty="0" err="1"/>
                        <a:t>Ph.D</a:t>
                      </a:r>
                      <a:r>
                        <a:rPr lang="en-US" dirty="0"/>
                        <a:t>(Education)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Rectangle 2"/>
          <p:cNvSpPr/>
          <p:nvPr/>
        </p:nvSpPr>
        <p:spPr>
          <a:xfrm>
            <a:off x="133356" y="0"/>
            <a:ext cx="8934444" cy="584775"/>
          </a:xfrm>
          <a:prstGeom prst="rect">
            <a:avLst/>
          </a:prstGeom>
        </p:spPr>
        <p:txBody>
          <a:bodyPr wrap="square">
            <a:spAutoFit/>
          </a:bodyPr>
          <a:lstStyle/>
          <a:p>
            <a:pPr algn="ctr"/>
            <a:r>
              <a:rPr lang="en-US" sz="3200" b="1" dirty="0">
                <a:latin typeface="Times New Roman" pitchFamily="18" charset="0"/>
                <a:cs typeface="Times New Roman" pitchFamily="18" charset="0"/>
              </a:rPr>
              <a:t>TEACHING STAFF</a:t>
            </a:r>
          </a:p>
        </p:txBody>
      </p:sp>
    </p:spTree>
    <p:extLst>
      <p:ext uri="{BB962C8B-B14F-4D97-AF65-F5344CB8AC3E}">
        <p14:creationId xmlns:p14="http://schemas.microsoft.com/office/powerpoint/2010/main" val="1602833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219200"/>
            <a:ext cx="8229600" cy="5356448"/>
          </a:xfrm>
          <a:prstGeom prst="rect">
            <a:avLst/>
          </a:prstGeom>
          <a:ln w="28575">
            <a:solidFill>
              <a:schemeClr val="tx1"/>
            </a:solidFill>
          </a:ln>
        </p:spPr>
        <p:txBody>
          <a:bodyPr>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2700" b="0" i="0" u="none" strike="noStrike" kern="1200" cap="none" spc="0" normalizeH="0" baseline="0" noProof="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747" t="3963" r="4812" b="5595"/>
          <a:stretch/>
        </p:blipFill>
        <p:spPr>
          <a:xfrm>
            <a:off x="853667" y="1484784"/>
            <a:ext cx="1702109" cy="23756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2472" y="1484784"/>
            <a:ext cx="1881616" cy="22624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1484784"/>
            <a:ext cx="1744323" cy="23237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467544" y="3978930"/>
            <a:ext cx="2667000" cy="1785104"/>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Dr. </a:t>
            </a:r>
            <a:r>
              <a:rPr lang="en-US" sz="2000" b="1" dirty="0" err="1">
                <a:latin typeface="Times New Roman" pitchFamily="18" charset="0"/>
                <a:cs typeface="Times New Roman" pitchFamily="18" charset="0"/>
              </a:rPr>
              <a:t>Sanjivani</a:t>
            </a:r>
            <a:r>
              <a:rPr lang="en-US" sz="2000" b="1" dirty="0">
                <a:latin typeface="Times New Roman" pitchFamily="18" charset="0"/>
                <a:cs typeface="Times New Roman" pitchFamily="18" charset="0"/>
              </a:rPr>
              <a:t> Thakur</a:t>
            </a:r>
          </a:p>
          <a:p>
            <a:pPr algn="ctr"/>
            <a:r>
              <a:rPr lang="en-US" b="1" dirty="0">
                <a:solidFill>
                  <a:srgbClr val="FF0000"/>
                </a:solidFill>
                <a:latin typeface="Times New Roman" pitchFamily="18" charset="0"/>
                <a:cs typeface="Times New Roman" pitchFamily="18" charset="0"/>
              </a:rPr>
              <a:t>HOD </a:t>
            </a:r>
          </a:p>
          <a:p>
            <a:pPr algn="ctr"/>
            <a:r>
              <a:rPr lang="en-US" b="1" dirty="0">
                <a:latin typeface="Times New Roman" pitchFamily="18" charset="0"/>
                <a:cs typeface="Times New Roman" pitchFamily="18" charset="0"/>
              </a:rPr>
              <a:t>Qualification:- M.A. Hindi, M.Ed. </a:t>
            </a:r>
          </a:p>
          <a:p>
            <a:pPr algn="ctr"/>
            <a:r>
              <a:rPr lang="en-US" b="1" dirty="0">
                <a:latin typeface="Times New Roman" pitchFamily="18" charset="0"/>
                <a:cs typeface="Times New Roman" pitchFamily="18" charset="0"/>
              </a:rPr>
              <a:t>Ph.D.. (Hindi Education)</a:t>
            </a:r>
          </a:p>
          <a:p>
            <a:pPr algn="ctr"/>
            <a:r>
              <a:rPr lang="en-US" b="1" dirty="0">
                <a:latin typeface="Times New Roman" pitchFamily="18" charset="0"/>
                <a:cs typeface="Times New Roman" pitchFamily="18" charset="0"/>
              </a:rPr>
              <a:t>Experience:- 24 years  </a:t>
            </a:r>
          </a:p>
        </p:txBody>
      </p:sp>
      <p:sp>
        <p:nvSpPr>
          <p:cNvPr id="8" name="TextBox 7"/>
          <p:cNvSpPr txBox="1"/>
          <p:nvPr/>
        </p:nvSpPr>
        <p:spPr>
          <a:xfrm>
            <a:off x="3347864" y="3861048"/>
            <a:ext cx="2312408" cy="2616101"/>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Dr. </a:t>
            </a:r>
            <a:r>
              <a:rPr lang="en-US" sz="2000" b="1" dirty="0" err="1">
                <a:latin typeface="Times New Roman" pitchFamily="18" charset="0"/>
                <a:cs typeface="Times New Roman" pitchFamily="18" charset="0"/>
              </a:rPr>
              <a:t>Pragati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Dubey</a:t>
            </a:r>
            <a:endParaRPr lang="en-US" sz="2000" b="1" dirty="0">
              <a:latin typeface="Times New Roman" pitchFamily="18" charset="0"/>
              <a:cs typeface="Times New Roman" pitchFamily="18" charset="0"/>
            </a:endParaRPr>
          </a:p>
          <a:p>
            <a:pPr algn="ctr"/>
            <a:r>
              <a:rPr lang="en-US" b="1" dirty="0">
                <a:solidFill>
                  <a:srgbClr val="FF0000"/>
                </a:solidFill>
                <a:latin typeface="Times New Roman" pitchFamily="18" charset="0"/>
                <a:cs typeface="Times New Roman" pitchFamily="18" charset="0"/>
              </a:rPr>
              <a:t>Assistant Professor</a:t>
            </a:r>
          </a:p>
          <a:p>
            <a:pPr algn="ctr"/>
            <a:r>
              <a:rPr lang="en-US" b="1" dirty="0">
                <a:latin typeface="Times New Roman" pitchFamily="18" charset="0"/>
                <a:cs typeface="Times New Roman" pitchFamily="18" charset="0"/>
              </a:rPr>
              <a:t>Qualification – MSc., M/.Ed., M.A. (Sociology), Ph.D. (Education), PG Diploma in Guidance in Counseling,</a:t>
            </a:r>
          </a:p>
          <a:p>
            <a:pPr algn="ctr"/>
            <a:r>
              <a:rPr lang="en-US" b="1" dirty="0">
                <a:latin typeface="Times New Roman" pitchFamily="18" charset="0"/>
                <a:cs typeface="Times New Roman" pitchFamily="18" charset="0"/>
              </a:rPr>
              <a:t>Experience:- 15 Years   </a:t>
            </a:r>
          </a:p>
        </p:txBody>
      </p:sp>
      <p:sp>
        <p:nvSpPr>
          <p:cNvPr id="9" name="TextBox 8"/>
          <p:cNvSpPr txBox="1"/>
          <p:nvPr/>
        </p:nvSpPr>
        <p:spPr>
          <a:xfrm>
            <a:off x="5891848" y="3861048"/>
            <a:ext cx="2640592" cy="2339102"/>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Dr. </a:t>
            </a:r>
            <a:r>
              <a:rPr lang="en-US" sz="2000" b="1" dirty="0" err="1">
                <a:latin typeface="Times New Roman" pitchFamily="18" charset="0"/>
                <a:cs typeface="Times New Roman" pitchFamily="18" charset="0"/>
              </a:rPr>
              <a:t>Archana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Gomasta</a:t>
            </a:r>
            <a:r>
              <a:rPr lang="en-US" sz="2000" b="1" dirty="0">
                <a:latin typeface="Times New Roman" pitchFamily="18" charset="0"/>
                <a:cs typeface="Times New Roman" pitchFamily="18" charset="0"/>
              </a:rPr>
              <a:t> </a:t>
            </a:r>
          </a:p>
          <a:p>
            <a:pPr algn="ctr"/>
            <a:r>
              <a:rPr lang="en-US" b="1" dirty="0">
                <a:solidFill>
                  <a:srgbClr val="FF0000"/>
                </a:solidFill>
                <a:latin typeface="Times New Roman" pitchFamily="18" charset="0"/>
                <a:cs typeface="Times New Roman" pitchFamily="18" charset="0"/>
              </a:rPr>
              <a:t>Assistant Professor </a:t>
            </a:r>
          </a:p>
          <a:p>
            <a:pPr algn="ctr"/>
            <a:r>
              <a:rPr lang="en-US" b="1" dirty="0">
                <a:latin typeface="Times New Roman" pitchFamily="18" charset="0"/>
                <a:cs typeface="Times New Roman" pitchFamily="18" charset="0"/>
              </a:rPr>
              <a:t>Qualification:- M.A. M.Phil., Ph.D. (Political Science), M.Ed. Ph.D.. (Education), NCC In charge </a:t>
            </a:r>
          </a:p>
          <a:p>
            <a:pPr algn="ctr"/>
            <a:r>
              <a:rPr lang="en-US" b="1" dirty="0">
                <a:latin typeface="Times New Roman" pitchFamily="18" charset="0"/>
                <a:cs typeface="Times New Roman" pitchFamily="18" charset="0"/>
              </a:rPr>
              <a:t>Experience:- 15 Years </a:t>
            </a:r>
          </a:p>
        </p:txBody>
      </p:sp>
      <p:sp>
        <p:nvSpPr>
          <p:cNvPr id="10" name="TextBox 9"/>
          <p:cNvSpPr txBox="1"/>
          <p:nvPr/>
        </p:nvSpPr>
        <p:spPr>
          <a:xfrm>
            <a:off x="536848" y="381000"/>
            <a:ext cx="8149952" cy="584775"/>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DETAIL OF FACULTY MEMBERS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815721"/>
            <a:ext cx="1730574" cy="24003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762000"/>
            <a:ext cx="1878306" cy="2457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762000"/>
            <a:ext cx="2012133" cy="2419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p:cNvSpPr txBox="1"/>
          <p:nvPr/>
        </p:nvSpPr>
        <p:spPr>
          <a:xfrm>
            <a:off x="2976736" y="3472696"/>
            <a:ext cx="3043064" cy="1785104"/>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Dr. </a:t>
            </a:r>
            <a:r>
              <a:rPr lang="en-US" sz="2000" b="1" dirty="0" err="1">
                <a:latin typeface="Times New Roman" pitchFamily="18" charset="0"/>
                <a:cs typeface="Times New Roman" pitchFamily="18" charset="0"/>
              </a:rPr>
              <a:t>Pratibha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Khandelwal</a:t>
            </a:r>
            <a:r>
              <a:rPr lang="en-US" sz="2000" b="1" dirty="0">
                <a:latin typeface="Times New Roman" pitchFamily="18" charset="0"/>
                <a:cs typeface="Times New Roman" pitchFamily="18" charset="0"/>
              </a:rPr>
              <a:t> </a:t>
            </a:r>
          </a:p>
          <a:p>
            <a:pPr algn="ctr"/>
            <a:r>
              <a:rPr lang="en-US" b="1" dirty="0">
                <a:solidFill>
                  <a:srgbClr val="FF0000"/>
                </a:solidFill>
                <a:latin typeface="Times New Roman" pitchFamily="18" charset="0"/>
                <a:cs typeface="Times New Roman" pitchFamily="18" charset="0"/>
              </a:rPr>
              <a:t>Assistant Professor</a:t>
            </a:r>
          </a:p>
          <a:p>
            <a:pPr algn="ctr"/>
            <a:r>
              <a:rPr lang="en-US" b="1" dirty="0">
                <a:latin typeface="Times New Roman" pitchFamily="18" charset="0"/>
                <a:cs typeface="Times New Roman" pitchFamily="18" charset="0"/>
              </a:rPr>
              <a:t>Qualification-M.A.(English), M.Ed., Ph.D.(Education), NET</a:t>
            </a:r>
          </a:p>
          <a:p>
            <a:pPr algn="ctr"/>
            <a:r>
              <a:rPr lang="en-US" b="1" dirty="0">
                <a:latin typeface="Times New Roman" pitchFamily="18" charset="0"/>
                <a:cs typeface="Times New Roman" pitchFamily="18" charset="0"/>
              </a:rPr>
              <a:t>Experience:- 10 Years </a:t>
            </a:r>
          </a:p>
        </p:txBody>
      </p:sp>
      <p:sp>
        <p:nvSpPr>
          <p:cNvPr id="6" name="TextBox 5"/>
          <p:cNvSpPr txBox="1"/>
          <p:nvPr/>
        </p:nvSpPr>
        <p:spPr>
          <a:xfrm>
            <a:off x="346744" y="3443485"/>
            <a:ext cx="2549236" cy="1785104"/>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Prof. </a:t>
            </a:r>
            <a:r>
              <a:rPr lang="en-US" sz="2000" b="1" dirty="0" err="1">
                <a:latin typeface="Times New Roman" pitchFamily="18" charset="0"/>
                <a:cs typeface="Times New Roman" pitchFamily="18" charset="0"/>
              </a:rPr>
              <a:t>Kusum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Rathore</a:t>
            </a:r>
            <a:r>
              <a:rPr lang="en-US" sz="2000" b="1" dirty="0">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Assistant Professor</a:t>
            </a:r>
          </a:p>
          <a:p>
            <a:pPr algn="ctr"/>
            <a:r>
              <a:rPr lang="en-US" b="1" dirty="0">
                <a:latin typeface="Times New Roman" pitchFamily="18" charset="0"/>
                <a:cs typeface="Times New Roman" pitchFamily="18" charset="0"/>
              </a:rPr>
              <a:t> Qualification:- M.A., MPhil.(Political Science) M.Ed.</a:t>
            </a:r>
          </a:p>
          <a:p>
            <a:pPr algn="ctr"/>
            <a:r>
              <a:rPr lang="en-US" b="1" dirty="0">
                <a:latin typeface="Times New Roman" pitchFamily="18" charset="0"/>
                <a:cs typeface="Times New Roman" pitchFamily="18" charset="0"/>
              </a:rPr>
              <a:t>Experience:- 15Year</a:t>
            </a:r>
          </a:p>
        </p:txBody>
      </p:sp>
      <p:sp>
        <p:nvSpPr>
          <p:cNvPr id="7" name="TextBox 6"/>
          <p:cNvSpPr txBox="1"/>
          <p:nvPr/>
        </p:nvSpPr>
        <p:spPr>
          <a:xfrm>
            <a:off x="6096000" y="3434341"/>
            <a:ext cx="2195946" cy="2339102"/>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Dr. </a:t>
            </a:r>
            <a:r>
              <a:rPr lang="en-US" sz="2000" b="1" dirty="0" err="1">
                <a:latin typeface="Times New Roman" pitchFamily="18" charset="0"/>
                <a:cs typeface="Times New Roman" pitchFamily="18" charset="0"/>
              </a:rPr>
              <a:t>Iti</a:t>
            </a:r>
            <a:r>
              <a:rPr lang="en-US" sz="2000" b="1" dirty="0">
                <a:latin typeface="Times New Roman" pitchFamily="18" charset="0"/>
                <a:cs typeface="Times New Roman" pitchFamily="18" charset="0"/>
              </a:rPr>
              <a:t> Banerjee </a:t>
            </a:r>
            <a:r>
              <a:rPr lang="en-US" b="1" dirty="0">
                <a:solidFill>
                  <a:srgbClr val="FF0000"/>
                </a:solidFill>
                <a:latin typeface="Times New Roman" pitchFamily="18" charset="0"/>
                <a:cs typeface="Times New Roman" pitchFamily="18" charset="0"/>
              </a:rPr>
              <a:t>Assistant Professor</a:t>
            </a:r>
          </a:p>
          <a:p>
            <a:pPr algn="ctr"/>
            <a:r>
              <a:rPr lang="en-US" b="1" dirty="0">
                <a:latin typeface="Times New Roman" pitchFamily="18" charset="0"/>
                <a:cs typeface="Times New Roman" pitchFamily="18" charset="0"/>
              </a:rPr>
              <a:t>Qualification:- M.A. (Hindi, Philosophy), M.Ed. M.Phil. Ph.D.. (Education)</a:t>
            </a:r>
          </a:p>
          <a:p>
            <a:pPr algn="ctr"/>
            <a:r>
              <a:rPr lang="en-US" b="1" dirty="0">
                <a:latin typeface="Times New Roman" pitchFamily="18" charset="0"/>
                <a:cs typeface="Times New Roman" pitchFamily="18" charset="0"/>
              </a:rPr>
              <a:t>Experience:-  10 Years.</a:t>
            </a:r>
          </a:p>
        </p:txBody>
      </p:sp>
      <p:sp>
        <p:nvSpPr>
          <p:cNvPr id="8" name="Rectangle 7"/>
          <p:cNvSpPr/>
          <p:nvPr/>
        </p:nvSpPr>
        <p:spPr>
          <a:xfrm>
            <a:off x="304800" y="381000"/>
            <a:ext cx="8458200" cy="59436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7"/>
          <p:cNvGraphicFramePr>
            <a:graphicFrameLocks/>
          </p:cNvGraphicFramePr>
          <p:nvPr>
            <p:extLst>
              <p:ext uri="{D42A27DB-BD31-4B8C-83A1-F6EECF244321}">
                <p14:modId xmlns:p14="http://schemas.microsoft.com/office/powerpoint/2010/main" val="3340942621"/>
              </p:ext>
            </p:extLst>
          </p:nvPr>
        </p:nvGraphicFramePr>
        <p:xfrm>
          <a:off x="0" y="685800"/>
          <a:ext cx="9144002" cy="6172200"/>
        </p:xfrm>
        <a:graphic>
          <a:graphicData uri="http://schemas.openxmlformats.org/drawingml/2006/table">
            <a:tbl>
              <a:tblPr firstRow="1" bandRow="1">
                <a:tableStyleId>{5C22544A-7EE6-4342-B048-85BDC9FD1C3A}</a:tableStyleId>
              </a:tblPr>
              <a:tblGrid>
                <a:gridCol w="581888">
                  <a:extLst>
                    <a:ext uri="{9D8B030D-6E8A-4147-A177-3AD203B41FA5}">
                      <a16:colId xmlns:a16="http://schemas.microsoft.com/office/drawing/2014/main" val="20000"/>
                    </a:ext>
                  </a:extLst>
                </a:gridCol>
                <a:gridCol w="1579419">
                  <a:extLst>
                    <a:ext uri="{9D8B030D-6E8A-4147-A177-3AD203B41FA5}">
                      <a16:colId xmlns:a16="http://schemas.microsoft.com/office/drawing/2014/main" val="20001"/>
                    </a:ext>
                  </a:extLst>
                </a:gridCol>
                <a:gridCol w="1757551">
                  <a:extLst>
                    <a:ext uri="{9D8B030D-6E8A-4147-A177-3AD203B41FA5}">
                      <a16:colId xmlns:a16="http://schemas.microsoft.com/office/drawing/2014/main" val="20002"/>
                    </a:ext>
                  </a:extLst>
                </a:gridCol>
                <a:gridCol w="1306286">
                  <a:extLst>
                    <a:ext uri="{9D8B030D-6E8A-4147-A177-3AD203B41FA5}">
                      <a16:colId xmlns:a16="http://schemas.microsoft.com/office/drawing/2014/main" val="20003"/>
                    </a:ext>
                  </a:extLst>
                </a:gridCol>
                <a:gridCol w="1306286">
                  <a:extLst>
                    <a:ext uri="{9D8B030D-6E8A-4147-A177-3AD203B41FA5}">
                      <a16:colId xmlns:a16="http://schemas.microsoft.com/office/drawing/2014/main" val="20004"/>
                    </a:ext>
                  </a:extLst>
                </a:gridCol>
                <a:gridCol w="1306286">
                  <a:extLst>
                    <a:ext uri="{9D8B030D-6E8A-4147-A177-3AD203B41FA5}">
                      <a16:colId xmlns:a16="http://schemas.microsoft.com/office/drawing/2014/main" val="20005"/>
                    </a:ext>
                  </a:extLst>
                </a:gridCol>
                <a:gridCol w="1306286">
                  <a:extLst>
                    <a:ext uri="{9D8B030D-6E8A-4147-A177-3AD203B41FA5}">
                      <a16:colId xmlns:a16="http://schemas.microsoft.com/office/drawing/2014/main" val="20006"/>
                    </a:ext>
                  </a:extLst>
                </a:gridCol>
              </a:tblGrid>
              <a:tr h="1215252">
                <a:tc>
                  <a:txBody>
                    <a:bodyPr/>
                    <a:lstStyle/>
                    <a:p>
                      <a:r>
                        <a:rPr lang="en-US" dirty="0"/>
                        <a:t>Sr.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Name of Book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ISBN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Level/Chapter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Page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defRPr b="1"/>
                      </a:pPr>
                      <a:r>
                        <a:t>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47232">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Dr. Sa</a:t>
                      </a:r>
                      <a:r>
                        <a:rPr lang="en-US" dirty="0"/>
                        <a:t>n</a:t>
                      </a:r>
                      <a:r>
                        <a:t>jivani Thakur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Introduction to Research Methodology in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a:t>
                      </a:r>
                      <a:r>
                        <a:t>978-93-92568-15</a:t>
                      </a:r>
                      <a:r>
                        <a:rPr lang="en-US" dirty="0"/>
                        <a:t>.</a:t>
                      </a:r>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4723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Nai Talim on Experiential &amp; Skill Based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 </a:t>
                      </a:r>
                      <a:r>
                        <a:t>978-93-92568-28</a:t>
                      </a:r>
                      <a:r>
                        <a:rPr lang="en-US" dirty="0"/>
                        <a:t>.</a:t>
                      </a:r>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21525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Shiksha ke Manovigyani</a:t>
                      </a:r>
                      <a:r>
                        <a:rPr lang="en-US" dirty="0"/>
                        <a:t>k</a:t>
                      </a:r>
                      <a:r>
                        <a:rPr lang="en-US" baseline="0" dirty="0"/>
                        <a:t> </a:t>
                      </a:r>
                      <a:r>
                        <a:t>Paripaksh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a:t>
                      </a:r>
                      <a:r>
                        <a:t>978-93-92568-43</a:t>
                      </a:r>
                      <a:r>
                        <a:rPr lang="en-US" dirty="0"/>
                        <a:t>.</a:t>
                      </a:r>
                      <a: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247232">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dirty="0"/>
                        <a:t>Dr. </a:t>
                      </a:r>
                      <a:r>
                        <a:rPr dirty="0" err="1"/>
                        <a:t>Pragati</a:t>
                      </a:r>
                      <a:r>
                        <a:rPr dirty="0"/>
                        <a:t> </a:t>
                      </a:r>
                      <a:r>
                        <a:rPr dirty="0" err="1"/>
                        <a:t>Dubey</a:t>
                      </a:r>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Introduction to Research Methodology in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 </a:t>
                      </a:r>
                      <a:r>
                        <a:t>978-93-92568-15</a:t>
                      </a:r>
                      <a:r>
                        <a:rPr lang="en-US" dirty="0"/>
                        <a:t>.</a:t>
                      </a:r>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dirty="0"/>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itle 1"/>
          <p:cNvSpPr txBox="1">
            <a:spLocks/>
          </p:cNvSpPr>
          <p:nvPr/>
        </p:nvSpPr>
        <p:spPr>
          <a:xfrm>
            <a:off x="457200" y="0"/>
            <a:ext cx="8229600" cy="762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3200" dirty="0">
                <a:effectLst/>
                <a:latin typeface="Times New Roman" pitchFamily="18" charset="0"/>
                <a:cs typeface="Times New Roman" pitchFamily="18" charset="0"/>
              </a:rPr>
              <a:t>LIST OF PUBLICATION</a:t>
            </a:r>
          </a:p>
        </p:txBody>
      </p:sp>
    </p:spTree>
    <p:extLst>
      <p:ext uri="{BB962C8B-B14F-4D97-AF65-F5344CB8AC3E}">
        <p14:creationId xmlns:p14="http://schemas.microsoft.com/office/powerpoint/2010/main" val="2774263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195630756"/>
              </p:ext>
            </p:extLst>
          </p:nvPr>
        </p:nvGraphicFramePr>
        <p:xfrm>
          <a:off x="0" y="548680"/>
          <a:ext cx="9144002" cy="548640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632858">
                  <a:extLst>
                    <a:ext uri="{9D8B030D-6E8A-4147-A177-3AD203B41FA5}">
                      <a16:colId xmlns:a16="http://schemas.microsoft.com/office/drawing/2014/main" val="20002"/>
                    </a:ext>
                  </a:extLst>
                </a:gridCol>
                <a:gridCol w="1306286">
                  <a:extLst>
                    <a:ext uri="{9D8B030D-6E8A-4147-A177-3AD203B41FA5}">
                      <a16:colId xmlns:a16="http://schemas.microsoft.com/office/drawing/2014/main" val="20003"/>
                    </a:ext>
                  </a:extLst>
                </a:gridCol>
                <a:gridCol w="1306286">
                  <a:extLst>
                    <a:ext uri="{9D8B030D-6E8A-4147-A177-3AD203B41FA5}">
                      <a16:colId xmlns:a16="http://schemas.microsoft.com/office/drawing/2014/main" val="20004"/>
                    </a:ext>
                  </a:extLst>
                </a:gridCol>
                <a:gridCol w="1306286">
                  <a:extLst>
                    <a:ext uri="{9D8B030D-6E8A-4147-A177-3AD203B41FA5}">
                      <a16:colId xmlns:a16="http://schemas.microsoft.com/office/drawing/2014/main" val="20005"/>
                    </a:ext>
                  </a:extLst>
                </a:gridCol>
                <a:gridCol w="1306286">
                  <a:extLst>
                    <a:ext uri="{9D8B030D-6E8A-4147-A177-3AD203B41FA5}">
                      <a16:colId xmlns:a16="http://schemas.microsoft.com/office/drawing/2014/main" val="20006"/>
                    </a:ext>
                  </a:extLst>
                </a:gridCol>
              </a:tblGrid>
              <a:tr h="1371600">
                <a:tc>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tabLst>
                          <a:tab pos="1544638" algn="l"/>
                          <a:tab pos="1717675" algn="l"/>
                        </a:tabLst>
                      </a:pPr>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b="0">
                          <a:solidFill>
                            <a:schemeClr val="tx1"/>
                          </a:solidFill>
                        </a:rPr>
                        <a:t>Shiksha ke Manovigyanik Paripaksh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0" dirty="0">
                          <a:solidFill>
                            <a:schemeClr val="tx1"/>
                          </a:solidFill>
                        </a:rPr>
                        <a:t>ISBN </a:t>
                      </a:r>
                      <a:r>
                        <a:rPr b="0">
                          <a:solidFill>
                            <a:schemeClr val="tx1"/>
                          </a:solidFill>
                        </a:rPr>
                        <a:t>978-93-92568-43</a:t>
                      </a:r>
                      <a:r>
                        <a:rPr lang="en-US" b="0" dirty="0">
                          <a:solidFill>
                            <a:schemeClr val="tx1"/>
                          </a:solidFill>
                        </a:rPr>
                        <a:t>.</a:t>
                      </a:r>
                      <a:r>
                        <a:rPr b="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b="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b="0">
                          <a:solidFill>
                            <a:schemeClr val="tx1"/>
                          </a:solidFill>
                        </a:rPr>
                        <a:t>189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b="0">
                          <a:solidFill>
                            <a:schemeClr val="tx1"/>
                          </a:solidFill>
                        </a:rPr>
                        <a:t>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371600">
                <a:tc>
                  <a:txBody>
                    <a:bodyPr/>
                    <a:lstStyle/>
                    <a:p>
                      <a: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Kusum Rathore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Shiksha ke Manovigyanik Paripaksh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a:t>
                      </a:r>
                      <a:r>
                        <a:t>978-93-92568-43</a:t>
                      </a:r>
                      <a:r>
                        <a:rPr lang="en-US" dirty="0"/>
                        <a:t>.</a:t>
                      </a:r>
                      <a: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104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71600">
                <a:tc>
                  <a:txBody>
                    <a:bodyPr/>
                    <a:lstStyle/>
                    <a:p>
                      <a: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Dr. Pratibha Khandelwal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dirty="0"/>
                        <a:t>Introduction to Research Methodology in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 </a:t>
                      </a:r>
                      <a:r>
                        <a:t>978-93-92568-15</a:t>
                      </a:r>
                      <a:r>
                        <a:rPr lang="en-US" dirty="0"/>
                        <a:t>.</a:t>
                      </a:r>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71600">
                <a:tc>
                  <a:txBody>
                    <a:bodyPr/>
                    <a:lstStyle/>
                    <a:p>
                      <a: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Dr. Iti Banerjee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Introduction to Research Methodology in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ISBN</a:t>
                      </a:r>
                      <a:r>
                        <a:rPr lang="en-US" baseline="0" dirty="0"/>
                        <a:t> </a:t>
                      </a:r>
                      <a:r>
                        <a:t>978-93-92568-15</a:t>
                      </a:r>
                      <a:r>
                        <a:rPr lang="en-US" dirty="0"/>
                        <a:t>.</a:t>
                      </a:r>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dirty="0"/>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84256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724" y="2320459"/>
            <a:ext cx="2952476"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8374" y="2338536"/>
            <a:ext cx="2831426"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3806" y="2362200"/>
            <a:ext cx="2862375"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179512" y="332656"/>
            <a:ext cx="8496944" cy="2308324"/>
          </a:xfrm>
          <a:prstGeom prst="rect">
            <a:avLst/>
          </a:prstGeom>
          <a:noFill/>
        </p:spPr>
        <p:txBody>
          <a:bodyPr wrap="square" rtlCol="0">
            <a:spAutoFit/>
          </a:bodyPr>
          <a:lstStyle/>
          <a:p>
            <a:pPr algn="ctr"/>
            <a:r>
              <a:rPr lang="en-US" sz="2400" b="1" dirty="0">
                <a:latin typeface="Times New Roman" pitchFamily="18" charset="0"/>
                <a:cs typeface="Times New Roman" pitchFamily="18" charset="0"/>
              </a:rPr>
              <a:t>Book Writing and Publishing</a:t>
            </a:r>
          </a:p>
          <a:p>
            <a:pPr algn="ctr"/>
            <a:r>
              <a:rPr lang="en-US" sz="2400" b="1" dirty="0">
                <a:latin typeface="Times New Roman" pitchFamily="18" charset="0"/>
                <a:cs typeface="Times New Roman" pitchFamily="18" charset="0"/>
              </a:rPr>
              <a:t> (1) Philosophical Perspective of Education</a:t>
            </a:r>
          </a:p>
          <a:p>
            <a:pPr algn="ctr"/>
            <a:endParaRPr lang="en-US" sz="2400" b="1" dirty="0">
              <a:latin typeface="Times New Roman" pitchFamily="18" charset="0"/>
              <a:cs typeface="Times New Roman" pitchFamily="18" charset="0"/>
            </a:endParaRPr>
          </a:p>
          <a:p>
            <a:pPr algn="ctr"/>
            <a:r>
              <a:rPr lang="en-US" sz="2400" b="1" dirty="0">
                <a:latin typeface="Times New Roman" pitchFamily="18" charset="0"/>
                <a:cs typeface="Times New Roman" pitchFamily="18" charset="0"/>
              </a:rPr>
              <a:t>Dr. </a:t>
            </a:r>
            <a:r>
              <a:rPr lang="en-US" sz="2400" b="1" dirty="0" err="1">
                <a:latin typeface="Times New Roman" pitchFamily="18" charset="0"/>
                <a:cs typeface="Times New Roman" pitchFamily="18" charset="0"/>
              </a:rPr>
              <a:t>Sanjivani</a:t>
            </a:r>
            <a:r>
              <a:rPr lang="en-US" sz="2400" b="1" dirty="0">
                <a:latin typeface="Times New Roman" pitchFamily="18" charset="0"/>
                <a:cs typeface="Times New Roman" pitchFamily="18" charset="0"/>
              </a:rPr>
              <a:t> Thakur, Dr. </a:t>
            </a:r>
            <a:r>
              <a:rPr lang="en-US" sz="2400" b="1" dirty="0" err="1">
                <a:latin typeface="Times New Roman" pitchFamily="18" charset="0"/>
                <a:cs typeface="Times New Roman" pitchFamily="18" charset="0"/>
              </a:rPr>
              <a:t>Pragati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Dubey,Prof</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Kusum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Rathor</a:t>
            </a:r>
            <a:endParaRPr lang="en-US" sz="2400" b="1" dirty="0">
              <a:latin typeface="Times New Roman" pitchFamily="18" charset="0"/>
              <a:cs typeface="Times New Roman" pitchFamily="18" charset="0"/>
            </a:endParaRPr>
          </a:p>
          <a:p>
            <a:pPr marL="514350" indent="-514350">
              <a:buAutoNum type="alphaUcParenBoth"/>
            </a:pPr>
            <a:endParaRPr lang="en-US" sz="2400" b="1" dirty="0"/>
          </a:p>
          <a:p>
            <a:endParaRPr lang="en-US" sz="24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828800"/>
            <a:ext cx="2818117" cy="40386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1828800"/>
            <a:ext cx="2487151" cy="40386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1828800"/>
            <a:ext cx="2864691" cy="4038600"/>
          </a:xfrm>
          <a:prstGeom prst="rect">
            <a:avLst/>
          </a:prstGeom>
        </p:spPr>
      </p:pic>
      <p:sp>
        <p:nvSpPr>
          <p:cNvPr id="5" name="TextBox 4"/>
          <p:cNvSpPr txBox="1"/>
          <p:nvPr/>
        </p:nvSpPr>
        <p:spPr>
          <a:xfrm>
            <a:off x="179512" y="260648"/>
            <a:ext cx="8352928" cy="1631216"/>
          </a:xfrm>
          <a:prstGeom prst="rect">
            <a:avLst/>
          </a:prstGeom>
          <a:noFill/>
        </p:spPr>
        <p:txBody>
          <a:bodyPr wrap="square" rtlCol="0">
            <a:spAutoFit/>
          </a:bodyPr>
          <a:lstStyle/>
          <a:p>
            <a:pPr algn="ctr"/>
            <a:r>
              <a:rPr lang="en-US" sz="2400" b="1" dirty="0">
                <a:latin typeface="Times New Roman" pitchFamily="18" charset="0"/>
                <a:cs typeface="Times New Roman" pitchFamily="18" charset="0"/>
              </a:rPr>
              <a:t>(2) Learner and Learning Process by</a:t>
            </a:r>
          </a:p>
          <a:p>
            <a:pPr algn="ctr"/>
            <a:r>
              <a:rPr lang="en-US" sz="2400" b="1" dirty="0">
                <a:latin typeface="Times New Roman" pitchFamily="18" charset="0"/>
                <a:cs typeface="Times New Roman" pitchFamily="18" charset="0"/>
              </a:rPr>
              <a:t> </a:t>
            </a:r>
          </a:p>
          <a:p>
            <a:r>
              <a:rPr lang="en-US" sz="2400" b="1" dirty="0">
                <a:latin typeface="Times New Roman" pitchFamily="18" charset="0"/>
                <a:cs typeface="Times New Roman" pitchFamily="18" charset="0"/>
              </a:rPr>
              <a:t> Dr. </a:t>
            </a:r>
            <a:r>
              <a:rPr lang="en-US" sz="2400" b="1" dirty="0" err="1">
                <a:latin typeface="Times New Roman" pitchFamily="18" charset="0"/>
                <a:cs typeface="Times New Roman" pitchFamily="18" charset="0"/>
              </a:rPr>
              <a:t>Pragati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Dubey</a:t>
            </a:r>
            <a:r>
              <a:rPr lang="en-US" sz="2400" b="1" dirty="0">
                <a:latin typeface="Times New Roman" pitchFamily="18" charset="0"/>
                <a:cs typeface="Times New Roman" pitchFamily="18" charset="0"/>
              </a:rPr>
              <a:t> </a:t>
            </a:r>
          </a:p>
          <a:p>
            <a:endParaRPr lang="en-US"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04800" y="1772816"/>
            <a:ext cx="8534400" cy="4551784"/>
          </a:xfrm>
          <a:prstGeom prst="rect">
            <a:avLst/>
          </a:prstGeom>
          <a:ln w="28575">
            <a:solidFill>
              <a:schemeClr val="tx1"/>
            </a:solidFill>
          </a:ln>
        </p:spPr>
        <p:txBody>
          <a:bodyPr>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1800" b="0" i="0" u="none" strike="noStrike" kern="1200" cap="none" spc="0" normalizeH="0" baseline="0" noProof="0">
                <a:ln>
                  <a:noFill/>
                </a:ln>
                <a:solidFill>
                  <a:schemeClr val="tx1"/>
                </a:solidFill>
                <a:effectLst/>
                <a:uLnTx/>
                <a:uFillTx/>
                <a:latin typeface="Times New Roman" pitchFamily="18" charset="0"/>
                <a:ea typeface="+mn-ea"/>
                <a:cs typeface="Times New Roman" pitchFamily="18" charset="0"/>
              </a:rPr>
              <a:t>.</a:t>
            </a:r>
            <a:endPar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82954"/>
            <a:ext cx="2739917" cy="373684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8418" y="2287488"/>
            <a:ext cx="2575182" cy="3733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148" y="2276871"/>
            <a:ext cx="2627308" cy="3733799"/>
          </a:xfrm>
          <a:prstGeom prst="rect">
            <a:avLst/>
          </a:prstGeom>
        </p:spPr>
      </p:pic>
      <p:sp>
        <p:nvSpPr>
          <p:cNvPr id="6" name="TextBox 5"/>
          <p:cNvSpPr txBox="1"/>
          <p:nvPr/>
        </p:nvSpPr>
        <p:spPr>
          <a:xfrm>
            <a:off x="251520" y="116632"/>
            <a:ext cx="8136904" cy="1569660"/>
          </a:xfrm>
          <a:prstGeom prst="rect">
            <a:avLst/>
          </a:prstGeom>
          <a:noFill/>
        </p:spPr>
        <p:txBody>
          <a:bodyPr wrap="square" rtlCol="0">
            <a:spAutoFit/>
          </a:bodyPr>
          <a:lstStyle/>
          <a:p>
            <a:pPr algn="ctr"/>
            <a:r>
              <a:rPr lang="en-US" sz="2400" b="1" dirty="0">
                <a:latin typeface="Times New Roman" pitchFamily="18" charset="0"/>
                <a:cs typeface="Times New Roman" pitchFamily="18" charset="0"/>
              </a:rPr>
              <a:t>(3) Gender Perspectives in Education by</a:t>
            </a:r>
          </a:p>
          <a:p>
            <a:pPr algn="ctr"/>
            <a:endParaRPr lang="en-US" sz="2400" b="1" dirty="0">
              <a:latin typeface="Times New Roman" pitchFamily="18" charset="0"/>
              <a:cs typeface="Times New Roman" pitchFamily="18" charset="0"/>
            </a:endParaRPr>
          </a:p>
          <a:p>
            <a:pPr algn="ctr"/>
            <a:r>
              <a:rPr lang="en-US" sz="2400" b="1" dirty="0">
                <a:latin typeface="Times New Roman" pitchFamily="18" charset="0"/>
                <a:cs typeface="Times New Roman" pitchFamily="18" charset="0"/>
              </a:rPr>
              <a:t>Dr. </a:t>
            </a:r>
            <a:r>
              <a:rPr lang="en-US" sz="2400" b="1" dirty="0" err="1">
                <a:latin typeface="Times New Roman" pitchFamily="18" charset="0"/>
                <a:cs typeface="Times New Roman" pitchFamily="18" charset="0"/>
              </a:rPr>
              <a:t>Pragati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Dubey</a:t>
            </a:r>
            <a:r>
              <a:rPr lang="en-US" sz="2400" b="1" dirty="0">
                <a:latin typeface="Times New Roman" pitchFamily="18" charset="0"/>
                <a:cs typeface="Times New Roman" pitchFamily="18" charset="0"/>
              </a:rPr>
              <a:t> &amp; Dr. </a:t>
            </a:r>
            <a:r>
              <a:rPr lang="en-US" sz="2400" b="1" dirty="0" err="1">
                <a:latin typeface="Times New Roman" pitchFamily="18" charset="0"/>
                <a:cs typeface="Times New Roman" pitchFamily="18" charset="0"/>
              </a:rPr>
              <a:t>Namita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Khotele</a:t>
            </a:r>
            <a:r>
              <a:rPr lang="en-US" sz="2400" b="1" dirty="0">
                <a:latin typeface="Times New Roman" pitchFamily="18" charset="0"/>
                <a:cs typeface="Times New Roman" pitchFamily="18" charset="0"/>
              </a:rPr>
              <a:t> </a:t>
            </a:r>
          </a:p>
          <a:p>
            <a:endParaRPr lang="en-US"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6200" y="1752600"/>
            <a:ext cx="8886050" cy="4038600"/>
          </a:xfrm>
          <a:prstGeom prst="rect">
            <a:avLst/>
          </a:prstGeom>
          <a:ln w="28575">
            <a:solidFill>
              <a:schemeClr val="tx1"/>
            </a:solidFill>
          </a:ln>
        </p:spPr>
        <p:txBody>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700" b="0" i="0" u="none" strike="noStrike" kern="1200" cap="none" spc="0" normalizeH="0" baseline="0" noProof="0">
                <a:ln>
                  <a:noFill/>
                </a:ln>
                <a:solidFill>
                  <a:schemeClr val="tx1"/>
                </a:solidFill>
                <a:effectLst/>
                <a:uLnTx/>
                <a:uFillTx/>
                <a:latin typeface="+mn-lt"/>
                <a:ea typeface="+mn-ea"/>
                <a:cs typeface="+mn-cs"/>
              </a:rPr>
              <a:t>.</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133600"/>
            <a:ext cx="2060168" cy="312032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2137479"/>
            <a:ext cx="2218234" cy="309261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2137480"/>
            <a:ext cx="2028050" cy="31203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2142882"/>
            <a:ext cx="2197920" cy="3080281"/>
          </a:xfrm>
          <a:prstGeom prst="rect">
            <a:avLst/>
          </a:prstGeom>
        </p:spPr>
      </p:pic>
      <p:sp>
        <p:nvSpPr>
          <p:cNvPr id="7" name="TextBox 6"/>
          <p:cNvSpPr txBox="1"/>
          <p:nvPr/>
        </p:nvSpPr>
        <p:spPr>
          <a:xfrm>
            <a:off x="304800" y="228600"/>
            <a:ext cx="8458200" cy="1938992"/>
          </a:xfrm>
          <a:prstGeom prst="rect">
            <a:avLst/>
          </a:prstGeom>
          <a:noFill/>
        </p:spPr>
        <p:txBody>
          <a:bodyPr wrap="square" rtlCol="0">
            <a:spAutoFit/>
          </a:bodyPr>
          <a:lstStyle/>
          <a:p>
            <a:pPr algn="ctr"/>
            <a:r>
              <a:rPr lang="en-US" sz="2400" b="1" dirty="0">
                <a:latin typeface="Times New Roman" pitchFamily="18" charset="0"/>
                <a:cs typeface="Times New Roman" pitchFamily="18" charset="0"/>
              </a:rPr>
              <a:t>(4) NAI TALIM: An experiential &amp; Skill Based Learning by</a:t>
            </a:r>
          </a:p>
          <a:p>
            <a:r>
              <a:rPr lang="en-US" sz="2400" dirty="0">
                <a:latin typeface="Times New Roman" pitchFamily="18" charset="0"/>
                <a:cs typeface="Times New Roman" pitchFamily="18" charset="0"/>
              </a:rPr>
              <a:t> </a:t>
            </a:r>
          </a:p>
          <a:p>
            <a:r>
              <a:rPr lang="en-US" sz="2400" b="1" dirty="0">
                <a:latin typeface="Times New Roman" pitchFamily="18" charset="0"/>
                <a:cs typeface="Times New Roman" pitchFamily="18" charset="0"/>
              </a:rPr>
              <a:t>Dr. </a:t>
            </a:r>
            <a:r>
              <a:rPr lang="en-US" sz="2400" b="1" dirty="0" err="1">
                <a:latin typeface="Times New Roman" pitchFamily="18" charset="0"/>
                <a:cs typeface="Times New Roman" pitchFamily="18" charset="0"/>
              </a:rPr>
              <a:t>Sanjivani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Thakur</a:t>
            </a:r>
            <a:r>
              <a:rPr lang="en-US" sz="2400" b="1" dirty="0">
                <a:latin typeface="Times New Roman" pitchFamily="18" charset="0"/>
                <a:cs typeface="Times New Roman" pitchFamily="18" charset="0"/>
              </a:rPr>
              <a:t> </a:t>
            </a:r>
          </a:p>
          <a:p>
            <a:endParaRPr lang="en-US" sz="2400" dirty="0"/>
          </a:p>
          <a:p>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0054" y="762000"/>
            <a:ext cx="8229600" cy="4525963"/>
          </a:xfrm>
        </p:spPr>
        <p:txBody>
          <a:bodyPr/>
          <a:lstStyle/>
          <a:p>
            <a:pPr marL="109728" indent="0" algn="ctr">
              <a:buNone/>
            </a:pPr>
            <a:r>
              <a:rPr lang="en-US" b="1" dirty="0" err="1">
                <a:latin typeface="Kruti Dev 010" pitchFamily="2" charset="0"/>
              </a:rPr>
              <a:t>f”k</a:t>
            </a:r>
            <a:r>
              <a:rPr lang="en-US" b="1" dirty="0">
                <a:latin typeface="Kruti Dev 010" pitchFamily="2" charset="0"/>
              </a:rPr>
              <a:t>{</a:t>
            </a:r>
            <a:r>
              <a:rPr lang="en-US" b="1" dirty="0" err="1">
                <a:latin typeface="Kruti Dev 010" pitchFamily="2" charset="0"/>
              </a:rPr>
              <a:t>kk</a:t>
            </a:r>
            <a:r>
              <a:rPr lang="en-US" b="1" dirty="0">
                <a:latin typeface="Kruti Dev 010" pitchFamily="2" charset="0"/>
              </a:rPr>
              <a:t> </a:t>
            </a:r>
            <a:r>
              <a:rPr lang="en-US" b="1" dirty="0" err="1">
                <a:latin typeface="Kruti Dev 010" pitchFamily="2" charset="0"/>
              </a:rPr>
              <a:t>esa</a:t>
            </a:r>
            <a:r>
              <a:rPr lang="en-US" b="1" dirty="0">
                <a:latin typeface="Kruti Dev 010" pitchFamily="2" charset="0"/>
              </a:rPr>
              <a:t> </a:t>
            </a:r>
            <a:r>
              <a:rPr lang="en-US" b="1" dirty="0" err="1">
                <a:latin typeface="Kruti Dev 010" pitchFamily="2" charset="0"/>
              </a:rPr>
              <a:t>vuqla</a:t>
            </a:r>
            <a:r>
              <a:rPr lang="en-US" b="1" dirty="0">
                <a:latin typeface="Kruti Dev 010" pitchFamily="2" charset="0"/>
              </a:rPr>
              <a:t>/</a:t>
            </a:r>
            <a:r>
              <a:rPr lang="en-US" b="1" dirty="0" err="1">
                <a:latin typeface="Kruti Dev 010" pitchFamily="2" charset="0"/>
              </a:rPr>
              <a:t>kku</a:t>
            </a:r>
            <a:r>
              <a:rPr lang="en-US" b="1" dirty="0">
                <a:latin typeface="Kruti Dev 010" pitchFamily="2" charset="0"/>
              </a:rPr>
              <a:t> </a:t>
            </a:r>
          </a:p>
          <a:p>
            <a:pPr marL="109728" indent="0" algn="ctr">
              <a:buNone/>
            </a:pPr>
            <a:endParaRPr lang="en-US" b="1" dirty="0">
              <a:latin typeface="Kruti Dev 010" pitchFamily="2" charset="0"/>
            </a:endParaRPr>
          </a:p>
          <a:p>
            <a:pPr marL="109728" indent="0">
              <a:buNone/>
            </a:pPr>
            <a:r>
              <a:rPr lang="en-US" b="1" dirty="0" err="1">
                <a:latin typeface="Kruti Dev 010" pitchFamily="2" charset="0"/>
              </a:rPr>
              <a:t>MkW</a:t>
            </a:r>
            <a:r>
              <a:rPr lang="en-US" b="1" dirty="0">
                <a:latin typeface="+mj-lt"/>
              </a:rPr>
              <a:t>.</a:t>
            </a:r>
            <a:r>
              <a:rPr lang="en-US" b="1" dirty="0">
                <a:latin typeface="Kruti Dev 010" pitchFamily="2" charset="0"/>
              </a:rPr>
              <a:t> </a:t>
            </a:r>
            <a:r>
              <a:rPr lang="en-US" b="1" dirty="0" err="1">
                <a:latin typeface="Kruti Dev 010" pitchFamily="2" charset="0"/>
              </a:rPr>
              <a:t>bfr</a:t>
            </a:r>
            <a:r>
              <a:rPr lang="en-US" b="1" dirty="0">
                <a:latin typeface="Kruti Dev 010" pitchFamily="2" charset="0"/>
              </a:rPr>
              <a:t> </a:t>
            </a:r>
            <a:r>
              <a:rPr lang="en-US" b="1" dirty="0" err="1">
                <a:latin typeface="Kruti Dev 010" pitchFamily="2" charset="0"/>
              </a:rPr>
              <a:t>csuthZ</a:t>
            </a:r>
            <a:r>
              <a:rPr lang="en-US" b="1" dirty="0">
                <a:latin typeface="Kruti Dev 010" pitchFamily="2" charset="0"/>
              </a:rPr>
              <a:t> ] </a:t>
            </a:r>
            <a:r>
              <a:rPr lang="en-US" b="1" dirty="0" err="1">
                <a:latin typeface="Kruti Dev 010" pitchFamily="2" charset="0"/>
              </a:rPr>
              <a:t>MkW</a:t>
            </a:r>
            <a:r>
              <a:rPr lang="en-US" b="1" dirty="0">
                <a:latin typeface="+mj-lt"/>
              </a:rPr>
              <a:t>.</a:t>
            </a:r>
            <a:r>
              <a:rPr lang="en-US" b="1" dirty="0">
                <a:latin typeface="Kruti Dev 010" pitchFamily="2" charset="0"/>
              </a:rPr>
              <a:t> </a:t>
            </a:r>
            <a:r>
              <a:rPr lang="en-US" b="1" dirty="0" err="1">
                <a:latin typeface="Kruti Dev 010" pitchFamily="2" charset="0"/>
              </a:rPr>
              <a:t>lathouh</a:t>
            </a:r>
            <a:r>
              <a:rPr lang="en-US" b="1" dirty="0">
                <a:latin typeface="Kruti Dev 010" pitchFamily="2" charset="0"/>
              </a:rPr>
              <a:t> </a:t>
            </a:r>
            <a:r>
              <a:rPr lang="en-US" b="1" dirty="0" err="1">
                <a:latin typeface="Kruti Dev 010" pitchFamily="2" charset="0"/>
              </a:rPr>
              <a:t>Bkdqj</a:t>
            </a:r>
            <a:endParaRPr lang="en-US" b="1" dirty="0">
              <a:latin typeface="Kruti Dev 010" pitchFamily="2" charset="0"/>
            </a:endParaRPr>
          </a:p>
        </p:txBody>
      </p:sp>
      <p:sp>
        <p:nvSpPr>
          <p:cNvPr id="4" name="Content Placeholder 2"/>
          <p:cNvSpPr txBox="1">
            <a:spLocks/>
          </p:cNvSpPr>
          <p:nvPr/>
        </p:nvSpPr>
        <p:spPr>
          <a:xfrm>
            <a:off x="76200" y="304800"/>
            <a:ext cx="8957768" cy="6172200"/>
          </a:xfrm>
          <a:prstGeom prst="rect">
            <a:avLst/>
          </a:prstGeom>
          <a:ln w="28575">
            <a:solidFill>
              <a:schemeClr val="tx1"/>
            </a:solidFill>
          </a:ln>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2400" b="1" i="0" u="none" strike="noStrike" kern="1200" cap="none" spc="0" normalizeH="0" baseline="0" noProof="0" dirty="0">
              <a:ln>
                <a:noFill/>
              </a:ln>
              <a:solidFill>
                <a:schemeClr val="tx1"/>
              </a:solidFill>
              <a:effectLst/>
              <a:uLnTx/>
              <a:uFillTx/>
              <a:latin typeface="Kruti Dev 010"/>
              <a:ea typeface="+mn-ea"/>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044" y="2362200"/>
            <a:ext cx="2093756" cy="33528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0995" y="2362200"/>
            <a:ext cx="1710005" cy="324196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7796" y="2362200"/>
            <a:ext cx="2255404" cy="324196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5930" y="2438400"/>
            <a:ext cx="2153270" cy="331816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609600" y="1265237"/>
            <a:ext cx="8305800" cy="4602163"/>
          </a:xfrm>
          <a:prstGeom prst="rect">
            <a:avLst/>
          </a:prstGeom>
          <a:ln w="28575">
            <a:solidFill>
              <a:schemeClr val="tx1"/>
            </a:solidFill>
          </a:ln>
        </p:spPr>
        <p:txBody>
          <a:bodyPr>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Introduction</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Department Overview</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Objectives of the Department </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Faculty Excellence </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Program Outcome and Course Outcome (Academic Programs)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Alumni Success Stories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Amenities and Resources </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Extra Curricular Activities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Teaching learning Methods </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ea typeface="Tahoma" pitchFamily="34" charset="0"/>
                <a:cs typeface="Times New Roman" pitchFamily="18" charset="0"/>
              </a:rPr>
              <a:t>Forward Looking Plans  </a:t>
            </a:r>
          </a:p>
        </p:txBody>
      </p:sp>
      <p:sp>
        <p:nvSpPr>
          <p:cNvPr id="3" name="Title 1"/>
          <p:cNvSpPr txBox="1">
            <a:spLocks/>
          </p:cNvSpPr>
          <p:nvPr/>
        </p:nvSpPr>
        <p:spPr>
          <a:xfrm>
            <a:off x="457200" y="350838"/>
            <a:ext cx="8229600" cy="715962"/>
          </a:xfrm>
          <a:prstGeom prst="rect">
            <a:avLst/>
          </a:prstGeom>
          <a:ln>
            <a:solidFill>
              <a:schemeClr val="bg1"/>
            </a:solidFill>
          </a:ln>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glow rad="228600">
                    <a:schemeClr val="bg1">
                      <a:alpha val="40000"/>
                    </a:schemeClr>
                  </a:glow>
                </a:effectLst>
                <a:uLnTx/>
                <a:uFillTx/>
                <a:latin typeface="Times New Roman" pitchFamily="18" charset="0"/>
                <a:ea typeface="+mj-ea"/>
                <a:cs typeface="Times New Roman" pitchFamily="18" charset="0"/>
              </a:rPr>
              <a:t>KEY POINTS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6019800"/>
          </a:xfrm>
          <a:ln w="28575">
            <a:solidFill>
              <a:schemeClr val="tx1"/>
            </a:solidFill>
          </a:ln>
        </p:spPr>
        <p:txBody>
          <a:bodyPr>
            <a:normAutofit/>
          </a:bodyPr>
          <a:lstStyle/>
          <a:p>
            <a:pPr marL="18288" indent="0">
              <a:buNone/>
            </a:pPr>
            <a:r>
              <a:rPr lang="en-US" sz="2400" dirty="0"/>
              <a:t>.</a:t>
            </a:r>
          </a:p>
        </p:txBody>
      </p:sp>
      <p:sp>
        <p:nvSpPr>
          <p:cNvPr id="2" name="Title 1"/>
          <p:cNvSpPr>
            <a:spLocks noGrp="1"/>
          </p:cNvSpPr>
          <p:nvPr>
            <p:ph type="title"/>
          </p:nvPr>
        </p:nvSpPr>
        <p:spPr>
          <a:xfrm>
            <a:off x="457200" y="76200"/>
            <a:ext cx="8229600" cy="685800"/>
          </a:xfrm>
        </p:spPr>
        <p:txBody>
          <a:bodyPr>
            <a:normAutofit/>
          </a:bodyPr>
          <a:lstStyle/>
          <a:p>
            <a:pPr algn="ctr"/>
            <a:r>
              <a:rPr lang="en-US" sz="3200" dirty="0">
                <a:effectLst/>
                <a:latin typeface="Times New Roman" pitchFamily="18" charset="0"/>
                <a:cs typeface="Times New Roman" pitchFamily="18" charset="0"/>
              </a:rPr>
              <a:t>FACULTY EXCHANGE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0000" b="5858"/>
          <a:stretch/>
        </p:blipFill>
        <p:spPr>
          <a:xfrm>
            <a:off x="2514601" y="1676400"/>
            <a:ext cx="2743200" cy="423163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4546"/>
          <a:stretch/>
        </p:blipFill>
        <p:spPr>
          <a:xfrm>
            <a:off x="5706834" y="1676400"/>
            <a:ext cx="2827566" cy="4231635"/>
          </a:xfrm>
          <a:prstGeom prst="rect">
            <a:avLst/>
          </a:prstGeom>
          <a:ln w="88900" cap="sq" cmpd="thickThin">
            <a:solidFill>
              <a:srgbClr val="000000"/>
            </a:solidFill>
            <a:prstDash val="solid"/>
            <a:miter lim="800000"/>
          </a:ln>
          <a:effectLst>
            <a:innerShdw blurRad="76200">
              <a:srgbClr val="000000"/>
            </a:innerShdw>
          </a:effectLst>
        </p:spPr>
      </p:pic>
      <p:sp>
        <p:nvSpPr>
          <p:cNvPr id="9" name="TextBox 8"/>
          <p:cNvSpPr txBox="1"/>
          <p:nvPr/>
        </p:nvSpPr>
        <p:spPr>
          <a:xfrm>
            <a:off x="2667000" y="6096000"/>
            <a:ext cx="2667000" cy="381000"/>
          </a:xfrm>
          <a:prstGeom prst="rect">
            <a:avLst/>
          </a:prstGeom>
          <a:noFill/>
        </p:spPr>
        <p:txBody>
          <a:bodyPr wrap="square" rtlCol="0">
            <a:spAutoFit/>
          </a:bodyPr>
          <a:lstStyle/>
          <a:p>
            <a:r>
              <a:rPr lang="en-US" b="1" dirty="0"/>
              <a:t>Dr. </a:t>
            </a:r>
            <a:r>
              <a:rPr lang="en-US" b="1" dirty="0" err="1"/>
              <a:t>Sanjivani</a:t>
            </a:r>
            <a:r>
              <a:rPr lang="en-US" b="1" dirty="0"/>
              <a:t> Thakur </a:t>
            </a:r>
          </a:p>
        </p:txBody>
      </p:sp>
      <p:sp>
        <p:nvSpPr>
          <p:cNvPr id="10" name="TextBox 9"/>
          <p:cNvSpPr txBox="1"/>
          <p:nvPr/>
        </p:nvSpPr>
        <p:spPr>
          <a:xfrm>
            <a:off x="5870240" y="6096000"/>
            <a:ext cx="2283160" cy="381000"/>
          </a:xfrm>
          <a:prstGeom prst="rect">
            <a:avLst/>
          </a:prstGeom>
          <a:noFill/>
        </p:spPr>
        <p:txBody>
          <a:bodyPr wrap="square" rtlCol="0">
            <a:spAutoFit/>
          </a:bodyPr>
          <a:lstStyle/>
          <a:p>
            <a:r>
              <a:rPr lang="en-US" b="1" dirty="0"/>
              <a:t>Dr. </a:t>
            </a:r>
            <a:r>
              <a:rPr lang="en-US" b="1" dirty="0" err="1"/>
              <a:t>Pragati</a:t>
            </a:r>
            <a:r>
              <a:rPr lang="en-US" b="1" dirty="0"/>
              <a:t> </a:t>
            </a:r>
            <a:r>
              <a:rPr lang="en-US" b="1" dirty="0" err="1"/>
              <a:t>Dubey</a:t>
            </a:r>
            <a:r>
              <a:rPr lang="en-US" b="1" dirty="0"/>
              <a:t> </a:t>
            </a:r>
          </a:p>
        </p:txBody>
      </p:sp>
      <p:sp>
        <p:nvSpPr>
          <p:cNvPr id="6" name="TextBox 5"/>
          <p:cNvSpPr txBox="1"/>
          <p:nvPr/>
        </p:nvSpPr>
        <p:spPr>
          <a:xfrm>
            <a:off x="539552" y="716503"/>
            <a:ext cx="7992888" cy="1200329"/>
          </a:xfrm>
          <a:prstGeom prst="rect">
            <a:avLst/>
          </a:prstGeom>
          <a:noFill/>
        </p:spPr>
        <p:txBody>
          <a:bodyPr wrap="square" rtlCol="0">
            <a:spAutoFit/>
          </a:bodyPr>
          <a:lstStyle/>
          <a:p>
            <a:r>
              <a:rPr lang="en-US" b="1" dirty="0"/>
              <a:t>Guest Speaker :- (Seminar – National Level RCI Seminar) </a:t>
            </a:r>
            <a:r>
              <a:rPr lang="en-US" dirty="0" err="1"/>
              <a:t>Aakanksha</a:t>
            </a:r>
            <a:r>
              <a:rPr lang="en-US" dirty="0"/>
              <a:t> Lions Institute of learning &amp;  Empowerment, Avanti </a:t>
            </a:r>
            <a:r>
              <a:rPr lang="en-US" dirty="0" err="1"/>
              <a:t>Vihar</a:t>
            </a:r>
            <a:r>
              <a:rPr lang="en-US" dirty="0"/>
              <a:t>, Raipur (C.G.)</a:t>
            </a:r>
          </a:p>
          <a:p>
            <a:endParaRPr lang="en-US" dirty="0"/>
          </a:p>
          <a:p>
            <a:endParaRPr lang="en-US" dirty="0"/>
          </a:p>
        </p:txBody>
      </p:sp>
    </p:spTree>
    <p:extLst>
      <p:ext uri="{BB962C8B-B14F-4D97-AF65-F5344CB8AC3E}">
        <p14:creationId xmlns:p14="http://schemas.microsoft.com/office/powerpoint/2010/main" val="4176225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685800"/>
            <a:ext cx="7772399" cy="4965699"/>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1828800" y="5867400"/>
            <a:ext cx="6705600" cy="369332"/>
          </a:xfrm>
          <a:prstGeom prst="rect">
            <a:avLst/>
          </a:prstGeom>
          <a:noFill/>
        </p:spPr>
        <p:txBody>
          <a:bodyPr wrap="square" rtlCol="0">
            <a:spAutoFit/>
          </a:bodyPr>
          <a:lstStyle/>
          <a:p>
            <a:r>
              <a:rPr lang="en-US" b="1" dirty="0"/>
              <a:t>Guest Speaker :- (Seminar – National Level RCI Seminar)</a:t>
            </a:r>
            <a:endParaRPr lang="en-US" dirty="0"/>
          </a:p>
        </p:txBody>
      </p:sp>
      <p:sp>
        <p:nvSpPr>
          <p:cNvPr id="5" name="Rectangle 4"/>
          <p:cNvSpPr/>
          <p:nvPr/>
        </p:nvSpPr>
        <p:spPr>
          <a:xfrm>
            <a:off x="152400" y="304800"/>
            <a:ext cx="8763000" cy="64008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2477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940896"/>
          </a:xfrm>
          <a:ln w="28575">
            <a:solidFill>
              <a:schemeClr val="tx1"/>
            </a:solidFill>
          </a:ln>
        </p:spPr>
        <p:txBody>
          <a:bodyPr>
            <a:normAutofit/>
          </a:bodyPr>
          <a:lstStyle/>
          <a:p>
            <a:pPr marL="18288" indent="0">
              <a:buNone/>
            </a:pPr>
            <a:r>
              <a:rPr lang="en-US" sz="2400" dirty="0"/>
              <a:t>.</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281" r="22378"/>
          <a:stretch/>
        </p:blipFill>
        <p:spPr bwMode="auto">
          <a:xfrm>
            <a:off x="533400" y="838200"/>
            <a:ext cx="8071048" cy="583019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67544" y="284455"/>
            <a:ext cx="8136904" cy="1323439"/>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DETAILS OF E-CONTENT DEVELOPED</a:t>
            </a:r>
            <a:endParaRPr lang="en-US" sz="2400" dirty="0"/>
          </a:p>
          <a:p>
            <a:endParaRPr lang="en-US" sz="2400" dirty="0"/>
          </a:p>
          <a:p>
            <a:endParaRPr lang="en-US" sz="2400" dirty="0"/>
          </a:p>
        </p:txBody>
      </p:sp>
    </p:spTree>
    <p:extLst>
      <p:ext uri="{BB962C8B-B14F-4D97-AF65-F5344CB8AC3E}">
        <p14:creationId xmlns:p14="http://schemas.microsoft.com/office/powerpoint/2010/main" val="1378404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srcRect l="38612" r="23569"/>
          <a:stretch/>
        </p:blipFill>
        <p:spPr>
          <a:xfrm>
            <a:off x="533400" y="381000"/>
            <a:ext cx="8000999" cy="6019800"/>
          </a:xfrm>
          <a:prstGeom prst="rect">
            <a:avLst/>
          </a:prstGeom>
          <a:ln w="88900" cap="sq" cmpd="thickThin">
            <a:solidFill>
              <a:srgbClr val="000000"/>
            </a:solidFill>
            <a:prstDash val="solid"/>
            <a:miter lim="800000"/>
          </a:ln>
          <a:effectLst>
            <a:innerShdw blurRad="76200">
              <a:srgbClr val="000000"/>
            </a:innerShdw>
          </a:effectLst>
        </p:spPr>
      </p:pic>
      <p:sp>
        <p:nvSpPr>
          <p:cNvPr id="2" name="Rectangle 1"/>
          <p:cNvSpPr/>
          <p:nvPr/>
        </p:nvSpPr>
        <p:spPr>
          <a:xfrm>
            <a:off x="228600" y="228600"/>
            <a:ext cx="8610600" cy="64008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005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1553291939"/>
              </p:ext>
            </p:extLst>
          </p:nvPr>
        </p:nvGraphicFramePr>
        <p:xfrm>
          <a:off x="381000" y="1066800"/>
          <a:ext cx="8458201" cy="5263512"/>
        </p:xfrm>
        <a:graphic>
          <a:graphicData uri="http://schemas.openxmlformats.org/drawingml/2006/table">
            <a:tbl>
              <a:tblPr firstRow="1" bandRow="1">
                <a:tableStyleId>{5C22544A-7EE6-4342-B048-85BDC9FD1C3A}</a:tableStyleId>
              </a:tblPr>
              <a:tblGrid>
                <a:gridCol w="1006929">
                  <a:extLst>
                    <a:ext uri="{9D8B030D-6E8A-4147-A177-3AD203B41FA5}">
                      <a16:colId xmlns:a16="http://schemas.microsoft.com/office/drawing/2014/main" val="20000"/>
                    </a:ext>
                  </a:extLst>
                </a:gridCol>
                <a:gridCol w="1050471">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653144">
                  <a:extLst>
                    <a:ext uri="{9D8B030D-6E8A-4147-A177-3AD203B41FA5}">
                      <a16:colId xmlns:a16="http://schemas.microsoft.com/office/drawing/2014/main" val="20006"/>
                    </a:ext>
                  </a:extLst>
                </a:gridCol>
                <a:gridCol w="906236">
                  <a:extLst>
                    <a:ext uri="{9D8B030D-6E8A-4147-A177-3AD203B41FA5}">
                      <a16:colId xmlns:a16="http://schemas.microsoft.com/office/drawing/2014/main" val="20007"/>
                    </a:ext>
                  </a:extLst>
                </a:gridCol>
                <a:gridCol w="1107621">
                  <a:extLst>
                    <a:ext uri="{9D8B030D-6E8A-4147-A177-3AD203B41FA5}">
                      <a16:colId xmlns:a16="http://schemas.microsoft.com/office/drawing/2014/main" val="20008"/>
                    </a:ext>
                  </a:extLst>
                </a:gridCol>
              </a:tblGrid>
              <a:tr h="877252">
                <a:tc>
                  <a:txBody>
                    <a:bodyPr/>
                    <a:lstStyle/>
                    <a:p>
                      <a:r>
                        <a:rPr lang="en-US" dirty="0"/>
                        <a:t>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Total</a:t>
                      </a:r>
                      <a:r>
                        <a:rPr lang="en-US" baseline="0" dirty="0"/>
                        <a:t> Student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FEMALE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aseline="0" dirty="0"/>
                        <a:t>General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aseline="0" dirty="0"/>
                        <a:t>OBC</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aseline="0" dirty="0"/>
                        <a:t>OTHER STATES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772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772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100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772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100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772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100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877252">
                <a:tc>
                  <a:txBody>
                    <a:bodyPr/>
                    <a:lstStyle/>
                    <a:p>
                      <a:r>
                        <a:rPr lang="en-US" dirty="0"/>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100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itle 2"/>
          <p:cNvSpPr txBox="1">
            <a:spLocks/>
          </p:cNvSpPr>
          <p:nvPr/>
        </p:nvSpPr>
        <p:spPr>
          <a:xfrm>
            <a:off x="457200" y="274638"/>
            <a:ext cx="8229600" cy="1143000"/>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3200" dirty="0">
                <a:solidFill>
                  <a:schemeClr val="tx1"/>
                </a:solidFill>
                <a:effectLst/>
                <a:latin typeface="Times New Roman" pitchFamily="18" charset="0"/>
                <a:cs typeface="Times New Roman" pitchFamily="18" charset="0"/>
              </a:rPr>
              <a:t>TOTAL STRENGTH OF STUDENT</a:t>
            </a:r>
          </a:p>
        </p:txBody>
      </p:sp>
    </p:spTree>
    <p:extLst>
      <p:ext uri="{BB962C8B-B14F-4D97-AF65-F5344CB8AC3E}">
        <p14:creationId xmlns:p14="http://schemas.microsoft.com/office/powerpoint/2010/main" val="3557044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Untitled.jpg"/>
          <p:cNvPicPr>
            <a:picLocks noChangeAspect="1"/>
          </p:cNvPicPr>
          <p:nvPr/>
        </p:nvPicPr>
        <p:blipFill>
          <a:blip r:embed="rId2"/>
          <a:stretch>
            <a:fillRect/>
          </a:stretch>
        </p:blipFill>
        <p:spPr>
          <a:xfrm>
            <a:off x="717630" y="764704"/>
            <a:ext cx="8104592" cy="502649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78663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1241460608"/>
              </p:ext>
            </p:extLst>
          </p:nvPr>
        </p:nvGraphicFramePr>
        <p:xfrm>
          <a:off x="1371600" y="914400"/>
          <a:ext cx="7386036" cy="497748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p:cNvSpPr txBox="1">
            <a:spLocks/>
          </p:cNvSpPr>
          <p:nvPr/>
        </p:nvSpPr>
        <p:spPr>
          <a:xfrm>
            <a:off x="528036" y="21552"/>
            <a:ext cx="8229600" cy="1143000"/>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3200" dirty="0">
                <a:effectLst/>
                <a:latin typeface="Times New Roman" pitchFamily="18" charset="0"/>
                <a:cs typeface="Times New Roman" pitchFamily="18" charset="0"/>
              </a:rPr>
              <a:t>STUDENT</a:t>
            </a:r>
            <a:r>
              <a:rPr lang="en-US" dirty="0">
                <a:latin typeface="Times New Roman" pitchFamily="18" charset="0"/>
                <a:cs typeface="Times New Roman" pitchFamily="18" charset="0"/>
              </a:rPr>
              <a:t> </a:t>
            </a:r>
            <a:r>
              <a:rPr lang="en-US" sz="3200" dirty="0">
                <a:effectLst/>
                <a:latin typeface="Times New Roman" pitchFamily="18" charset="0"/>
                <a:cs typeface="Times New Roman" pitchFamily="18" charset="0"/>
              </a:rPr>
              <a:t>RESULT ANALYSIS</a:t>
            </a:r>
          </a:p>
        </p:txBody>
      </p:sp>
    </p:spTree>
    <p:extLst>
      <p:ext uri="{BB962C8B-B14F-4D97-AF65-F5344CB8AC3E}">
        <p14:creationId xmlns:p14="http://schemas.microsoft.com/office/powerpoint/2010/main" val="3200881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7 at 20.51.15.jpeg"/>
          <p:cNvPicPr>
            <a:picLocks noChangeAspect="1"/>
          </p:cNvPicPr>
          <p:nvPr/>
        </p:nvPicPr>
        <p:blipFill>
          <a:blip r:embed="rId2"/>
          <a:stretch>
            <a:fillRect/>
          </a:stretch>
        </p:blipFill>
        <p:spPr>
          <a:xfrm>
            <a:off x="914400" y="685800"/>
            <a:ext cx="6705600" cy="5254466"/>
          </a:xfrm>
          <a:prstGeom prst="rect">
            <a:avLst/>
          </a:prstGeom>
          <a:ln w="88900" cap="sq" cmpd="thickThin">
            <a:solidFill>
              <a:srgbClr val="000000"/>
            </a:solidFill>
            <a:prstDash val="solid"/>
            <a:miter lim="800000"/>
          </a:ln>
          <a:effectLst>
            <a:innerShdw blurRad="76200">
              <a:srgbClr val="000000"/>
            </a:innerShdw>
          </a:effectLst>
        </p:spPr>
      </p:pic>
      <p:sp>
        <p:nvSpPr>
          <p:cNvPr id="3" name="Title 1"/>
          <p:cNvSpPr txBox="1">
            <a:spLocks/>
          </p:cNvSpPr>
          <p:nvPr/>
        </p:nvSpPr>
        <p:spPr>
          <a:xfrm>
            <a:off x="152400" y="0"/>
            <a:ext cx="8229600" cy="1143000"/>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3200" dirty="0">
                <a:solidFill>
                  <a:schemeClr val="tx1"/>
                </a:solidFill>
                <a:effectLst/>
                <a:latin typeface="Times New Roman" pitchFamily="18" charset="0"/>
                <a:cs typeface="Times New Roman" pitchFamily="18" charset="0"/>
              </a:rPr>
              <a:t>STUDENT ACHIEVEMENTS</a:t>
            </a:r>
          </a:p>
        </p:txBody>
      </p:sp>
    </p:spTree>
    <p:extLst>
      <p:ext uri="{BB962C8B-B14F-4D97-AF65-F5344CB8AC3E}">
        <p14:creationId xmlns:p14="http://schemas.microsoft.com/office/powerpoint/2010/main" val="3310993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228017213"/>
              </p:ext>
            </p:extLst>
          </p:nvPr>
        </p:nvGraphicFramePr>
        <p:xfrm>
          <a:off x="1295400" y="1112520"/>
          <a:ext cx="7162800" cy="4572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0000"/>
                    </a:ext>
                  </a:extLst>
                </a:gridCol>
                <a:gridCol w="2542189">
                  <a:extLst>
                    <a:ext uri="{9D8B030D-6E8A-4147-A177-3AD203B41FA5}">
                      <a16:colId xmlns:a16="http://schemas.microsoft.com/office/drawing/2014/main" val="20001"/>
                    </a:ext>
                  </a:extLst>
                </a:gridCol>
                <a:gridCol w="3706211">
                  <a:extLst>
                    <a:ext uri="{9D8B030D-6E8A-4147-A177-3AD203B41FA5}">
                      <a16:colId xmlns:a16="http://schemas.microsoft.com/office/drawing/2014/main" val="20002"/>
                    </a:ext>
                  </a:extLst>
                </a:gridCol>
              </a:tblGrid>
              <a:tr h="627278">
                <a:tc>
                  <a:txBody>
                    <a:bodyPr/>
                    <a:lstStyle/>
                    <a:p>
                      <a:r>
                        <a:rPr lang="en-US" dirty="0" err="1"/>
                        <a:t>S.No</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NAME</a:t>
                      </a:r>
                      <a:r>
                        <a:rPr lang="en-US" baseline="0" dirty="0"/>
                        <a:t>  OF GUEST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TOPIC</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81000">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a:t>
                      </a:r>
                      <a:r>
                        <a:rPr lang="en-US" baseline="0" dirty="0"/>
                        <a:t> </a:t>
                      </a:r>
                      <a:r>
                        <a:rPr lang="en-US" baseline="0" dirty="0" err="1"/>
                        <a:t>Madhu</a:t>
                      </a:r>
                      <a:r>
                        <a:rPr lang="en-US" baseline="0" dirty="0"/>
                        <a:t> </a:t>
                      </a:r>
                      <a:r>
                        <a:rPr lang="en-US" baseline="0" dirty="0" err="1"/>
                        <a:t>Kamra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Skill Development Lecture</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58445">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Dr.</a:t>
                      </a:r>
                      <a:r>
                        <a:rPr lang="en-US" baseline="0" dirty="0"/>
                        <a:t> </a:t>
                      </a:r>
                      <a:r>
                        <a:rPr lang="en-US" baseline="0" dirty="0" err="1"/>
                        <a:t>Ranjana</a:t>
                      </a:r>
                      <a:r>
                        <a:rPr lang="en-US" baseline="0" dirty="0"/>
                        <a:t> Sharma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Manavtavad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58445">
                <a:tc>
                  <a:txBody>
                    <a:bodyPr/>
                    <a:lstStyle/>
                    <a:p>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Mamta</a:t>
                      </a:r>
                      <a:r>
                        <a:rPr lang="en-US" dirty="0"/>
                        <a:t> </a:t>
                      </a:r>
                      <a:r>
                        <a:rPr lang="en-US" dirty="0" err="1"/>
                        <a:t>Banarjee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Pyramid Yoga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58445">
                <a:tc>
                  <a:txBody>
                    <a:bodyPr/>
                    <a:lstStyle/>
                    <a:p>
                      <a:r>
                        <a:rPr lang="en-US"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Neeta </a:t>
                      </a:r>
                      <a:r>
                        <a:rPr lang="en-US" dirty="0" err="1"/>
                        <a:t>Bhojwani</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Pyramid</a:t>
                      </a:r>
                      <a:r>
                        <a:rPr lang="en-US" baseline="0" dirty="0"/>
                        <a:t> Yoga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58445">
                <a:tc>
                  <a:txBody>
                    <a:bodyPr/>
                    <a:lstStyle/>
                    <a:p>
                      <a:r>
                        <a:rPr lang="en-US"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Hemlata</a:t>
                      </a:r>
                      <a:r>
                        <a:rPr lang="en-US" baseline="0" dirty="0"/>
                        <a: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Yoga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58445">
                <a:tc>
                  <a:txBody>
                    <a:bodyPr/>
                    <a:lstStyle/>
                    <a:p>
                      <a:r>
                        <a:rPr lang="en-US"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Pyarelal</a:t>
                      </a:r>
                      <a:r>
                        <a:rPr lang="en-US" baseline="0" dirty="0"/>
                        <a:t> </a:t>
                      </a:r>
                      <a:r>
                        <a:rPr lang="en-US" baseline="0" dirty="0" err="1"/>
                        <a:t>Sahu</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Indoor Sports Lecture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58445">
                <a:tc>
                  <a:txBody>
                    <a:bodyPr/>
                    <a:lstStyle/>
                    <a:p>
                      <a:r>
                        <a:rPr lang="en-US"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Nivedita</a:t>
                      </a:r>
                      <a:r>
                        <a:rPr lang="en-US" dirty="0"/>
                        <a:t> Panda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Art</a:t>
                      </a:r>
                      <a:r>
                        <a:rPr lang="en-US" baseline="0" dirty="0"/>
                        <a:t>  &amp; Craft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58445">
                <a:tc>
                  <a:txBody>
                    <a:bodyPr/>
                    <a:lstStyle/>
                    <a:p>
                      <a:r>
                        <a:rPr lang="en-US"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Virendra</a:t>
                      </a:r>
                      <a:r>
                        <a:rPr lang="en-US" dirty="0"/>
                        <a:t> Singh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Maths</a:t>
                      </a:r>
                      <a:r>
                        <a:rPr lang="en-US" dirty="0"/>
                        <a:t> Lecture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58445">
                <a:tc>
                  <a:txBody>
                    <a:bodyPr/>
                    <a:lstStyle/>
                    <a:p>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Avinash</a:t>
                      </a:r>
                      <a:r>
                        <a:rPr lang="en-US" dirty="0"/>
                        <a:t> Kumar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Amity University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58445">
                <a:tc>
                  <a:txBody>
                    <a:bodyPr/>
                    <a:lstStyle/>
                    <a:p>
                      <a:r>
                        <a:rPr lang="en-US"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Amrita </a:t>
                      </a:r>
                      <a:r>
                        <a:rPr lang="en-US" dirty="0" err="1"/>
                        <a:t>Ojha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err="1"/>
                        <a:t>Suyash</a:t>
                      </a:r>
                      <a:r>
                        <a:rPr lang="en-US" dirty="0"/>
                        <a:t> Hospital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3" name="Title 1"/>
          <p:cNvSpPr txBox="1">
            <a:spLocks/>
          </p:cNvSpPr>
          <p:nvPr/>
        </p:nvSpPr>
        <p:spPr>
          <a:xfrm>
            <a:off x="152400" y="0"/>
            <a:ext cx="8229600" cy="1143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endParaRPr lang="en-US" sz="3200" dirty="0">
              <a:solidFill>
                <a:schemeClr val="tx1"/>
              </a:solidFill>
              <a:effectLst/>
              <a:latin typeface="Times New Roman" pitchFamily="18" charset="0"/>
              <a:cs typeface="Times New Roman" pitchFamily="18" charset="0"/>
            </a:endParaRPr>
          </a:p>
          <a:p>
            <a:pPr algn="ctr"/>
            <a:r>
              <a:rPr lang="en-US" sz="3200" dirty="0">
                <a:solidFill>
                  <a:schemeClr val="tx1"/>
                </a:solidFill>
                <a:effectLst/>
                <a:latin typeface="Times New Roman" pitchFamily="18" charset="0"/>
                <a:cs typeface="Times New Roman" pitchFamily="18" charset="0"/>
              </a:rPr>
              <a:t>GUEST LECTURES</a:t>
            </a:r>
          </a:p>
        </p:txBody>
      </p:sp>
    </p:spTree>
    <p:extLst>
      <p:ext uri="{BB962C8B-B14F-4D97-AF65-F5344CB8AC3E}">
        <p14:creationId xmlns:p14="http://schemas.microsoft.com/office/powerpoint/2010/main" val="1727341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1295400"/>
            <a:ext cx="8763000" cy="44196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a:r>
              <a:rPr lang="en-US" sz="2400" dirty="0">
                <a:solidFill>
                  <a:srgbClr val="FF0000"/>
                </a:solidFill>
                <a:latin typeface="Times New Roman" pitchFamily="18" charset="0"/>
                <a:cs typeface="Times New Roman" pitchFamily="18" charset="0"/>
              </a:rPr>
              <a:t>Encourage</a:t>
            </a:r>
            <a:r>
              <a:rPr lang="en-US" sz="2400" dirty="0">
                <a:latin typeface="Times New Roman" pitchFamily="18" charset="0"/>
                <a:cs typeface="Times New Roman" pitchFamily="18" charset="0"/>
              </a:rPr>
              <a:t> Understanding of the concept of education with reference to the policies and program.</a:t>
            </a:r>
          </a:p>
          <a:p>
            <a:pPr algn="just"/>
            <a:r>
              <a:rPr lang="en-US" sz="2400" dirty="0">
                <a:solidFill>
                  <a:srgbClr val="FF0000"/>
                </a:solidFill>
                <a:latin typeface="Times New Roman" pitchFamily="18" charset="0"/>
                <a:cs typeface="Times New Roman" pitchFamily="18" charset="0"/>
              </a:rPr>
              <a:t>Examine</a:t>
            </a:r>
            <a:r>
              <a:rPr lang="en-US" sz="2400" dirty="0">
                <a:latin typeface="Times New Roman" pitchFamily="18" charset="0"/>
                <a:cs typeface="Times New Roman" pitchFamily="18" charset="0"/>
              </a:rPr>
              <a:t> the different theories and principal of educational management and resources.</a:t>
            </a:r>
          </a:p>
          <a:p>
            <a:pPr algn="just"/>
            <a:r>
              <a:rPr lang="en-US" sz="2400" dirty="0">
                <a:solidFill>
                  <a:srgbClr val="FF0000"/>
                </a:solidFill>
                <a:latin typeface="Times New Roman" pitchFamily="18" charset="0"/>
                <a:cs typeface="Times New Roman" pitchFamily="18" charset="0"/>
              </a:rPr>
              <a:t>Appreciate</a:t>
            </a:r>
            <a:r>
              <a:rPr lang="en-US" sz="2400" dirty="0">
                <a:latin typeface="Times New Roman" pitchFamily="18" charset="0"/>
                <a:cs typeface="Times New Roman" pitchFamily="18" charset="0"/>
              </a:rPr>
              <a:t> the linkage between education and society for National development.</a:t>
            </a:r>
          </a:p>
          <a:p>
            <a:pPr algn="just"/>
            <a:r>
              <a:rPr lang="en-US" sz="2400" dirty="0">
                <a:solidFill>
                  <a:srgbClr val="FF0000"/>
                </a:solidFill>
                <a:latin typeface="Times New Roman" pitchFamily="18" charset="0"/>
                <a:cs typeface="Times New Roman" pitchFamily="18" charset="0"/>
              </a:rPr>
              <a:t>Identify</a:t>
            </a:r>
            <a:r>
              <a:rPr lang="en-US" sz="2400" dirty="0">
                <a:latin typeface="Times New Roman" pitchFamily="18" charset="0"/>
                <a:cs typeface="Times New Roman" pitchFamily="18" charset="0"/>
              </a:rPr>
              <a:t> the role of agencies, national policies, ICT and Innovative practices in teachers education. </a:t>
            </a:r>
          </a:p>
          <a:p>
            <a:pPr algn="just"/>
            <a:r>
              <a:rPr lang="en-US" sz="2400" dirty="0">
                <a:solidFill>
                  <a:srgbClr val="FF0000"/>
                </a:solidFill>
                <a:latin typeface="Times New Roman" pitchFamily="18" charset="0"/>
                <a:cs typeface="Times New Roman" pitchFamily="18" charset="0"/>
              </a:rPr>
              <a:t>Demonstrate</a:t>
            </a:r>
            <a:r>
              <a:rPr lang="en-US" sz="2400" dirty="0">
                <a:latin typeface="Times New Roman" pitchFamily="18" charset="0"/>
                <a:cs typeface="Times New Roman" pitchFamily="18" charset="0"/>
              </a:rPr>
              <a:t> coherent understanding of the various perspective of education</a:t>
            </a:r>
            <a:r>
              <a:rPr lang="en-US" dirty="0"/>
              <a:t>.</a:t>
            </a:r>
          </a:p>
        </p:txBody>
      </p:sp>
      <p:sp>
        <p:nvSpPr>
          <p:cNvPr id="3" name="Title 1"/>
          <p:cNvSpPr txBox="1">
            <a:spLocks/>
          </p:cNvSpPr>
          <p:nvPr/>
        </p:nvSpPr>
        <p:spPr>
          <a:xfrm>
            <a:off x="384132" y="432148"/>
            <a:ext cx="8229600" cy="1143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3200" dirty="0">
                <a:solidFill>
                  <a:schemeClr val="tx1"/>
                </a:solidFill>
                <a:effectLst/>
                <a:latin typeface="Times New Roman" pitchFamily="18" charset="0"/>
                <a:cs typeface="Times New Roman" pitchFamily="18" charset="0"/>
              </a:rPr>
              <a:t>PROGRAMME OUTCOME</a:t>
            </a:r>
          </a:p>
        </p:txBody>
      </p:sp>
    </p:spTree>
    <p:extLst>
      <p:ext uri="{BB962C8B-B14F-4D97-AF65-F5344CB8AC3E}">
        <p14:creationId xmlns:p14="http://schemas.microsoft.com/office/powerpoint/2010/main" val="251523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1412776"/>
            <a:ext cx="7632848" cy="4536504"/>
          </a:xfrm>
          <a:ln w="28575">
            <a:solidFill>
              <a:schemeClr val="tx1"/>
            </a:solidFill>
          </a:ln>
        </p:spPr>
        <p:txBody>
          <a:bodyPr>
            <a:normAutofit/>
          </a:bodyPr>
          <a:lstStyle/>
          <a:p>
            <a:pPr marL="0" indent="0" algn="just">
              <a:buNone/>
            </a:pPr>
            <a:endParaRPr lang="en-US" sz="2400" dirty="0">
              <a:latin typeface="Times New Roman" pitchFamily="18" charset="0"/>
              <a:cs typeface="Times New Roman" pitchFamily="18" charset="0"/>
            </a:endParaRPr>
          </a:p>
          <a:p>
            <a:pPr algn="just"/>
            <a:r>
              <a:rPr lang="en-US" sz="2400" dirty="0" err="1">
                <a:latin typeface="Times New Roman" pitchFamily="18" charset="0"/>
                <a:cs typeface="Times New Roman" pitchFamily="18" charset="0"/>
              </a:rPr>
              <a:t>Durga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Mahavidyalaya</a:t>
            </a:r>
            <a:r>
              <a:rPr lang="en-US" sz="2400" dirty="0">
                <a:latin typeface="Times New Roman" pitchFamily="18" charset="0"/>
                <a:cs typeface="Times New Roman" pitchFamily="18" charset="0"/>
              </a:rPr>
              <a:t> endeavors to attain merit in every enterprises-education, research, training and other co-curricular activities.</a:t>
            </a:r>
          </a:p>
          <a:p>
            <a:pPr algn="just"/>
            <a:r>
              <a:rPr lang="en-US" sz="2400" dirty="0">
                <a:latin typeface="Times New Roman" pitchFamily="18" charset="0"/>
                <a:cs typeface="Times New Roman" pitchFamily="18" charset="0"/>
              </a:rPr>
              <a:t>Department of Education  Established in year  2010.</a:t>
            </a:r>
          </a:p>
          <a:p>
            <a:pPr algn="just"/>
            <a:r>
              <a:rPr lang="en-US" sz="2400" dirty="0">
                <a:latin typeface="Times New Roman" pitchFamily="18" charset="0"/>
                <a:cs typeface="Times New Roman" pitchFamily="18" charset="0"/>
              </a:rPr>
              <a:t>We strive to make continuous improvement in pedagogical tools to ensure a conductive environment wherein the students unravel their potential and develop their inherent insight and skills.</a:t>
            </a:r>
          </a:p>
        </p:txBody>
      </p:sp>
      <p:sp>
        <p:nvSpPr>
          <p:cNvPr id="2" name="Title 1"/>
          <p:cNvSpPr>
            <a:spLocks noGrp="1"/>
          </p:cNvSpPr>
          <p:nvPr>
            <p:ph type="title"/>
          </p:nvPr>
        </p:nvSpPr>
        <p:spPr>
          <a:xfrm>
            <a:off x="457200" y="274638"/>
            <a:ext cx="8229600" cy="792162"/>
          </a:xfrm>
        </p:spPr>
        <p:txBody>
          <a:bodyPr>
            <a:normAutofit/>
          </a:bodyPr>
          <a:lstStyle/>
          <a:p>
            <a:pPr algn="ctr"/>
            <a:r>
              <a:rPr lang="en-US" sz="3200" dirty="0">
                <a:effectLst>
                  <a:glow rad="139700">
                    <a:schemeClr val="bg1">
                      <a:alpha val="40000"/>
                    </a:schemeClr>
                  </a:glow>
                  <a:outerShdw blurRad="50800" dist="50800" dir="5400000" algn="ctr" rotWithShape="0">
                    <a:schemeClr val="bg1"/>
                  </a:outerShdw>
                </a:effectLst>
                <a:latin typeface="Times New Roman" pitchFamily="18" charset="0"/>
                <a:cs typeface="Times New Roman" pitchFamily="18" charset="0"/>
              </a:rPr>
              <a:t>INTRODUCTION</a:t>
            </a:r>
          </a:p>
        </p:txBody>
      </p:sp>
    </p:spTree>
    <p:extLst>
      <p:ext uri="{BB962C8B-B14F-4D97-AF65-F5344CB8AC3E}">
        <p14:creationId xmlns:p14="http://schemas.microsoft.com/office/powerpoint/2010/main" val="4136838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4572000"/>
          </a:xfrm>
          <a:ln w="28575">
            <a:solidFill>
              <a:schemeClr val="tx1"/>
            </a:solidFill>
          </a:ln>
        </p:spPr>
        <p:txBody>
          <a:bodyPr>
            <a:normAutofit/>
          </a:bodyPr>
          <a:lstStyle/>
          <a:p>
            <a:r>
              <a:rPr lang="en-US" sz="2400" b="1" dirty="0">
                <a:latin typeface="Times New Roman" pitchFamily="18" charset="0"/>
                <a:cs typeface="Times New Roman" pitchFamily="18" charset="0"/>
              </a:rPr>
              <a:t>PO1 : </a:t>
            </a:r>
            <a:r>
              <a:rPr lang="en-US" sz="2400" dirty="0">
                <a:latin typeface="Times New Roman" pitchFamily="18" charset="0"/>
                <a:cs typeface="Times New Roman" pitchFamily="18" charset="0"/>
              </a:rPr>
              <a:t>Understand and use formal and informal assessment strategies to evaluate and ensure the continuous intellectual social, emotional and physical development of the learners. </a:t>
            </a:r>
          </a:p>
          <a:p>
            <a:r>
              <a:rPr lang="en-US" sz="2400" b="1" dirty="0">
                <a:latin typeface="Times New Roman" pitchFamily="18" charset="0"/>
                <a:cs typeface="Times New Roman" pitchFamily="18" charset="0"/>
              </a:rPr>
              <a:t>PO2 </a:t>
            </a:r>
            <a:r>
              <a:rPr lang="en-US" sz="2400" dirty="0">
                <a:latin typeface="Times New Roman" pitchFamily="18" charset="0"/>
                <a:cs typeface="Times New Roman" pitchFamily="18" charset="0"/>
              </a:rPr>
              <a:t>: Recognize self-identity as a ‘teacher’ through school based learning experiences and reflective practices that continually evaluate the effects of their choices and actions.</a:t>
            </a:r>
          </a:p>
          <a:p>
            <a:r>
              <a:rPr lang="en-US" sz="2400" b="1" dirty="0">
                <a:latin typeface="Times New Roman" pitchFamily="18" charset="0"/>
                <a:cs typeface="Times New Roman" pitchFamily="18" charset="0"/>
              </a:rPr>
              <a:t>PO3 : </a:t>
            </a:r>
            <a:r>
              <a:rPr lang="en-US" sz="2400" dirty="0">
                <a:latin typeface="Times New Roman" pitchFamily="18" charset="0"/>
                <a:cs typeface="Times New Roman" pitchFamily="18" charset="0"/>
              </a:rPr>
              <a:t>To change the behavior, attitude and values of teacher trainees so that they shape into responsible and accountable agents of change in the society, in the perspective of local, national and global concerns and issues vital for human survival, progress and development</a:t>
            </a:r>
          </a:p>
          <a:p>
            <a:endParaRPr lang="en-US" sz="2000" dirty="0">
              <a:latin typeface="Times New Roman" pitchFamily="18" charset="0"/>
              <a:cs typeface="Times New Roman" pitchFamily="18" charset="0"/>
            </a:endParaRPr>
          </a:p>
        </p:txBody>
      </p:sp>
      <p:sp>
        <p:nvSpPr>
          <p:cNvPr id="2" name="Title 1"/>
          <p:cNvSpPr>
            <a:spLocks noGrp="1"/>
          </p:cNvSpPr>
          <p:nvPr>
            <p:ph type="title"/>
          </p:nvPr>
        </p:nvSpPr>
        <p:spPr>
          <a:xfrm>
            <a:off x="152400" y="228600"/>
            <a:ext cx="8686800" cy="914400"/>
          </a:xfrm>
        </p:spPr>
        <p:txBody>
          <a:bodyPr>
            <a:noAutofit/>
          </a:bodyPr>
          <a:lstStyle/>
          <a:p>
            <a:pPr algn="ctr"/>
            <a:r>
              <a:rPr lang="en-US" sz="2800" dirty="0">
                <a:solidFill>
                  <a:schemeClr val="tx1"/>
                </a:solidFill>
                <a:effectLst/>
                <a:latin typeface="Times New Roman" pitchFamily="18" charset="0"/>
                <a:cs typeface="Times New Roman" pitchFamily="18" charset="0"/>
              </a:rPr>
              <a:t>PROGRAM OUTCOME &amp; COURSE OUTCOME</a:t>
            </a:r>
            <a:br>
              <a:rPr lang="en-US" sz="2800" dirty="0">
                <a:solidFill>
                  <a:schemeClr val="tx1"/>
                </a:solidFill>
                <a:effectLst/>
                <a:latin typeface="Times New Roman" pitchFamily="18" charset="0"/>
                <a:cs typeface="Times New Roman" pitchFamily="18" charset="0"/>
              </a:rPr>
            </a:br>
            <a:r>
              <a:rPr lang="en-US" sz="2800" dirty="0">
                <a:solidFill>
                  <a:schemeClr val="tx1"/>
                </a:solidFill>
                <a:effectLst/>
                <a:latin typeface="Times New Roman" pitchFamily="18" charset="0"/>
                <a:cs typeface="Times New Roman" pitchFamily="18" charset="0"/>
              </a:rPr>
              <a:t> ( ACADEMIC PROGRAMS)</a:t>
            </a:r>
          </a:p>
        </p:txBody>
      </p:sp>
    </p:spTree>
    <p:extLst>
      <p:ext uri="{BB962C8B-B14F-4D97-AF65-F5344CB8AC3E}">
        <p14:creationId xmlns:p14="http://schemas.microsoft.com/office/powerpoint/2010/main" val="78035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5745163"/>
          </a:xfrm>
          <a:ln w="28575">
            <a:solidFill>
              <a:schemeClr val="tx1"/>
            </a:solidFill>
          </a:ln>
        </p:spPr>
        <p:txBody>
          <a:bodyPr>
            <a:noAutofit/>
          </a:bodyPr>
          <a:lstStyle/>
          <a:p>
            <a:pPr marL="109728" indent="0" algn="ctr">
              <a:buNone/>
            </a:pPr>
            <a:r>
              <a:rPr lang="en-US" sz="2400" b="1" dirty="0">
                <a:solidFill>
                  <a:srgbClr val="FF0000"/>
                </a:solidFill>
                <a:latin typeface="Times New Roman" pitchFamily="18" charset="0"/>
                <a:cs typeface="Times New Roman" pitchFamily="18" charset="0"/>
              </a:rPr>
              <a:t>PROGRAM  SPECIFIC OUTCOME </a:t>
            </a:r>
          </a:p>
          <a:p>
            <a:pPr algn="just"/>
            <a:r>
              <a:rPr lang="en-US" sz="2000" b="1" dirty="0">
                <a:latin typeface="Times New Roman" pitchFamily="18" charset="0"/>
                <a:cs typeface="Times New Roman" pitchFamily="18" charset="0"/>
              </a:rPr>
              <a:t>PSO1 : </a:t>
            </a:r>
            <a:r>
              <a:rPr lang="en-US" sz="2000" dirty="0">
                <a:latin typeface="Times New Roman" pitchFamily="18" charset="0"/>
                <a:cs typeface="Times New Roman" pitchFamily="18" charset="0"/>
              </a:rPr>
              <a:t>To enable students to understand the central concepts, tools of inquiry and structures of the disciplines of Education in general and teacher education in particular. </a:t>
            </a:r>
          </a:p>
          <a:p>
            <a:pPr algn="just"/>
            <a:r>
              <a:rPr lang="en-US" sz="2000" b="1" dirty="0">
                <a:latin typeface="Times New Roman" pitchFamily="18" charset="0"/>
                <a:cs typeface="Times New Roman" pitchFamily="18" charset="0"/>
              </a:rPr>
              <a:t>PSO2 : </a:t>
            </a:r>
            <a:r>
              <a:rPr lang="en-US" sz="2000" dirty="0">
                <a:latin typeface="Times New Roman" pitchFamily="18" charset="0"/>
                <a:cs typeface="Times New Roman" pitchFamily="18" charset="0"/>
              </a:rPr>
              <a:t>To provide opportunities to teacher trainees that enable learning experiences to make meaningful.</a:t>
            </a:r>
          </a:p>
          <a:p>
            <a:pPr algn="just"/>
            <a:r>
              <a:rPr lang="en-US" sz="2000" b="1" dirty="0">
                <a:latin typeface="Times New Roman" pitchFamily="18" charset="0"/>
                <a:cs typeface="Times New Roman" pitchFamily="18" charset="0"/>
              </a:rPr>
              <a:t>PSO3 : </a:t>
            </a:r>
            <a:r>
              <a:rPr lang="en-US" sz="2000" dirty="0">
                <a:latin typeface="Times New Roman" pitchFamily="18" charset="0"/>
                <a:cs typeface="Times New Roman" pitchFamily="18" charset="0"/>
              </a:rPr>
              <a:t>To make the student teachers understand how children learn and develop, how they differ in their approaches to learning and create learning opportunities.</a:t>
            </a:r>
          </a:p>
          <a:p>
            <a:pPr algn="just"/>
            <a:r>
              <a:rPr lang="en-US" sz="2000" b="1" dirty="0">
                <a:latin typeface="Times New Roman" pitchFamily="18" charset="0"/>
                <a:cs typeface="Times New Roman" pitchFamily="18" charset="0"/>
              </a:rPr>
              <a:t>PSO4 : </a:t>
            </a:r>
            <a:r>
              <a:rPr lang="en-US" sz="2000" dirty="0">
                <a:latin typeface="Times New Roman" pitchFamily="18" charset="0"/>
                <a:cs typeface="Times New Roman" pitchFamily="18" charset="0"/>
              </a:rPr>
              <a:t>To develop the skills of student teachers to plan learning experiences in and outside the classroom that are based on learners’ existing proficiency, interests, experiences and knowledge, and enable them to understand how students come to view, develop, learn and make sense of subject matter contained in the curriculum.</a:t>
            </a:r>
          </a:p>
          <a:p>
            <a:r>
              <a:rPr lang="en-US" sz="2000" b="1" dirty="0">
                <a:latin typeface="Times New Roman" pitchFamily="18" charset="0"/>
                <a:cs typeface="Times New Roman" pitchFamily="18" charset="0"/>
              </a:rPr>
              <a:t>PSO5 : </a:t>
            </a:r>
            <a:r>
              <a:rPr lang="en-US" sz="2000" dirty="0">
                <a:latin typeface="Times New Roman" pitchFamily="18" charset="0"/>
                <a:cs typeface="Times New Roman" pitchFamily="18" charset="0"/>
              </a:rPr>
              <a:t>To develop the capacity among student teachers to use knowledge of effective verbal, non-verbal and media communication techniques to foster active enquiry, collaboration and supportive interaction in the classroom. </a:t>
            </a:r>
          </a:p>
          <a:p>
            <a:endParaRPr lang="en-US" sz="2000" dirty="0"/>
          </a:p>
        </p:txBody>
      </p:sp>
    </p:spTree>
    <p:extLst>
      <p:ext uri="{BB962C8B-B14F-4D97-AF65-F5344CB8AC3E}">
        <p14:creationId xmlns:p14="http://schemas.microsoft.com/office/powerpoint/2010/main" val="2580549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4588" y="1905000"/>
            <a:ext cx="3198812" cy="4570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467544" y="116632"/>
            <a:ext cx="8496944" cy="914400"/>
          </a:xfrm>
        </p:spPr>
        <p:txBody>
          <a:bodyPr>
            <a:normAutofit/>
          </a:bodyPr>
          <a:lstStyle/>
          <a:p>
            <a:pPr algn="ctr"/>
            <a:r>
              <a:rPr lang="en-US" sz="3200" dirty="0">
                <a:solidFill>
                  <a:schemeClr val="tx1"/>
                </a:solidFill>
                <a:effectLst/>
                <a:latin typeface="Times New Roman" pitchFamily="18" charset="0"/>
                <a:cs typeface="Times New Roman" pitchFamily="18" charset="0"/>
              </a:rPr>
              <a:t>DEPARTMENTAL ACHIEVEMENT </a:t>
            </a:r>
          </a:p>
        </p:txBody>
      </p:sp>
      <p:sp>
        <p:nvSpPr>
          <p:cNvPr id="11" name="TextBox 10"/>
          <p:cNvSpPr txBox="1"/>
          <p:nvPr/>
        </p:nvSpPr>
        <p:spPr>
          <a:xfrm>
            <a:off x="467544" y="1196752"/>
            <a:ext cx="8447856" cy="1200329"/>
          </a:xfrm>
          <a:prstGeom prst="rect">
            <a:avLst/>
          </a:prstGeom>
          <a:noFill/>
        </p:spPr>
        <p:txBody>
          <a:bodyPr wrap="square" rtlCol="0">
            <a:spAutoFit/>
          </a:bodyPr>
          <a:lstStyle/>
          <a:p>
            <a:pPr marL="342900" indent="-342900">
              <a:buAutoNum type="arabicParenR"/>
            </a:pPr>
            <a:r>
              <a:rPr lang="en-US" b="1" dirty="0">
                <a:latin typeface="Times New Roman" pitchFamily="18" charset="0"/>
                <a:cs typeface="Times New Roman" pitchFamily="18" charset="0"/>
              </a:rPr>
              <a:t>Dr. </a:t>
            </a:r>
            <a:r>
              <a:rPr lang="en-US" b="1" dirty="0" err="1">
                <a:latin typeface="Times New Roman" pitchFamily="18" charset="0"/>
                <a:cs typeface="Times New Roman" pitchFamily="18" charset="0"/>
              </a:rPr>
              <a:t>Archana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Gomasta</a:t>
            </a:r>
            <a:r>
              <a:rPr lang="en-US" b="1" dirty="0">
                <a:latin typeface="Times New Roman" pitchFamily="18" charset="0"/>
                <a:cs typeface="Times New Roman" pitchFamily="18" charset="0"/>
              </a:rPr>
              <a:t>                                2)Dr.  </a:t>
            </a:r>
            <a:r>
              <a:rPr lang="en-US" b="1" dirty="0" err="1">
                <a:latin typeface="Times New Roman" pitchFamily="18" charset="0"/>
                <a:cs typeface="Times New Roman" pitchFamily="18" charset="0"/>
              </a:rPr>
              <a:t>Pratibha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khandelwal</a:t>
            </a:r>
            <a:r>
              <a:rPr lang="en-US" b="1" dirty="0">
                <a:latin typeface="Times New Roman" pitchFamily="18" charset="0"/>
                <a:cs typeface="Times New Roman" pitchFamily="18" charset="0"/>
              </a:rPr>
              <a:t> </a:t>
            </a:r>
          </a:p>
          <a:p>
            <a:r>
              <a:rPr lang="en-US" b="1" dirty="0">
                <a:latin typeface="Times New Roman" pitchFamily="18" charset="0"/>
                <a:cs typeface="Times New Roman" pitchFamily="18" charset="0"/>
              </a:rPr>
              <a:t>      Ph.D. in Education 		               Ph.D. in Education </a:t>
            </a:r>
            <a:r>
              <a:rPr lang="en-US" b="1" dirty="0">
                <a:solidFill>
                  <a:srgbClr val="002060"/>
                </a:solidFill>
              </a:rPr>
              <a:t>			</a:t>
            </a:r>
          </a:p>
          <a:p>
            <a:endParaRPr lang="en-US" b="1" dirty="0">
              <a:solidFill>
                <a:srgbClr val="002060"/>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0009" y="1895872"/>
            <a:ext cx="3242351" cy="4581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86405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30 at 7.36.45 AM.jpeg"/>
          <p:cNvPicPr>
            <a:picLocks noChangeAspect="1"/>
          </p:cNvPicPr>
          <p:nvPr/>
        </p:nvPicPr>
        <p:blipFill rotWithShape="1">
          <a:blip r:embed="rId2"/>
          <a:srcRect l="4991" t="10892" b="73731"/>
          <a:stretch/>
        </p:blipFill>
        <p:spPr>
          <a:xfrm>
            <a:off x="150312" y="1295400"/>
            <a:ext cx="8663153" cy="2401450"/>
          </a:xfrm>
          <a:prstGeom prst="rect">
            <a:avLst/>
          </a:prstGeom>
          <a:ln w="88900" cap="sq" cmpd="thickThin">
            <a:solidFill>
              <a:srgbClr val="000000"/>
            </a:solidFill>
            <a:prstDash val="solid"/>
            <a:miter lim="800000"/>
          </a:ln>
          <a:effectLst>
            <a:innerShdw blurRad="76200">
              <a:srgbClr val="000000"/>
            </a:innerShdw>
          </a:effectLst>
        </p:spPr>
      </p:pic>
      <p:sp>
        <p:nvSpPr>
          <p:cNvPr id="3" name="Title 2"/>
          <p:cNvSpPr txBox="1">
            <a:spLocks/>
          </p:cNvSpPr>
          <p:nvPr/>
        </p:nvSpPr>
        <p:spPr>
          <a:xfrm>
            <a:off x="838200" y="228600"/>
            <a:ext cx="7620000" cy="1086604"/>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uLnTx/>
                <a:uFillTx/>
                <a:latin typeface="Times New Roman" pitchFamily="18" charset="0"/>
                <a:ea typeface="+mj-ea"/>
                <a:cs typeface="Times New Roman" pitchFamily="18" charset="0"/>
              </a:rPr>
              <a:t>YEAR WISE ADD-ON-COURSE LIST 	2021-2022,2022-2023 </a:t>
            </a:r>
          </a:p>
        </p:txBody>
      </p:sp>
      <p:pic>
        <p:nvPicPr>
          <p:cNvPr id="4" name="Content Placeholder 3" descr="WhatsApp Image 2025-04-30 at 7.36.45 AM.jpeg"/>
          <p:cNvPicPr>
            <a:picLocks noChangeAspect="1"/>
          </p:cNvPicPr>
          <p:nvPr/>
        </p:nvPicPr>
        <p:blipFill rotWithShape="1">
          <a:blip r:embed="rId2"/>
          <a:srcRect l="4991" t="44776" b="41244"/>
          <a:stretch/>
        </p:blipFill>
        <p:spPr>
          <a:xfrm>
            <a:off x="150312" y="3684266"/>
            <a:ext cx="8663153" cy="2183134"/>
          </a:xfrm>
          <a:prstGeom prst="rect">
            <a:avLst/>
          </a:prstGeom>
          <a:ln w="88900" cap="sq" cmpd="thickThin">
            <a:solidFill>
              <a:srgbClr val="000000"/>
            </a:solidFill>
            <a:prstDash val="solid"/>
            <a:miter lim="800000"/>
          </a:ln>
          <a:effectLst>
            <a:innerShdw blurRad="76200">
              <a:srgbClr val="000000"/>
            </a:innerShdw>
          </a:effectLst>
        </p:spPr>
      </p:pic>
      <p:cxnSp>
        <p:nvCxnSpPr>
          <p:cNvPr id="6" name="Straight Connector 5"/>
          <p:cNvCxnSpPr/>
          <p:nvPr/>
        </p:nvCxnSpPr>
        <p:spPr>
          <a:xfrm flipV="1">
            <a:off x="228600" y="5486400"/>
            <a:ext cx="84582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28600" y="5410200"/>
            <a:ext cx="0" cy="762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81000" y="304800"/>
            <a:ext cx="7543800" cy="914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uLnTx/>
                <a:uFillTx/>
                <a:latin typeface="Times New Roman" pitchFamily="18" charset="0"/>
                <a:ea typeface="+mj-ea"/>
                <a:cs typeface="Times New Roman" pitchFamily="18" charset="0"/>
              </a:rPr>
              <a:t>NUMBER OF ADD-ON COURSE DURING THE YEAR :-2023-24</a:t>
            </a:r>
          </a:p>
        </p:txBody>
      </p:sp>
      <p:graphicFrame>
        <p:nvGraphicFramePr>
          <p:cNvPr id="3" name="Table 2"/>
          <p:cNvGraphicFramePr>
            <a:graphicFrameLocks noGrp="1"/>
          </p:cNvGraphicFramePr>
          <p:nvPr>
            <p:extLst>
              <p:ext uri="{D42A27DB-BD31-4B8C-83A1-F6EECF244321}">
                <p14:modId xmlns:p14="http://schemas.microsoft.com/office/powerpoint/2010/main" val="4071172010"/>
              </p:ext>
            </p:extLst>
          </p:nvPr>
        </p:nvGraphicFramePr>
        <p:xfrm>
          <a:off x="457200" y="1456871"/>
          <a:ext cx="8077199" cy="5020129"/>
        </p:xfrm>
        <a:graphic>
          <a:graphicData uri="http://schemas.openxmlformats.org/drawingml/2006/table">
            <a:tbl>
              <a:tblPr>
                <a:tableStyleId>{D7AC3CCA-C797-4891-BE02-D94E43425B78}</a:tableStyleId>
              </a:tblPr>
              <a:tblGrid>
                <a:gridCol w="523236">
                  <a:extLst>
                    <a:ext uri="{9D8B030D-6E8A-4147-A177-3AD203B41FA5}">
                      <a16:colId xmlns:a16="http://schemas.microsoft.com/office/drawing/2014/main" val="20000"/>
                    </a:ext>
                  </a:extLst>
                </a:gridCol>
                <a:gridCol w="2491601">
                  <a:extLst>
                    <a:ext uri="{9D8B030D-6E8A-4147-A177-3AD203B41FA5}">
                      <a16:colId xmlns:a16="http://schemas.microsoft.com/office/drawing/2014/main" val="20001"/>
                    </a:ext>
                  </a:extLst>
                </a:gridCol>
                <a:gridCol w="685190">
                  <a:extLst>
                    <a:ext uri="{9D8B030D-6E8A-4147-A177-3AD203B41FA5}">
                      <a16:colId xmlns:a16="http://schemas.microsoft.com/office/drawing/2014/main" val="20002"/>
                    </a:ext>
                  </a:extLst>
                </a:gridCol>
                <a:gridCol w="697649">
                  <a:extLst>
                    <a:ext uri="{9D8B030D-6E8A-4147-A177-3AD203B41FA5}">
                      <a16:colId xmlns:a16="http://schemas.microsoft.com/office/drawing/2014/main" val="20003"/>
                    </a:ext>
                  </a:extLst>
                </a:gridCol>
                <a:gridCol w="847144">
                  <a:extLst>
                    <a:ext uri="{9D8B030D-6E8A-4147-A177-3AD203B41FA5}">
                      <a16:colId xmlns:a16="http://schemas.microsoft.com/office/drawing/2014/main" val="20004"/>
                    </a:ext>
                  </a:extLst>
                </a:gridCol>
                <a:gridCol w="813924">
                  <a:extLst>
                    <a:ext uri="{9D8B030D-6E8A-4147-A177-3AD203B41FA5}">
                      <a16:colId xmlns:a16="http://schemas.microsoft.com/office/drawing/2014/main" val="20005"/>
                    </a:ext>
                  </a:extLst>
                </a:gridCol>
                <a:gridCol w="934352">
                  <a:extLst>
                    <a:ext uri="{9D8B030D-6E8A-4147-A177-3AD203B41FA5}">
                      <a16:colId xmlns:a16="http://schemas.microsoft.com/office/drawing/2014/main" val="20006"/>
                    </a:ext>
                  </a:extLst>
                </a:gridCol>
                <a:gridCol w="1084103">
                  <a:extLst>
                    <a:ext uri="{9D8B030D-6E8A-4147-A177-3AD203B41FA5}">
                      <a16:colId xmlns:a16="http://schemas.microsoft.com/office/drawing/2014/main" val="20007"/>
                    </a:ext>
                  </a:extLst>
                </a:gridCol>
              </a:tblGrid>
              <a:tr h="412777">
                <a:tc gridSpan="8">
                  <a:txBody>
                    <a:bodyPr/>
                    <a:lstStyle/>
                    <a:p>
                      <a:pPr algn="l" fontAlgn="b"/>
                      <a:r>
                        <a:rPr lang="en-US" sz="1800" u="none" strike="noStrike" dirty="0"/>
                        <a:t>Add-On-Course/Certificate Programs offered during the year </a:t>
                      </a:r>
                      <a:endParaRPr lang="en-US" sz="1800" b="1" i="0" u="none" strike="noStrike" dirty="0">
                        <a:solidFill>
                          <a:srgbClr val="000000"/>
                        </a:solidFill>
                        <a:latin typeface="Times New Roman"/>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19167">
                <a:tc gridSpan="8">
                  <a:txBody>
                    <a:bodyPr/>
                    <a:lstStyle/>
                    <a:p>
                      <a:pPr algn="l" fontAlgn="b"/>
                      <a:r>
                        <a:rPr lang="en-US" sz="1800" u="none" strike="noStrike"/>
                        <a:t>Number of Students enrolled in Certificate/Add-on-Programs as against th total number of students during the Year </a:t>
                      </a:r>
                      <a:endParaRPr lang="en-US" sz="1800" b="1" i="0" u="none" strike="noStrike">
                        <a:solidFill>
                          <a:srgbClr val="000000"/>
                        </a:solidFill>
                        <a:latin typeface="Times New Roman"/>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35877">
                <a:tc>
                  <a:txBody>
                    <a:bodyPr/>
                    <a:lstStyle/>
                    <a:p>
                      <a:pPr algn="l" fontAlgn="t"/>
                      <a:r>
                        <a:rPr lang="en-US" sz="1800" u="none" strike="noStrike"/>
                        <a:t>S.No.</a:t>
                      </a:r>
                      <a:endParaRPr lang="en-US" sz="1800" b="1" i="0" u="none" strike="noStrike">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dirty="0"/>
                        <a:t>Name of Add on / Certificate Programs </a:t>
                      </a:r>
                      <a:r>
                        <a:rPr lang="en-US" sz="1800" u="none" strike="noStrike" dirty="0" err="1"/>
                        <a:t>Offerd</a:t>
                      </a:r>
                      <a:endParaRPr lang="en-US" sz="1800" b="1" i="0" u="none" strike="noStrike" dirty="0">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a:t>Course Code(if any) </a:t>
                      </a:r>
                      <a:endParaRPr lang="en-US" sz="1800" b="1" i="0" u="none" strike="noStrike">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dirty="0"/>
                        <a:t>Year of Offering </a:t>
                      </a:r>
                      <a:endParaRPr lang="en-US" sz="1800" b="1" i="0" u="none" strike="noStrike" dirty="0">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a:t>No. of Times During the Year </a:t>
                      </a:r>
                      <a:endParaRPr lang="en-US" sz="1800" b="1" i="0" u="none" strike="noStrike">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a:t>Duration of Course </a:t>
                      </a:r>
                      <a:endParaRPr lang="en-US" sz="1800" b="1" i="0" u="none" strike="noStrike">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dirty="0"/>
                        <a:t>Number of Students enrolled in the </a:t>
                      </a:r>
                      <a:endParaRPr lang="en-US" sz="1800" b="1" i="0" u="none" strike="noStrike" dirty="0">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u="none" strike="noStrike"/>
                        <a:t>Number of Students completing the </a:t>
                      </a:r>
                      <a:endParaRPr lang="en-US" sz="1800" b="1" i="0" u="none" strike="noStrike">
                        <a:solidFill>
                          <a:srgbClr val="000000"/>
                        </a:solidFill>
                        <a:latin typeface="Times New Roman"/>
                      </a:endParaRPr>
                    </a:p>
                  </a:txBody>
                  <a:tcPr marL="9485" marR="9485" marT="948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83195">
                <a:tc>
                  <a:txBody>
                    <a:bodyPr/>
                    <a:lstStyle/>
                    <a:p>
                      <a:pPr algn="ctr" fontAlgn="ctr"/>
                      <a:r>
                        <a:rPr lang="en-US" sz="1800" u="none" strike="noStrike"/>
                        <a:t>1</a:t>
                      </a:r>
                      <a:endParaRPr lang="en-US" sz="1800" b="1" i="0" u="none" strike="noStrike">
                        <a:solidFill>
                          <a:srgbClr val="000000"/>
                        </a:solidFill>
                        <a:latin typeface="Calibri"/>
                      </a:endParaRPr>
                    </a:p>
                  </a:txBody>
                  <a:tcPr marL="9485" marR="9485" marT="94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800" u="none" strike="noStrike" dirty="0"/>
                        <a:t>Language Proficiency in English</a:t>
                      </a:r>
                      <a:endParaRPr lang="en-US" sz="1800" b="0" i="0" u="none" strike="noStrike" dirty="0">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AD-11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2023-24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30 Hours</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t>34</a:t>
                      </a:r>
                      <a:endParaRPr lang="en-US" sz="1800" b="0" i="0" u="none" strike="noStrike" dirty="0">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34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83195">
                <a:tc>
                  <a:txBody>
                    <a:bodyPr/>
                    <a:lstStyle/>
                    <a:p>
                      <a:pPr algn="ctr" fontAlgn="ctr"/>
                      <a:r>
                        <a:rPr lang="en-US" sz="1800" u="none" strike="noStrike"/>
                        <a:t>2</a:t>
                      </a:r>
                      <a:endParaRPr lang="en-US" sz="1800" b="1" i="0" u="none" strike="noStrike">
                        <a:solidFill>
                          <a:srgbClr val="000000"/>
                        </a:solidFill>
                        <a:latin typeface="Calibri"/>
                      </a:endParaRPr>
                    </a:p>
                  </a:txBody>
                  <a:tcPr marL="9485" marR="9485" marT="94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800" u="none" strike="noStrike" dirty="0"/>
                        <a:t>Language Proficiency in Hindi</a:t>
                      </a:r>
                      <a:endParaRPr lang="en-US" sz="1800" b="0" i="0" u="none" strike="noStrike" dirty="0">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AD-12</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2023-24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30 Hours</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40</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40</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83195">
                <a:tc>
                  <a:txBody>
                    <a:bodyPr/>
                    <a:lstStyle/>
                    <a:p>
                      <a:pPr algn="ctr" fontAlgn="ctr"/>
                      <a:r>
                        <a:rPr lang="en-US" sz="1800" u="none" strike="noStrike"/>
                        <a:t>3</a:t>
                      </a:r>
                      <a:endParaRPr lang="en-US" sz="1800" b="1" i="0" u="none" strike="noStrike">
                        <a:solidFill>
                          <a:srgbClr val="000000"/>
                        </a:solidFill>
                        <a:latin typeface="Calibri"/>
                      </a:endParaRPr>
                    </a:p>
                  </a:txBody>
                  <a:tcPr marL="9485" marR="9485" marT="94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Kruti Dev 040 Wide"/>
                        </a:rPr>
                        <a:t>N-</a:t>
                      </a:r>
                      <a:r>
                        <a:rPr lang="en-US" sz="1800" b="0" i="0" u="none" strike="noStrike" baseline="0" dirty="0">
                          <a:solidFill>
                            <a:srgbClr val="000000"/>
                          </a:solidFill>
                          <a:latin typeface="Kruti Dev 040 Wide"/>
                        </a:rPr>
                        <a:t> x- dh </a:t>
                      </a:r>
                      <a:r>
                        <a:rPr lang="en-US" sz="1800" b="0" i="0" u="none" strike="noStrike" baseline="0" dirty="0" err="1">
                          <a:solidFill>
                            <a:srgbClr val="000000"/>
                          </a:solidFill>
                          <a:latin typeface="Kruti Dev 040 Wide"/>
                        </a:rPr>
                        <a:t>yksd</a:t>
                      </a:r>
                      <a:r>
                        <a:rPr lang="en-US" sz="1800" b="0" i="0" u="none" strike="noStrike" baseline="0" dirty="0">
                          <a:solidFill>
                            <a:srgbClr val="000000"/>
                          </a:solidFill>
                          <a:latin typeface="Kruti Dev 040 Wide"/>
                        </a:rPr>
                        <a:t> </a:t>
                      </a:r>
                      <a:r>
                        <a:rPr lang="en-US" sz="1800" b="0" i="0" u="none" strike="noStrike" baseline="0" dirty="0" err="1">
                          <a:solidFill>
                            <a:srgbClr val="000000"/>
                          </a:solidFill>
                          <a:latin typeface="Kruti Dev 040 Wide"/>
                        </a:rPr>
                        <a:t>laLd`fr</a:t>
                      </a:r>
                      <a:r>
                        <a:rPr lang="en-US" sz="1800" b="0" i="0" u="none" strike="noStrike" baseline="0" dirty="0">
                          <a:solidFill>
                            <a:srgbClr val="000000"/>
                          </a:solidFill>
                          <a:latin typeface="Kruti Dev 040 Wide"/>
                        </a:rPr>
                        <a:t>&amp; </a:t>
                      </a:r>
                      <a:r>
                        <a:rPr lang="en-US" sz="1800" b="0" i="0" u="none" strike="noStrike" baseline="0" dirty="0" err="1">
                          <a:solidFill>
                            <a:srgbClr val="000000"/>
                          </a:solidFill>
                          <a:latin typeface="Kruti Dev 040 Wide"/>
                        </a:rPr>
                        <a:t>xksnuk</a:t>
                      </a:r>
                      <a:endParaRPr lang="en-US" sz="1800" b="0" i="0" u="none" strike="noStrike" dirty="0">
                        <a:solidFill>
                          <a:srgbClr val="000000"/>
                        </a:solidFill>
                        <a:latin typeface="Kruti Dev 040 Wide"/>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AD-14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2023-24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30 Hours</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49</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41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83195">
                <a:tc>
                  <a:txBody>
                    <a:bodyPr/>
                    <a:lstStyle/>
                    <a:p>
                      <a:pPr algn="ctr" fontAlgn="ctr"/>
                      <a:r>
                        <a:rPr lang="en-US" sz="1800" u="none" strike="noStrike"/>
                        <a:t>4</a:t>
                      </a:r>
                      <a:endParaRPr lang="en-US" sz="1800" b="1" i="0" u="none" strike="noStrike">
                        <a:solidFill>
                          <a:srgbClr val="000000"/>
                        </a:solidFill>
                        <a:latin typeface="Calibri"/>
                      </a:endParaRPr>
                    </a:p>
                  </a:txBody>
                  <a:tcPr marL="9485" marR="9485" marT="94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800" u="none" strike="noStrike"/>
                        <a:t>Yoga &amp; Meditation</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AD-15</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2023-24</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1</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30 Hours</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t>107</a:t>
                      </a:r>
                      <a:endParaRPr lang="en-US" sz="1800" b="0" i="0" u="none" strike="noStrike">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t>90</a:t>
                      </a:r>
                      <a:endParaRPr lang="en-US" sz="1800" b="0" i="0" u="none" strike="noStrike" dirty="0">
                        <a:solidFill>
                          <a:srgbClr val="000000"/>
                        </a:solidFill>
                        <a:latin typeface="Calibri"/>
                      </a:endParaRPr>
                    </a:p>
                  </a:txBody>
                  <a:tcPr marL="9485" marR="9485" marT="948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3471" y="990600"/>
            <a:ext cx="3876129"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457200" y="152400"/>
            <a:ext cx="8229600" cy="685800"/>
          </a:xfrm>
        </p:spPr>
        <p:txBody>
          <a:bodyPr>
            <a:normAutofit/>
          </a:bodyPr>
          <a:lstStyle/>
          <a:p>
            <a:pPr algn="ctr"/>
            <a:r>
              <a:rPr lang="en-US" sz="3200" dirty="0">
                <a:solidFill>
                  <a:schemeClr val="tx1"/>
                </a:solidFill>
              </a:rPr>
              <a:t>ALUMNI </a:t>
            </a:r>
            <a:r>
              <a:rPr lang="en-US" sz="3200" dirty="0">
                <a:solidFill>
                  <a:schemeClr val="tx1"/>
                </a:solidFill>
                <a:effectLst/>
                <a:latin typeface="Times New Roman" pitchFamily="18" charset="0"/>
                <a:cs typeface="Times New Roman" pitchFamily="18" charset="0"/>
              </a:rPr>
              <a:t>SUCCESS</a:t>
            </a:r>
            <a:r>
              <a:rPr lang="en-US" sz="3200" dirty="0">
                <a:solidFill>
                  <a:schemeClr val="tx1"/>
                </a:solidFill>
              </a:rPr>
              <a:t> STORIES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990600"/>
            <a:ext cx="3904488"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304800" y="152400"/>
            <a:ext cx="8534400" cy="65532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8061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pPr algn="ctr"/>
            <a:r>
              <a:rPr lang="en-US" sz="3200" dirty="0">
                <a:solidFill>
                  <a:schemeClr val="tx1"/>
                </a:solidFill>
                <a:effectLst/>
                <a:latin typeface="Times New Roman" pitchFamily="18" charset="0"/>
                <a:cs typeface="Times New Roman" pitchFamily="18" charset="0"/>
              </a:rPr>
              <a:t>AMENITIES AND RESOURCES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1371600"/>
            <a:ext cx="6477000" cy="4449834"/>
          </a:xfrm>
          <a:prstGeom prst="rect">
            <a:avLst/>
          </a:prstGeom>
          <a:ln w="88900" cap="sq" cmpd="thickThin">
            <a:solidFill>
              <a:srgbClr val="000000"/>
            </a:solidFill>
            <a:prstDash val="solid"/>
            <a:miter lim="800000"/>
          </a:ln>
          <a:effectLst>
            <a:innerShdw blurRad="76200">
              <a:srgbClr val="000000"/>
            </a:innerShdw>
          </a:effectLst>
        </p:spPr>
      </p:pic>
      <p:sp>
        <p:nvSpPr>
          <p:cNvPr id="4" name="TextBox 3"/>
          <p:cNvSpPr txBox="1"/>
          <p:nvPr/>
        </p:nvSpPr>
        <p:spPr>
          <a:xfrm>
            <a:off x="696569" y="890533"/>
            <a:ext cx="7389440" cy="369332"/>
          </a:xfrm>
          <a:prstGeom prst="rect">
            <a:avLst/>
          </a:prstGeom>
          <a:noFill/>
        </p:spPr>
        <p:txBody>
          <a:bodyPr wrap="square" rtlCol="0">
            <a:spAutoFit/>
          </a:bodyPr>
          <a:lstStyle/>
          <a:p>
            <a:pPr algn="ctr"/>
            <a:r>
              <a:rPr lang="en-US" b="1" dirty="0"/>
              <a:t>Library :- Total Number of Books 3479 </a:t>
            </a:r>
          </a:p>
        </p:txBody>
      </p:sp>
    </p:spTree>
    <p:extLst>
      <p:ext uri="{BB962C8B-B14F-4D97-AF65-F5344CB8AC3E}">
        <p14:creationId xmlns:p14="http://schemas.microsoft.com/office/powerpoint/2010/main" val="4175313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4400" y="1407095"/>
            <a:ext cx="7162800" cy="4536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685800" y="304800"/>
            <a:ext cx="7696200" cy="1077218"/>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Book Bank </a:t>
            </a:r>
          </a:p>
          <a:p>
            <a:pPr algn="ctr"/>
            <a:r>
              <a:rPr lang="en-US" sz="3200" b="1" dirty="0">
                <a:latin typeface="Times New Roman" pitchFamily="18" charset="0"/>
                <a:cs typeface="Times New Roman" pitchFamily="18" charset="0"/>
              </a:rPr>
              <a:t>Donated By Pass out Students  </a:t>
            </a:r>
          </a:p>
        </p:txBody>
      </p:sp>
    </p:spTree>
    <p:extLst>
      <p:ext uri="{BB962C8B-B14F-4D97-AF65-F5344CB8AC3E}">
        <p14:creationId xmlns:p14="http://schemas.microsoft.com/office/powerpoint/2010/main" val="149984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7 at 22.30.41.jpeg"/>
          <p:cNvPicPr>
            <a:picLocks noChangeAspect="1"/>
          </p:cNvPicPr>
          <p:nvPr/>
        </p:nvPicPr>
        <p:blipFill>
          <a:blip r:embed="rId2"/>
          <a:stretch>
            <a:fillRect/>
          </a:stretch>
        </p:blipFill>
        <p:spPr>
          <a:xfrm>
            <a:off x="1600200" y="1219201"/>
            <a:ext cx="6019800" cy="3736428"/>
          </a:xfrm>
          <a:prstGeom prst="rect">
            <a:avLst/>
          </a:prstGeom>
          <a:ln w="88900" cap="sq" cmpd="thickThin">
            <a:solidFill>
              <a:srgbClr val="000000"/>
            </a:solidFill>
            <a:prstDash val="solid"/>
            <a:miter lim="800000"/>
          </a:ln>
          <a:effectLst>
            <a:innerShdw blurRad="76200">
              <a:srgbClr val="000000"/>
            </a:innerShdw>
          </a:effectLst>
        </p:spPr>
      </p:pic>
      <p:sp>
        <p:nvSpPr>
          <p:cNvPr id="4" name="Subtitle 3"/>
          <p:cNvSpPr>
            <a:spLocks noGrp="1"/>
          </p:cNvSpPr>
          <p:nvPr>
            <p:ph type="subTitle" idx="1"/>
          </p:nvPr>
        </p:nvSpPr>
        <p:spPr>
          <a:xfrm>
            <a:off x="228600" y="228600"/>
            <a:ext cx="8763000" cy="990601"/>
          </a:xfrm>
        </p:spPr>
        <p:txBody>
          <a:bodyPr>
            <a:normAutofit/>
          </a:bodyPr>
          <a:lstStyle/>
          <a:p>
            <a:pPr algn="ctr"/>
            <a:r>
              <a:rPr lang="en-US" sz="3200" b="1" dirty="0">
                <a:solidFill>
                  <a:schemeClr val="tx1"/>
                </a:solidFill>
                <a:latin typeface="Times New Roman" pitchFamily="18" charset="0"/>
                <a:cs typeface="Times New Roman" pitchFamily="18" charset="0"/>
              </a:rPr>
              <a:t>SPECIAL PROVISIONS</a:t>
            </a:r>
            <a:r>
              <a:rPr lang="en-US" sz="3200" dirty="0">
                <a:solidFill>
                  <a:schemeClr val="tx1"/>
                </a:solidFill>
                <a:latin typeface="Times New Roman" pitchFamily="18" charset="0"/>
                <a:cs typeface="Times New Roman" pitchFamily="18" charset="0"/>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143000"/>
            <a:ext cx="8229600" cy="4525963"/>
          </a:xfrm>
          <a:prstGeom prst="rect">
            <a:avLst/>
          </a:prstGeom>
        </p:spPr>
        <p:txBody>
          <a:bodyPr/>
          <a:lstStyle/>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Festival Celebration</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Social Awareness </a:t>
            </a:r>
            <a:r>
              <a:rPr kumimoji="0" lang="en-US" sz="24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Programme</a:t>
            </a:r>
            <a:endPar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Special </a:t>
            </a:r>
            <a:r>
              <a:rPr lang="en-US" sz="2400" dirty="0">
                <a:latin typeface="Times New Roman" pitchFamily="18" charset="0"/>
                <a:cs typeface="Times New Roman" pitchFamily="18" charset="0"/>
              </a:rPr>
              <a:t>C</a:t>
            </a:r>
            <a:r>
              <a:rPr kumimoji="0" lang="en-US" sz="24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hildren</a:t>
            </a: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School Visit</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Children's day Celebration</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Yoga and Sports Week.</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lang="en-US" sz="2400" dirty="0">
                <a:latin typeface="Times New Roman" pitchFamily="18" charset="0"/>
                <a:cs typeface="Times New Roman" pitchFamily="18" charset="0"/>
              </a:rPr>
              <a:t>Cultural activity </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Students Development Programs</a:t>
            </a:r>
          </a:p>
          <a:p>
            <a:pPr marL="342900" marR="0" lvl="0" indent="-342900"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Ø"/>
              <a:tabLst/>
              <a:defRPr/>
            </a:pPr>
            <a:r>
              <a:rPr lang="en-US" sz="2400" dirty="0">
                <a:latin typeface="Times New Roman" pitchFamily="18" charset="0"/>
                <a:cs typeface="Times New Roman" pitchFamily="18" charset="0"/>
              </a:rPr>
              <a:t>Seminar and Workshop</a:t>
            </a:r>
            <a:endPar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3" name="Title 1"/>
          <p:cNvSpPr txBox="1">
            <a:spLocks/>
          </p:cNvSpPr>
          <p:nvPr/>
        </p:nvSpPr>
        <p:spPr>
          <a:xfrm>
            <a:off x="228600" y="0"/>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b="1" dirty="0">
                <a:latin typeface="Times New Roman" pitchFamily="18" charset="0"/>
                <a:ea typeface="+mj-ea"/>
                <a:cs typeface="Times New Roman" pitchFamily="18" charset="0"/>
              </a:rPr>
              <a:t>DEPARTMENTAL</a:t>
            </a:r>
            <a:r>
              <a:rPr kumimoji="0" lang="en-US" sz="3200" b="1" strike="noStrike" kern="1200" cap="none" spc="0" normalizeH="0" baseline="0" noProof="0" dirty="0">
                <a:ln>
                  <a:noFill/>
                </a:ln>
                <a:uLnTx/>
                <a:uFillTx/>
                <a:latin typeface="Times New Roman" pitchFamily="18" charset="0"/>
                <a:ea typeface="+mj-ea"/>
                <a:cs typeface="Times New Roman" pitchFamily="18" charset="0"/>
              </a:rPr>
              <a:t> ACTIVITIES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8229600" cy="64770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itle 3"/>
          <p:cNvSpPr>
            <a:spLocks noGrp="1"/>
          </p:cNvSpPr>
          <p:nvPr>
            <p:ph type="title"/>
          </p:nvPr>
        </p:nvSpPr>
        <p:spPr/>
        <p:txBody>
          <a:bodyPr>
            <a:normAutofit/>
          </a:bodyPr>
          <a:lstStyle/>
          <a:p>
            <a:pPr algn="ctr"/>
            <a:r>
              <a:rPr lang="en-US" sz="3200" dirty="0">
                <a:latin typeface="Times New Roman" pitchFamily="18" charset="0"/>
                <a:cs typeface="Times New Roman" pitchFamily="18" charset="0"/>
              </a:rPr>
              <a:t>DEPARTMENT OF EDUCATION</a:t>
            </a:r>
          </a:p>
        </p:txBody>
      </p:sp>
      <p:pic>
        <p:nvPicPr>
          <p:cNvPr id="10" name="Content Placeholder 9" descr="IMG_20250308_161404.jpg"/>
          <p:cNvPicPr>
            <a:picLocks noGrp="1" noChangeAspect="1"/>
          </p:cNvPicPr>
          <p:nvPr>
            <p:ph sz="quarter" idx="2"/>
          </p:nvPr>
        </p:nvPicPr>
        <p:blipFill>
          <a:blip r:embed="rId2" cstate="print"/>
          <a:stretch>
            <a:fillRect/>
          </a:stretch>
        </p:blipFill>
        <p:spPr>
          <a:xfrm>
            <a:off x="533400" y="1447800"/>
            <a:ext cx="3962400" cy="2454099"/>
          </a:xfrm>
          <a:prstGeom prst="rect">
            <a:avLst/>
          </a:prstGeom>
          <a:ln w="88900" cap="sq" cmpd="thickThin">
            <a:solidFill>
              <a:srgbClr val="000000"/>
            </a:solidFill>
            <a:prstDash val="solid"/>
            <a:miter lim="800000"/>
          </a:ln>
          <a:effectLst>
            <a:innerShdw blurRad="76200">
              <a:srgbClr val="000000"/>
            </a:innerShdw>
          </a:effectLst>
        </p:spPr>
      </p:pic>
      <p:pic>
        <p:nvPicPr>
          <p:cNvPr id="11" name="Content Placeholder 10" descr="IMG-20250430-WA0010.jpg"/>
          <p:cNvPicPr>
            <a:picLocks noGrp="1" noChangeAspect="1"/>
          </p:cNvPicPr>
          <p:nvPr>
            <p:ph sz="quarter" idx="4"/>
          </p:nvPr>
        </p:nvPicPr>
        <p:blipFill>
          <a:blip r:embed="rId3"/>
          <a:stretch>
            <a:fillRect/>
          </a:stretch>
        </p:blipFill>
        <p:spPr>
          <a:xfrm>
            <a:off x="4572000" y="4038600"/>
            <a:ext cx="4041775" cy="25146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62941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descr="WhatsApp Image 2025-04-27 at 23.49.18.jpeg"/>
          <p:cNvPicPr>
            <a:picLocks noChangeAspect="1"/>
          </p:cNvPicPr>
          <p:nvPr/>
        </p:nvPicPr>
        <p:blipFill>
          <a:blip r:embed="rId2" cstate="print"/>
          <a:stretch>
            <a:fillRect/>
          </a:stretch>
        </p:blipFill>
        <p:spPr>
          <a:xfrm>
            <a:off x="76200" y="0"/>
            <a:ext cx="4343400" cy="5626100"/>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WhatsApp Image 2025-04-27 at 23.49.10.jpeg"/>
          <p:cNvPicPr>
            <a:picLocks noChangeAspect="1"/>
          </p:cNvPicPr>
          <p:nvPr/>
        </p:nvPicPr>
        <p:blipFill>
          <a:blip r:embed="rId3" cstate="print"/>
          <a:stretch>
            <a:fillRect/>
          </a:stretch>
        </p:blipFill>
        <p:spPr>
          <a:xfrm>
            <a:off x="4572000" y="0"/>
            <a:ext cx="4495800" cy="56261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7 at 23.55.05.jpeg"/>
          <p:cNvPicPr>
            <a:picLocks noChangeAspect="1"/>
          </p:cNvPicPr>
          <p:nvPr/>
        </p:nvPicPr>
        <p:blipFill>
          <a:blip r:embed="rId2" cstate="print"/>
          <a:stretch>
            <a:fillRect/>
          </a:stretch>
        </p:blipFill>
        <p:spPr>
          <a:xfrm>
            <a:off x="914400" y="152400"/>
            <a:ext cx="7162800" cy="5728841"/>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atsApp Image 2025-04-28 at 00.29.02.jpeg"/>
          <p:cNvPicPr>
            <a:picLocks noChangeAspect="1"/>
          </p:cNvPicPr>
          <p:nvPr/>
        </p:nvPicPr>
        <p:blipFill>
          <a:blip r:embed="rId2"/>
          <a:stretch>
            <a:fillRect/>
          </a:stretch>
        </p:blipFill>
        <p:spPr>
          <a:xfrm>
            <a:off x="1066800" y="590550"/>
            <a:ext cx="7543800" cy="565785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0.30.46.jpeg"/>
          <p:cNvPicPr>
            <a:picLocks noChangeAspect="1"/>
          </p:cNvPicPr>
          <p:nvPr/>
        </p:nvPicPr>
        <p:blipFill>
          <a:blip r:embed="rId2" cstate="print"/>
          <a:stretch>
            <a:fillRect/>
          </a:stretch>
        </p:blipFill>
        <p:spPr>
          <a:xfrm>
            <a:off x="533400" y="533400"/>
            <a:ext cx="8110654" cy="5361128"/>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31.32.jpeg"/>
          <p:cNvPicPr>
            <a:picLocks noChangeAspect="1"/>
          </p:cNvPicPr>
          <p:nvPr/>
        </p:nvPicPr>
        <p:blipFill>
          <a:blip r:embed="rId2" cstate="print"/>
          <a:stretch>
            <a:fillRect/>
          </a:stretch>
        </p:blipFill>
        <p:spPr>
          <a:xfrm>
            <a:off x="838200" y="381000"/>
            <a:ext cx="7349067" cy="5511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14.28.jpeg"/>
          <p:cNvPicPr>
            <a:picLocks noChangeAspect="1"/>
          </p:cNvPicPr>
          <p:nvPr/>
        </p:nvPicPr>
        <p:blipFill>
          <a:blip r:embed="rId2" cstate="print"/>
          <a:stretch>
            <a:fillRect/>
          </a:stretch>
        </p:blipFill>
        <p:spPr>
          <a:xfrm>
            <a:off x="1066800" y="609600"/>
            <a:ext cx="7017409" cy="507206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26.38.jpeg"/>
          <p:cNvPicPr>
            <a:picLocks noChangeAspect="1"/>
          </p:cNvPicPr>
          <p:nvPr/>
        </p:nvPicPr>
        <p:blipFill>
          <a:blip r:embed="rId2" cstate="print"/>
          <a:stretch>
            <a:fillRect/>
          </a:stretch>
        </p:blipFill>
        <p:spPr>
          <a:xfrm>
            <a:off x="685800" y="762000"/>
            <a:ext cx="7434512" cy="4800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06.37.jpeg"/>
          <p:cNvPicPr>
            <a:picLocks noChangeAspect="1"/>
          </p:cNvPicPr>
          <p:nvPr/>
        </p:nvPicPr>
        <p:blipFill>
          <a:blip r:embed="rId2" cstate="print"/>
          <a:stretch>
            <a:fillRect/>
          </a:stretch>
        </p:blipFill>
        <p:spPr>
          <a:xfrm>
            <a:off x="1066800" y="762000"/>
            <a:ext cx="7162800" cy="499586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11.52.jpeg"/>
          <p:cNvPicPr>
            <a:picLocks noChangeAspect="1"/>
          </p:cNvPicPr>
          <p:nvPr/>
        </p:nvPicPr>
        <p:blipFill>
          <a:blip r:embed="rId2" cstate="print"/>
          <a:stretch>
            <a:fillRect/>
          </a:stretch>
        </p:blipFill>
        <p:spPr>
          <a:xfrm>
            <a:off x="1143000" y="304800"/>
            <a:ext cx="7100525" cy="567903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81000" y="1676400"/>
            <a:ext cx="8763000" cy="3992563"/>
          </a:xfrm>
          <a:prstGeom prst="rect">
            <a:avLst/>
          </a:prstGeom>
        </p:spPr>
        <p:txBody>
          <a:bodyPr/>
          <a:lstStyle/>
          <a:p>
            <a:pPr marL="514350" marR="0" lvl="0" indent="-514350" algn="l" defTabSz="914400" rtl="0" eaLnBrk="1" fontAlgn="auto" latinLnBrk="0" hangingPunct="1">
              <a:lnSpc>
                <a:spcPct val="100000"/>
              </a:lnSpc>
              <a:spcBef>
                <a:spcPts val="400"/>
              </a:spcBef>
              <a:spcAft>
                <a:spcPts val="0"/>
              </a:spcAft>
              <a:buClr>
                <a:schemeClr val="accent1"/>
              </a:buClr>
              <a:buSzPct val="68000"/>
              <a:buFont typeface="Wingdings 3"/>
              <a:buAutoNum type="arabicPeriod"/>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Add-on Course.</a:t>
            </a:r>
          </a:p>
          <a:p>
            <a:pPr marL="514350" marR="0" lvl="0" indent="-514350" algn="l" defTabSz="914400" rtl="0" eaLnBrk="1" fontAlgn="auto" latinLnBrk="0" hangingPunct="1">
              <a:lnSpc>
                <a:spcPct val="100000"/>
              </a:lnSpc>
              <a:spcBef>
                <a:spcPts val="400"/>
              </a:spcBef>
              <a:spcAft>
                <a:spcPts val="0"/>
              </a:spcAft>
              <a:buClr>
                <a:schemeClr val="accent1"/>
              </a:buClr>
              <a:buSzPct val="68000"/>
              <a:buFont typeface="Wingdings 3"/>
              <a:buAutoNum type="arabicPeriod"/>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Skill Development.</a:t>
            </a:r>
          </a:p>
          <a:p>
            <a:pPr marL="514350" marR="0" lvl="0" indent="-514350" algn="l" defTabSz="914400" rtl="0" eaLnBrk="1" fontAlgn="auto" latinLnBrk="0" hangingPunct="1">
              <a:lnSpc>
                <a:spcPct val="100000"/>
              </a:lnSpc>
              <a:spcBef>
                <a:spcPts val="400"/>
              </a:spcBef>
              <a:spcAft>
                <a:spcPts val="0"/>
              </a:spcAft>
              <a:buClr>
                <a:schemeClr val="accent1"/>
              </a:buClr>
              <a:buSzPct val="68000"/>
              <a:buFont typeface="Wingdings 3"/>
              <a:buAutoNum type="arabicPeriod"/>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Value add-on course.</a:t>
            </a:r>
          </a:p>
          <a:p>
            <a:pPr marL="514350" marR="0" lvl="0" indent="-514350" algn="l" defTabSz="914400" rtl="0" eaLnBrk="1" fontAlgn="auto" latinLnBrk="0" hangingPunct="1">
              <a:lnSpc>
                <a:spcPct val="100000"/>
              </a:lnSpc>
              <a:spcBef>
                <a:spcPts val="400"/>
              </a:spcBef>
              <a:spcAft>
                <a:spcPts val="0"/>
              </a:spcAft>
              <a:buClr>
                <a:schemeClr val="accent1"/>
              </a:buClr>
              <a:buSzPct val="68000"/>
              <a:buFont typeface="Wingdings 3"/>
              <a:buAutoNum type="arabicPeriod"/>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Remedial classes.</a:t>
            </a:r>
          </a:p>
          <a:p>
            <a:pPr marL="514350" marR="0" lvl="0" indent="-514350" algn="l" defTabSz="914400" rtl="0" eaLnBrk="1" fontAlgn="auto" latinLnBrk="0" hangingPunct="1">
              <a:lnSpc>
                <a:spcPct val="100000"/>
              </a:lnSpc>
              <a:spcBef>
                <a:spcPts val="400"/>
              </a:spcBef>
              <a:spcAft>
                <a:spcPts val="0"/>
              </a:spcAft>
              <a:buClr>
                <a:schemeClr val="accent1"/>
              </a:buClr>
              <a:buSzPct val="68000"/>
              <a:buFont typeface="Wingdings 3"/>
              <a:buAutoNum type="arabicPeriod"/>
              <a:tabLst/>
              <a:defRPr/>
            </a:pP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Cottage Industry (Poultry, Nursery, MSME like </a:t>
            </a:r>
            <a:r>
              <a:rPr kumimoji="0" lang="en-US" sz="24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Gadh</a:t>
            </a: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 </a:t>
            </a:r>
            <a:r>
              <a:rPr kumimoji="0" lang="en-US" sz="2400" b="0" i="0" u="none" strike="noStrike" kern="1200" cap="none" spc="0" normalizeH="0" baseline="0" noProof="0" dirty="0" err="1">
                <a:ln>
                  <a:noFill/>
                </a:ln>
                <a:solidFill>
                  <a:schemeClr val="tx1"/>
                </a:solidFill>
                <a:effectLst/>
                <a:uLnTx/>
                <a:uFillTx/>
                <a:latin typeface="Times New Roman" pitchFamily="18" charset="0"/>
                <a:cs typeface="Times New Roman" pitchFamily="18" charset="0"/>
              </a:rPr>
              <a:t>Kalewa</a:t>
            </a:r>
            <a:r>
              <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a:t>
            </a:r>
          </a:p>
        </p:txBody>
      </p:sp>
      <p:sp>
        <p:nvSpPr>
          <p:cNvPr id="3" name="Title 1"/>
          <p:cNvSpPr txBox="1">
            <a:spLocks/>
          </p:cNvSpPr>
          <p:nvPr/>
        </p:nvSpPr>
        <p:spPr>
          <a:xfrm>
            <a:off x="0" y="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1" strike="noStrike" kern="1200" cap="none" spc="0" normalizeH="0" baseline="0" noProof="0" dirty="0">
              <a:ln>
                <a:noFill/>
              </a:ln>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strike="noStrike" kern="1200" cap="none" spc="0" normalizeH="0" baseline="0" noProof="0" dirty="0">
                <a:ln>
                  <a:noFill/>
                </a:ln>
                <a:uLnTx/>
                <a:uFillTx/>
                <a:latin typeface="Times New Roman" pitchFamily="18" charset="0"/>
                <a:ea typeface="+mj-ea"/>
                <a:cs typeface="Times New Roman" pitchFamily="18" charset="0"/>
              </a:rPr>
              <a:t>BEST PRACTICES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1628801"/>
            <a:ext cx="7200800" cy="4238599"/>
          </a:xfrm>
          <a:ln w="28575">
            <a:solidFill>
              <a:schemeClr val="tx1"/>
            </a:solidFill>
          </a:ln>
        </p:spPr>
        <p:txBody>
          <a:bodyPr>
            <a:noAutofit/>
          </a:bodyPr>
          <a:lstStyle/>
          <a:p>
            <a:r>
              <a:rPr lang="en-US" sz="2400" dirty="0">
                <a:latin typeface="Times New Roman" pitchFamily="18" charset="0"/>
                <a:cs typeface="Times New Roman" pitchFamily="18" charset="0"/>
              </a:rPr>
              <a:t>To bring out the inherent values, of Truth, Right Action, Peace, Love and Non-Violence, in the children and to guide them to practice these values in their daily life.</a:t>
            </a:r>
          </a:p>
          <a:p>
            <a:pPr marL="18288" indent="0">
              <a:buNone/>
            </a:pP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To help teachers, parents and children to re-focus on these five basic positive values that underlie all aspects of a moral society</a:t>
            </a:r>
          </a:p>
          <a:p>
            <a:endParaRPr lang="en-US" sz="2400" dirty="0">
              <a:latin typeface="Times New Roman" pitchFamily="18" charset="0"/>
              <a:cs typeface="Times New Roman" pitchFamily="18" charset="0"/>
            </a:endParaRPr>
          </a:p>
        </p:txBody>
      </p:sp>
      <p:sp>
        <p:nvSpPr>
          <p:cNvPr id="2" name="Title 1"/>
          <p:cNvSpPr>
            <a:spLocks noGrp="1"/>
          </p:cNvSpPr>
          <p:nvPr>
            <p:ph type="title"/>
          </p:nvPr>
        </p:nvSpPr>
        <p:spPr>
          <a:xfrm>
            <a:off x="844624" y="282352"/>
            <a:ext cx="7543800" cy="914400"/>
          </a:xfrm>
        </p:spPr>
        <p:txBody>
          <a:bodyPr>
            <a:normAutofit/>
          </a:bodyPr>
          <a:lstStyle/>
          <a:p>
            <a:pPr algn="ctr"/>
            <a:r>
              <a:rPr lang="en-US" sz="3200" dirty="0">
                <a:solidFill>
                  <a:schemeClr val="tx1"/>
                </a:solidFill>
                <a:effectLst>
                  <a:glow rad="139700">
                    <a:schemeClr val="bg1">
                      <a:alpha val="40000"/>
                    </a:schemeClr>
                  </a:glow>
                </a:effectLst>
                <a:latin typeface="Times New Roman" pitchFamily="18" charset="0"/>
                <a:cs typeface="Times New Roman" pitchFamily="18" charset="0"/>
              </a:rPr>
              <a:t>KEY VALUES OF EDUCATION</a:t>
            </a:r>
          </a:p>
        </p:txBody>
      </p:sp>
    </p:spTree>
    <p:extLst>
      <p:ext uri="{BB962C8B-B14F-4D97-AF65-F5344CB8AC3E}">
        <p14:creationId xmlns:p14="http://schemas.microsoft.com/office/powerpoint/2010/main" val="35656517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strike="noStrike" kern="1200" cap="none" spc="0" normalizeH="0" baseline="0" noProof="0" dirty="0">
                <a:ln>
                  <a:noFill/>
                </a:ln>
                <a:solidFill>
                  <a:schemeClr val="tx2"/>
                </a:solidFill>
                <a:uLnTx/>
                <a:uFillTx/>
                <a:latin typeface="Times New Roman" pitchFamily="18" charset="0"/>
                <a:ea typeface="+mj-ea"/>
                <a:cs typeface="Times New Roman" pitchFamily="18" charset="0"/>
              </a:rPr>
              <a:t>MODELS</a:t>
            </a:r>
            <a:r>
              <a:rPr kumimoji="0" lang="en-US" sz="4100" b="1"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p>
        </p:txBody>
      </p:sp>
      <p:pic>
        <p:nvPicPr>
          <p:cNvPr id="3" name="Content Placeholder 5" descr="WhatsApp Image 2025-04-28 at 01.56.32.jpeg"/>
          <p:cNvPicPr>
            <a:picLocks noChangeAspect="1"/>
          </p:cNvPicPr>
          <p:nvPr/>
        </p:nvPicPr>
        <p:blipFill>
          <a:blip r:embed="rId2" cstate="print"/>
          <a:stretch>
            <a:fillRect/>
          </a:stretch>
        </p:blipFill>
        <p:spPr>
          <a:xfrm>
            <a:off x="1143000" y="1066800"/>
            <a:ext cx="7010400" cy="3886200"/>
          </a:xfrm>
          <a:prstGeom prst="rect">
            <a:avLst/>
          </a:prstGeom>
          <a:ln w="88900" cap="sq" cmpd="thickThin">
            <a:solidFill>
              <a:srgbClr val="000000"/>
            </a:solidFill>
            <a:prstDash val="solid"/>
            <a:miter lim="800000"/>
          </a:ln>
          <a:effectLst>
            <a:innerShdw blurRad="76200">
              <a:srgbClr val="000000"/>
            </a:innerShdw>
          </a:effectLst>
        </p:spPr>
      </p:pic>
      <p:sp>
        <p:nvSpPr>
          <p:cNvPr id="5" name="Subtitle 4"/>
          <p:cNvSpPr>
            <a:spLocks noGrp="1"/>
          </p:cNvSpPr>
          <p:nvPr>
            <p:ph type="subTitle" idx="1"/>
          </p:nvPr>
        </p:nvSpPr>
        <p:spPr>
          <a:xfrm>
            <a:off x="2514600" y="3962400"/>
            <a:ext cx="2514600" cy="579393"/>
          </a:xfrm>
          <a:solidFill>
            <a:srgbClr val="FFFF00"/>
          </a:solidFill>
        </p:spPr>
        <p:txBody>
          <a:bodyPr/>
          <a:lstStyle/>
          <a:p>
            <a:r>
              <a:rPr lang="en-US" b="1" dirty="0">
                <a:effectLst>
                  <a:outerShdw blurRad="38100" dist="38100" dir="2700000" algn="tl">
                    <a:srgbClr val="000000">
                      <a:alpha val="43137"/>
                    </a:srgbClr>
                  </a:outerShdw>
                </a:effectLst>
              </a:rPr>
              <a:t>Teaching Aid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49.52.jpeg"/>
          <p:cNvPicPr>
            <a:picLocks noChangeAspect="1"/>
          </p:cNvPicPr>
          <p:nvPr/>
        </p:nvPicPr>
        <p:blipFill>
          <a:blip r:embed="rId2" cstate="print"/>
          <a:stretch>
            <a:fillRect/>
          </a:stretch>
        </p:blipFill>
        <p:spPr>
          <a:xfrm>
            <a:off x="1219200" y="685800"/>
            <a:ext cx="6790267" cy="50927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35.33.jpeg"/>
          <p:cNvPicPr>
            <a:picLocks noChangeAspect="1"/>
          </p:cNvPicPr>
          <p:nvPr/>
        </p:nvPicPr>
        <p:blipFill>
          <a:blip r:embed="rId2" cstate="print"/>
          <a:stretch>
            <a:fillRect/>
          </a:stretch>
        </p:blipFill>
        <p:spPr>
          <a:xfrm>
            <a:off x="990601" y="457200"/>
            <a:ext cx="7239000" cy="542925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04.01.jpeg"/>
          <p:cNvPicPr>
            <a:picLocks noChangeAspect="1"/>
          </p:cNvPicPr>
          <p:nvPr/>
        </p:nvPicPr>
        <p:blipFill>
          <a:blip r:embed="rId2" cstate="print"/>
          <a:stretch>
            <a:fillRect/>
          </a:stretch>
        </p:blipFill>
        <p:spPr>
          <a:xfrm>
            <a:off x="990600" y="457200"/>
            <a:ext cx="7239000" cy="5367065"/>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26.39.jpeg"/>
          <p:cNvPicPr>
            <a:picLocks noChangeAspect="1"/>
          </p:cNvPicPr>
          <p:nvPr/>
        </p:nvPicPr>
        <p:blipFill>
          <a:blip r:embed="rId2" cstate="print"/>
          <a:stretch>
            <a:fillRect/>
          </a:stretch>
        </p:blipFill>
        <p:spPr>
          <a:xfrm>
            <a:off x="914400" y="457200"/>
            <a:ext cx="7086600" cy="54737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34.13.jpeg"/>
          <p:cNvPicPr>
            <a:picLocks noChangeAspect="1"/>
          </p:cNvPicPr>
          <p:nvPr/>
        </p:nvPicPr>
        <p:blipFill>
          <a:blip r:embed="rId2" cstate="print"/>
          <a:stretch>
            <a:fillRect/>
          </a:stretch>
        </p:blipFill>
        <p:spPr>
          <a:xfrm>
            <a:off x="914400" y="914400"/>
            <a:ext cx="7162800" cy="4804941"/>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25.43(1).jpeg"/>
          <p:cNvPicPr>
            <a:picLocks noChangeAspect="1"/>
          </p:cNvPicPr>
          <p:nvPr/>
        </p:nvPicPr>
        <p:blipFill>
          <a:blip r:embed="rId2" cstate="print"/>
          <a:stretch>
            <a:fillRect/>
          </a:stretch>
        </p:blipFill>
        <p:spPr>
          <a:xfrm>
            <a:off x="457201" y="76200"/>
            <a:ext cx="4190999" cy="5665214"/>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WhatsApp Image 2025-04-28 at 01.41.37.jpeg"/>
          <p:cNvPicPr>
            <a:picLocks noChangeAspect="1"/>
          </p:cNvPicPr>
          <p:nvPr/>
        </p:nvPicPr>
        <p:blipFill>
          <a:blip r:embed="rId3" cstate="print"/>
          <a:stretch>
            <a:fillRect/>
          </a:stretch>
        </p:blipFill>
        <p:spPr>
          <a:xfrm>
            <a:off x="4800600" y="914400"/>
            <a:ext cx="4267200" cy="4800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2.26.37.jpeg"/>
          <p:cNvPicPr>
            <a:picLocks noChangeAspect="1"/>
          </p:cNvPicPr>
          <p:nvPr/>
        </p:nvPicPr>
        <p:blipFill>
          <a:blip r:embed="rId2" cstate="print"/>
          <a:stretch>
            <a:fillRect/>
          </a:stretch>
        </p:blipFill>
        <p:spPr>
          <a:xfrm>
            <a:off x="609600" y="838200"/>
            <a:ext cx="8077200" cy="5180739"/>
          </a:xfrm>
          <a:prstGeom prst="rect">
            <a:avLst/>
          </a:prstGeom>
          <a:ln w="88900" cap="sq" cmpd="thickThin">
            <a:solidFill>
              <a:srgbClr val="000000"/>
            </a:solidFill>
            <a:prstDash val="solid"/>
            <a:miter lim="800000"/>
          </a:ln>
          <a:effectLst>
            <a:innerShdw blurRad="76200">
              <a:srgbClr val="000000"/>
            </a:innerShdw>
          </a:effectLst>
        </p:spPr>
      </p:pic>
      <p:sp>
        <p:nvSpPr>
          <p:cNvPr id="3" name="Title 5"/>
          <p:cNvSpPr txBox="1">
            <a:spLocks/>
          </p:cNvSpPr>
          <p:nvPr/>
        </p:nvSpPr>
        <p:spPr>
          <a:xfrm>
            <a:off x="0" y="0"/>
            <a:ext cx="8915400" cy="1143000"/>
          </a:xfrm>
          <a:prstGeom prst="rect">
            <a:avLst/>
          </a:prstGeom>
        </p:spPr>
        <p:txBody>
          <a:bodyPr vert="horz"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t>
            </a:r>
            <a:r>
              <a:rPr kumimoji="0" lang="en-US" sz="3200" b="1" i="0" strike="noStrike" kern="1200" cap="none" spc="0" normalizeH="0" baseline="0" noProof="0" dirty="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PARENTS MEETING &amp; SEMINAR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WhatsApp Image 2025-04-28 at 01.05.11.jpeg"/>
          <p:cNvPicPr>
            <a:picLocks noChangeAspect="1"/>
          </p:cNvPicPr>
          <p:nvPr/>
        </p:nvPicPr>
        <p:blipFill>
          <a:blip r:embed="rId2" cstate="print"/>
          <a:stretch>
            <a:fillRect/>
          </a:stretch>
        </p:blipFill>
        <p:spPr>
          <a:xfrm>
            <a:off x="914400" y="762000"/>
            <a:ext cx="7265082" cy="5029200"/>
          </a:xfrm>
          <a:prstGeom prst="rect">
            <a:avLst/>
          </a:prstGeom>
          <a:ln w="88900" cap="sq" cmpd="thickThin">
            <a:solidFill>
              <a:srgbClr val="000000"/>
            </a:solidFill>
            <a:prstDash val="solid"/>
            <a:miter lim="800000"/>
          </a:ln>
          <a:effectLst>
            <a:innerShdw blurRad="76200">
              <a:srgbClr val="000000"/>
            </a:innerShdw>
          </a:effectLst>
        </p:spPr>
      </p:pic>
      <p:sp>
        <p:nvSpPr>
          <p:cNvPr id="3" name="Title 2"/>
          <p:cNvSpPr txBox="1">
            <a:spLocks/>
          </p:cNvSpPr>
          <p:nvPr/>
        </p:nvSpPr>
        <p:spPr>
          <a:xfrm>
            <a:off x="0" y="0"/>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strike="noStrike" kern="1200" cap="none" spc="0" normalizeH="0" baseline="0" noProof="0" dirty="0">
                <a:ln>
                  <a:noFill/>
                </a:ln>
                <a:uLnTx/>
                <a:uFillTx/>
                <a:latin typeface="Times New Roman" pitchFamily="18" charset="0"/>
                <a:ea typeface="+mj-ea"/>
                <a:cs typeface="Times New Roman" pitchFamily="18" charset="0"/>
              </a:rPr>
              <a:t>FIELD VISITS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143000"/>
            <a:ext cx="8815973" cy="4983163"/>
          </a:xfrm>
          <a:ln w="28575">
            <a:solidFill>
              <a:schemeClr val="tx1"/>
            </a:solidFill>
          </a:ln>
        </p:spPr>
        <p:txBody>
          <a:bodyPr/>
          <a:lstStyle/>
          <a:p>
            <a:pPr marL="109728" indent="0">
              <a:buNone/>
            </a:pPr>
            <a:endParaRPr lang="en-US" dirty="0">
              <a:latin typeface="Times New Roman" pitchFamily="18" charset="0"/>
              <a:cs typeface="Times New Roman" pitchFamily="18" charset="0"/>
            </a:endParaRPr>
          </a:p>
          <a:p>
            <a:pPr marL="109728" indent="0">
              <a:buNone/>
            </a:pPr>
            <a:r>
              <a:rPr lang="en-US" b="1" dirty="0">
                <a:latin typeface="Times New Roman" pitchFamily="18" charset="0"/>
                <a:cs typeface="Times New Roman" pitchFamily="18" charset="0"/>
              </a:rPr>
              <a:t>Educational Tours </a:t>
            </a:r>
          </a:p>
          <a:p>
            <a:pPr marL="0" indent="0">
              <a:buNone/>
            </a:pPr>
            <a:endParaRPr lang="en-US" dirty="0"/>
          </a:p>
        </p:txBody>
      </p:sp>
      <p:sp>
        <p:nvSpPr>
          <p:cNvPr id="2" name="Title 1"/>
          <p:cNvSpPr>
            <a:spLocks noGrp="1"/>
          </p:cNvSpPr>
          <p:nvPr>
            <p:ph type="title"/>
          </p:nvPr>
        </p:nvSpPr>
        <p:spPr>
          <a:xfrm>
            <a:off x="457200" y="304800"/>
            <a:ext cx="8229600" cy="838200"/>
          </a:xfrm>
        </p:spPr>
        <p:txBody>
          <a:bodyPr>
            <a:normAutofit/>
          </a:bodyPr>
          <a:lstStyle/>
          <a:p>
            <a:pPr algn="ctr"/>
            <a:r>
              <a:rPr lang="en-US" sz="3200" dirty="0">
                <a:solidFill>
                  <a:schemeClr val="tx1"/>
                </a:solidFill>
                <a:effectLst/>
                <a:latin typeface="Times New Roman" pitchFamily="18" charset="0"/>
                <a:cs typeface="Times New Roman" pitchFamily="18" charset="0"/>
              </a:rPr>
              <a:t>EXTRA CURRICULAR ACTIVITIES</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37576"/>
          <a:stretch/>
        </p:blipFill>
        <p:spPr>
          <a:xfrm>
            <a:off x="228600" y="3048000"/>
            <a:ext cx="4191000" cy="2996512"/>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b="10427"/>
          <a:stretch>
            <a:fillRect/>
          </a:stretch>
        </p:blipFill>
        <p:spPr>
          <a:xfrm>
            <a:off x="4495800" y="1191491"/>
            <a:ext cx="4396373" cy="299950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9049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304800"/>
            <a:ext cx="6544866" cy="5705780"/>
          </a:xfrm>
        </p:spPr>
      </p:pic>
    </p:spTree>
    <p:extLst>
      <p:ext uri="{BB962C8B-B14F-4D97-AF65-F5344CB8AC3E}">
        <p14:creationId xmlns:p14="http://schemas.microsoft.com/office/powerpoint/2010/main" val="5369006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01691"/>
          </a:xfrm>
          <a:ln w="28575">
            <a:solidFill>
              <a:schemeClr val="tx1"/>
            </a:solidFill>
          </a:ln>
        </p:spPr>
        <p:txBody>
          <a:bodyPr/>
          <a:lstStyle/>
          <a:p>
            <a:pPr marL="109728" indent="0" algn="ctr">
              <a:buNone/>
            </a:pPr>
            <a:r>
              <a:rPr lang="en-US" sz="3200" b="1" dirty="0">
                <a:latin typeface="Times New Roman" pitchFamily="18" charset="0"/>
                <a:cs typeface="Times New Roman" pitchFamily="18" charset="0"/>
              </a:rPr>
              <a:t>ADD-ON COURSE </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599" y="845127"/>
            <a:ext cx="3810001" cy="2857501"/>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3867150"/>
            <a:ext cx="3810000" cy="28575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845127"/>
            <a:ext cx="3810001" cy="285750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598" y="3886200"/>
            <a:ext cx="3886201" cy="28575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95448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a:ln w="28575">
            <a:solidFill>
              <a:schemeClr val="tx1"/>
            </a:solidFill>
          </a:ln>
        </p:spPr>
        <p:txBody>
          <a:bodyPr>
            <a:normAutofit/>
          </a:bodyPr>
          <a:lstStyle/>
          <a:p>
            <a:pPr marL="109728" indent="0" algn="ctr">
              <a:buNone/>
            </a:pPr>
            <a:r>
              <a:rPr lang="en-US" sz="3200" b="1" dirty="0">
                <a:latin typeface="Times New Roman" pitchFamily="18" charset="0"/>
                <a:cs typeface="Times New Roman" pitchFamily="18" charset="0"/>
              </a:rPr>
              <a:t>COMMUNITY OUTREACH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1009740"/>
            <a:ext cx="3657600" cy="264786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1039091"/>
            <a:ext cx="3491345" cy="2618509"/>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0" y="3747515"/>
            <a:ext cx="3639313" cy="2729485"/>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16477"/>
          <a:stretch/>
        </p:blipFill>
        <p:spPr>
          <a:xfrm>
            <a:off x="4724400" y="3747515"/>
            <a:ext cx="3491345" cy="272948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71937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6248400"/>
          </a:xfrm>
          <a:ln w="28575">
            <a:solidFill>
              <a:schemeClr val="tx1"/>
            </a:solidFill>
          </a:ln>
        </p:spPr>
        <p:txBody>
          <a:bodyPr/>
          <a:lstStyle/>
          <a:p>
            <a:pPr algn="ctr">
              <a:buNone/>
            </a:pPr>
            <a:r>
              <a:rPr lang="en-US" dirty="0"/>
              <a:t> </a:t>
            </a:r>
            <a:r>
              <a:rPr lang="en-US" sz="3200" b="1" dirty="0">
                <a:latin typeface="Times New Roman" pitchFamily="18" charset="0"/>
                <a:cs typeface="Times New Roman" pitchFamily="18" charset="0"/>
              </a:rPr>
              <a:t>TEACHER’S DAY CELEBRATION  </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109773"/>
            <a:ext cx="3505201" cy="2243027"/>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1109773"/>
            <a:ext cx="3581400" cy="2243027"/>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3429000"/>
            <a:ext cx="6629400" cy="29832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062709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0" y="870059"/>
            <a:ext cx="2525184" cy="2711341"/>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9184" y="888965"/>
            <a:ext cx="3799416" cy="2692435"/>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3775710"/>
            <a:ext cx="6324600" cy="2777490"/>
          </a:xfrm>
          <a:prstGeom prst="rect">
            <a:avLst/>
          </a:prstGeom>
          <a:ln w="88900" cap="sq" cmpd="thickThin">
            <a:solidFill>
              <a:srgbClr val="000000"/>
            </a:solidFill>
            <a:prstDash val="solid"/>
            <a:miter lim="800000"/>
          </a:ln>
          <a:effectLst>
            <a:innerShdw blurRad="76200">
              <a:srgbClr val="000000"/>
            </a:innerShdw>
          </a:effectLst>
        </p:spPr>
      </p:pic>
      <p:sp>
        <p:nvSpPr>
          <p:cNvPr id="2" name="Rectangle 1"/>
          <p:cNvSpPr/>
          <p:nvPr/>
        </p:nvSpPr>
        <p:spPr>
          <a:xfrm>
            <a:off x="381000" y="152400"/>
            <a:ext cx="8229600" cy="64770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685800" y="304800"/>
            <a:ext cx="7315200" cy="584775"/>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WOMEN’S DAY CELEBRATION </a:t>
            </a:r>
          </a:p>
        </p:txBody>
      </p:sp>
    </p:spTree>
    <p:extLst>
      <p:ext uri="{BB962C8B-B14F-4D97-AF65-F5344CB8AC3E}">
        <p14:creationId xmlns:p14="http://schemas.microsoft.com/office/powerpoint/2010/main" val="5272623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a:bodyPr>
          <a:lstStyle/>
          <a:p>
            <a:pPr marL="109728" indent="0" algn="ctr">
              <a:buNone/>
            </a:pPr>
            <a:r>
              <a:rPr lang="en-US" sz="3200" b="1" dirty="0">
                <a:latin typeface="Times New Roman" pitchFamily="18" charset="0"/>
                <a:cs typeface="Times New Roman" pitchFamily="18" charset="0"/>
              </a:rPr>
              <a:t>GUEST SPEAKERS </a:t>
            </a:r>
          </a:p>
          <a:p>
            <a:pPr marL="0" indent="0" algn="ctr">
              <a:buNone/>
            </a:pPr>
            <a:r>
              <a:rPr lang="en-US" sz="2400" b="1" dirty="0">
                <a:latin typeface="Times New Roman" pitchFamily="18" charset="0"/>
                <a:cs typeface="Times New Roman" pitchFamily="18" charset="0"/>
              </a:rPr>
              <a:t>AAKANKSHA SCHOOL – MS. SHEELA PILLE </a:t>
            </a:r>
          </a:p>
          <a:p>
            <a:pPr marL="0" indent="0">
              <a:buNone/>
            </a:pPr>
            <a:endParaRPr lang="en-US" sz="24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1919"/>
          <a:stretch/>
        </p:blipFill>
        <p:spPr>
          <a:xfrm>
            <a:off x="893091" y="1385455"/>
            <a:ext cx="3526509" cy="493914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30707"/>
          <a:stretch/>
        </p:blipFill>
        <p:spPr>
          <a:xfrm>
            <a:off x="4442894" y="1385454"/>
            <a:ext cx="3786706" cy="4939145"/>
          </a:xfrm>
          <a:prstGeom prst="rect">
            <a:avLst/>
          </a:prstGeom>
          <a:ln w="88900" cap="sq" cmpd="thickThin">
            <a:solidFill>
              <a:srgbClr val="000000"/>
            </a:solidFill>
            <a:prstDash val="solid"/>
            <a:miter lim="800000"/>
          </a:ln>
          <a:effectLst>
            <a:innerShdw blurRad="76200">
              <a:srgbClr val="000000"/>
            </a:innerShdw>
          </a:effectLst>
        </p:spPr>
      </p:pic>
      <p:sp>
        <p:nvSpPr>
          <p:cNvPr id="2" name="Rectangle 1"/>
          <p:cNvSpPr/>
          <p:nvPr/>
        </p:nvSpPr>
        <p:spPr>
          <a:xfrm>
            <a:off x="381000" y="381000"/>
            <a:ext cx="8229600" cy="62484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818835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8100"/>
          <a:stretch/>
        </p:blipFill>
        <p:spPr>
          <a:xfrm>
            <a:off x="838201" y="1524000"/>
            <a:ext cx="7619999" cy="4191000"/>
          </a:xfrm>
          <a:prstGeom prst="rect">
            <a:avLst/>
          </a:prstGeom>
          <a:ln w="88900" cap="sq" cmpd="thickThin">
            <a:solidFill>
              <a:srgbClr val="000000"/>
            </a:solidFill>
            <a:prstDash val="solid"/>
            <a:miter lim="800000"/>
          </a:ln>
          <a:effectLst>
            <a:innerShdw blurRad="76200">
              <a:srgbClr val="000000"/>
            </a:innerShdw>
          </a:effectLst>
        </p:spPr>
      </p:pic>
      <p:sp>
        <p:nvSpPr>
          <p:cNvPr id="2" name="TextBox 1"/>
          <p:cNvSpPr txBox="1"/>
          <p:nvPr/>
        </p:nvSpPr>
        <p:spPr>
          <a:xfrm>
            <a:off x="827584" y="260648"/>
            <a:ext cx="7554416" cy="2062103"/>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Health Department </a:t>
            </a:r>
          </a:p>
          <a:p>
            <a:pPr algn="ctr"/>
            <a:r>
              <a:rPr lang="en-US" sz="3200" dirty="0">
                <a:latin typeface="Times New Roman" pitchFamily="18" charset="0"/>
                <a:cs typeface="Times New Roman" pitchFamily="18" charset="0"/>
              </a:rPr>
              <a:t> Awareness Program Tobacco Free Youth.  </a:t>
            </a:r>
          </a:p>
          <a:p>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9627618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7824"/>
          <a:stretch/>
        </p:blipFill>
        <p:spPr>
          <a:xfrm>
            <a:off x="546964" y="990600"/>
            <a:ext cx="8050072" cy="473379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856897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solidFill>
                  <a:schemeClr val="tx1"/>
                </a:solidFill>
                <a:effectLst/>
                <a:latin typeface="Times New Roman" pitchFamily="18" charset="0"/>
                <a:cs typeface="Times New Roman" pitchFamily="18" charset="0"/>
              </a:rPr>
              <a:t>ADD-ON COURSE</a:t>
            </a:r>
          </a:p>
        </p:txBody>
      </p:sp>
      <p:pic>
        <p:nvPicPr>
          <p:cNvPr id="7" name="Content Placeholder 6" descr="IMG-20250430-WA0006.jpg"/>
          <p:cNvPicPr>
            <a:picLocks noGrp="1" noChangeAspect="1"/>
          </p:cNvPicPr>
          <p:nvPr>
            <p:ph sz="quarter" idx="2"/>
          </p:nvPr>
        </p:nvPicPr>
        <p:blipFill rotWithShape="1">
          <a:blip r:embed="rId2"/>
          <a:srcRect t="13532" b="5631"/>
          <a:stretch/>
        </p:blipFill>
        <p:spPr>
          <a:xfrm>
            <a:off x="108650" y="1676400"/>
            <a:ext cx="2786950" cy="4343400"/>
          </a:xfrm>
          <a:prstGeom prst="rect">
            <a:avLst/>
          </a:prstGeom>
          <a:ln w="88900" cap="sq" cmpd="thickThin">
            <a:solidFill>
              <a:srgbClr val="000000"/>
            </a:solidFill>
            <a:prstDash val="solid"/>
            <a:miter lim="800000"/>
          </a:ln>
          <a:effectLst>
            <a:innerShdw blurRad="76200">
              <a:srgbClr val="000000"/>
            </a:innerShdw>
          </a:effectLst>
        </p:spPr>
      </p:pic>
      <p:pic>
        <p:nvPicPr>
          <p:cNvPr id="8" name="Content Placeholder 7" descr="IMG-20250430-WA0007.jpg"/>
          <p:cNvPicPr>
            <a:picLocks noGrp="1" noChangeAspect="1"/>
          </p:cNvPicPr>
          <p:nvPr>
            <p:ph sz="quarter" idx="4"/>
          </p:nvPr>
        </p:nvPicPr>
        <p:blipFill>
          <a:blip r:embed="rId3"/>
          <a:srcRect l="7076" t="9666" r="5466" b="23127"/>
          <a:stretch>
            <a:fillRect/>
          </a:stretch>
        </p:blipFill>
        <p:spPr>
          <a:xfrm>
            <a:off x="6212958" y="1676400"/>
            <a:ext cx="2702442" cy="4343400"/>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descr="IMG-20250430-WA0008.jpg"/>
          <p:cNvPicPr>
            <a:picLocks noChangeAspect="1"/>
          </p:cNvPicPr>
          <p:nvPr/>
        </p:nvPicPr>
        <p:blipFill>
          <a:blip r:embed="rId4"/>
          <a:srcRect l="6144" t="7243" r="7842" b="10190"/>
          <a:stretch>
            <a:fillRect/>
          </a:stretch>
        </p:blipFill>
        <p:spPr>
          <a:xfrm>
            <a:off x="2971800" y="1676400"/>
            <a:ext cx="3200400" cy="4343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48145" y="2480136"/>
            <a:ext cx="3747655" cy="2682413"/>
          </a:xfrm>
          <a:prstGeom prst="rect">
            <a:avLst/>
          </a:prstGeom>
          <a:ln w="88900" cap="sq" cmpd="thickThin">
            <a:solidFill>
              <a:srgbClr val="000000"/>
            </a:solidFill>
            <a:prstDash val="solid"/>
            <a:miter lim="800000"/>
          </a:ln>
          <a:effectLst>
            <a:innerShdw blurRad="76200">
              <a:srgbClr val="000000"/>
            </a:innerShdw>
          </a:effectLst>
        </p:spPr>
      </p:pic>
      <p:sp>
        <p:nvSpPr>
          <p:cNvPr id="2" name="Title 1"/>
          <p:cNvSpPr>
            <a:spLocks noGrp="1"/>
          </p:cNvSpPr>
          <p:nvPr>
            <p:ph type="title"/>
          </p:nvPr>
        </p:nvSpPr>
        <p:spPr>
          <a:xfrm>
            <a:off x="457200" y="914400"/>
            <a:ext cx="8229600" cy="1143000"/>
          </a:xfrm>
        </p:spPr>
        <p:txBody>
          <a:bodyPr>
            <a:noAutofit/>
          </a:bodyPr>
          <a:lstStyle/>
          <a:p>
            <a:pPr algn="ctr"/>
            <a:r>
              <a:rPr lang="en-US" sz="2800" dirty="0">
                <a:solidFill>
                  <a:schemeClr val="tx1"/>
                </a:solidFill>
                <a:effectLst/>
                <a:latin typeface="Times New Roman" pitchFamily="18" charset="0"/>
                <a:cs typeface="Times New Roman" pitchFamily="18" charset="0"/>
              </a:rPr>
              <a:t>SCHOOL INTERNSHIP,</a:t>
            </a:r>
            <a:br>
              <a:rPr lang="en-US" sz="2800" dirty="0">
                <a:solidFill>
                  <a:schemeClr val="tx1"/>
                </a:solidFill>
                <a:effectLst/>
                <a:latin typeface="Times New Roman" pitchFamily="18" charset="0"/>
                <a:cs typeface="Times New Roman" pitchFamily="18" charset="0"/>
              </a:rPr>
            </a:br>
            <a:r>
              <a:rPr lang="en-US" sz="2800" dirty="0">
                <a:solidFill>
                  <a:schemeClr val="tx1"/>
                </a:solidFill>
                <a:effectLst/>
                <a:latin typeface="Times New Roman" pitchFamily="18" charset="0"/>
                <a:cs typeface="Times New Roman" pitchFamily="18" charset="0"/>
              </a:rPr>
              <a:t> SCHOOL OBSERVATION AND TEACHING</a:t>
            </a:r>
            <a:endParaRPr lang="en-US" sz="2800" b="1" dirty="0">
              <a:solidFill>
                <a:schemeClr val="tx1"/>
              </a:solidFill>
              <a:effectLst/>
              <a:latin typeface="Times New Roman" pitchFamily="18" charset="0"/>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2480137"/>
            <a:ext cx="3733800" cy="2682413"/>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304800" y="533400"/>
            <a:ext cx="8610600" cy="57150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165771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25836" y="3429000"/>
            <a:ext cx="2327564" cy="3129742"/>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9018" y="3467100"/>
            <a:ext cx="2309782" cy="3162300"/>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a:extLst>
              <a:ext uri="{FF2B5EF4-FFF2-40B4-BE49-F238E27FC236}">
                <a16:creationId xmlns:a16="http://schemas.microsoft.com/office/drawing/2014/main" id="{54DDBF78-1B7A-5A0B-0BC3-9B52AAE6B87B}"/>
              </a:ext>
            </a:extLst>
          </p:cNvPr>
          <p:cNvPicPr>
            <a:picLocks noChangeAspect="1"/>
          </p:cNvPicPr>
          <p:nvPr/>
        </p:nvPicPr>
        <p:blipFill>
          <a:blip r:embed="rId4"/>
          <a:stretch>
            <a:fillRect/>
          </a:stretch>
        </p:blipFill>
        <p:spPr>
          <a:xfrm>
            <a:off x="864331" y="608935"/>
            <a:ext cx="3555269" cy="2667665"/>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a:extLst>
              <a:ext uri="{FF2B5EF4-FFF2-40B4-BE49-F238E27FC236}">
                <a16:creationId xmlns:a16="http://schemas.microsoft.com/office/drawing/2014/main" id="{FE084D7F-7F12-8880-2B1A-82C274CAB234}"/>
              </a:ext>
            </a:extLst>
          </p:cNvPr>
          <p:cNvPicPr>
            <a:picLocks noChangeAspect="1"/>
          </p:cNvPicPr>
          <p:nvPr/>
        </p:nvPicPr>
        <p:blipFill>
          <a:blip r:embed="rId5"/>
          <a:stretch>
            <a:fillRect/>
          </a:stretch>
        </p:blipFill>
        <p:spPr>
          <a:xfrm>
            <a:off x="4572000" y="590550"/>
            <a:ext cx="3581400" cy="268605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76200" y="76200"/>
            <a:ext cx="8763000" cy="66294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08482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6930"/>
          <a:stretch/>
        </p:blipFill>
        <p:spPr bwMode="auto">
          <a:xfrm>
            <a:off x="1981200" y="2100196"/>
            <a:ext cx="5257800" cy="356103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5" name="Title 4"/>
          <p:cNvSpPr>
            <a:spLocks noGrp="1"/>
          </p:cNvSpPr>
          <p:nvPr>
            <p:ph type="title"/>
          </p:nvPr>
        </p:nvSpPr>
        <p:spPr/>
        <p:txBody>
          <a:bodyPr>
            <a:normAutofit fontScale="90000"/>
          </a:bodyPr>
          <a:lstStyle/>
          <a:p>
            <a:pPr algn="ctr"/>
            <a:br>
              <a:rPr lang="en-US" sz="3600" dirty="0">
                <a:effectLst>
                  <a:glow rad="228600">
                    <a:schemeClr val="bg1">
                      <a:alpha val="40000"/>
                    </a:schemeClr>
                  </a:glow>
                </a:effectLst>
                <a:latin typeface="Times New Roman" pitchFamily="18" charset="0"/>
                <a:cs typeface="Times New Roman" pitchFamily="18" charset="0"/>
              </a:rPr>
            </a:br>
            <a:r>
              <a:rPr lang="en-US" sz="3600" dirty="0">
                <a:effectLst>
                  <a:glow rad="228600">
                    <a:schemeClr val="bg1">
                      <a:alpha val="40000"/>
                    </a:schemeClr>
                  </a:glow>
                </a:effectLst>
                <a:latin typeface="Times New Roman" pitchFamily="18" charset="0"/>
                <a:cs typeface="Times New Roman" pitchFamily="18" charset="0"/>
              </a:rPr>
              <a:t>GOAL OF OUR EDUCATION </a:t>
            </a:r>
            <a:br>
              <a:rPr lang="en-US" sz="4400" dirty="0">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588540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IMG-20250430-WA0003.jpg"/>
          <p:cNvPicPr>
            <a:picLocks noGrp="1" noChangeAspect="1"/>
          </p:cNvPicPr>
          <p:nvPr>
            <p:ph sz="quarter" idx="2"/>
          </p:nvPr>
        </p:nvPicPr>
        <p:blipFill>
          <a:blip r:embed="rId2"/>
          <a:stretch>
            <a:fillRect/>
          </a:stretch>
        </p:blipFill>
        <p:spPr>
          <a:xfrm>
            <a:off x="76200" y="49922"/>
            <a:ext cx="2837686" cy="4120442"/>
          </a:xfrm>
          <a:prstGeom prst="rect">
            <a:avLst/>
          </a:prstGeom>
          <a:ln w="88900" cap="sq" cmpd="thickThin">
            <a:solidFill>
              <a:srgbClr val="000000"/>
            </a:solidFill>
            <a:prstDash val="solid"/>
            <a:miter lim="800000"/>
          </a:ln>
          <a:effectLst>
            <a:innerShdw blurRad="76200">
              <a:srgbClr val="000000"/>
            </a:innerShdw>
          </a:effectLst>
        </p:spPr>
      </p:pic>
      <p:pic>
        <p:nvPicPr>
          <p:cNvPr id="8" name="Content Placeholder 7" descr="IMG-20250430-WA0004.jpg"/>
          <p:cNvPicPr>
            <a:picLocks noGrp="1" noChangeAspect="1"/>
          </p:cNvPicPr>
          <p:nvPr>
            <p:ph sz="quarter" idx="4"/>
          </p:nvPr>
        </p:nvPicPr>
        <p:blipFill>
          <a:blip r:embed="rId3"/>
          <a:stretch>
            <a:fillRect/>
          </a:stretch>
        </p:blipFill>
        <p:spPr>
          <a:xfrm>
            <a:off x="3048000" y="2687637"/>
            <a:ext cx="2945319" cy="4170363"/>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descr="IMG-20250430-WA0005.jpg"/>
          <p:cNvPicPr>
            <a:picLocks noChangeAspect="1"/>
          </p:cNvPicPr>
          <p:nvPr/>
        </p:nvPicPr>
        <p:blipFill>
          <a:blip r:embed="rId4"/>
          <a:stretch>
            <a:fillRect/>
          </a:stretch>
        </p:blipFill>
        <p:spPr>
          <a:xfrm>
            <a:off x="6096000" y="49921"/>
            <a:ext cx="2978454" cy="4217279"/>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484784"/>
            <a:ext cx="6528048" cy="4305671"/>
          </a:xfrm>
          <a:ln w="28575">
            <a:solidFill>
              <a:schemeClr val="tx1"/>
            </a:solidFill>
          </a:ln>
        </p:spPr>
        <p:txBody>
          <a:bodyPr/>
          <a:lstStyle/>
          <a:p>
            <a:pPr marL="0" indent="0">
              <a:buNone/>
            </a:pPr>
            <a:r>
              <a:rPr lang="en-US" dirty="0"/>
              <a:t>To start following courses:</a:t>
            </a:r>
          </a:p>
          <a:p>
            <a:pPr marL="0" indent="0">
              <a:buNone/>
            </a:pPr>
            <a:endParaRPr lang="en-US" dirty="0"/>
          </a:p>
          <a:p>
            <a:pPr marL="342900" indent="-342900">
              <a:buFont typeface="Wingdings" pitchFamily="2" charset="2"/>
              <a:buChar char="Ø"/>
            </a:pPr>
            <a:r>
              <a:rPr lang="en-US" sz="2400" dirty="0">
                <a:latin typeface="Times New Roman" pitchFamily="18" charset="0"/>
                <a:cs typeface="Times New Roman" pitchFamily="18" charset="0"/>
              </a:rPr>
              <a:t>M.A. Education </a:t>
            </a:r>
          </a:p>
          <a:p>
            <a:pPr marL="342900" indent="-342900">
              <a:buFont typeface="Wingdings" pitchFamily="2" charset="2"/>
              <a:buChar char="Ø"/>
            </a:pPr>
            <a:r>
              <a:rPr lang="en-US" sz="2400" dirty="0" err="1">
                <a:latin typeface="Times New Roman" pitchFamily="18" charset="0"/>
                <a:cs typeface="Times New Roman" pitchFamily="18" charset="0"/>
              </a:rPr>
              <a:t>D.Ed</a:t>
            </a:r>
            <a:r>
              <a:rPr lang="en-US" sz="2400" dirty="0">
                <a:latin typeface="Times New Roman" pitchFamily="18" charset="0"/>
                <a:cs typeface="Times New Roman" pitchFamily="18" charset="0"/>
              </a:rPr>
              <a:t>  </a:t>
            </a:r>
          </a:p>
          <a:p>
            <a:pPr marL="342900" indent="-342900">
              <a:buFont typeface="Wingdings" pitchFamily="2" charset="2"/>
              <a:buChar char="Ø"/>
            </a:pPr>
            <a:r>
              <a:rPr lang="en-US" sz="2400" dirty="0" err="1">
                <a:latin typeface="Times New Roman" pitchFamily="18" charset="0"/>
                <a:cs typeface="Times New Roman" pitchFamily="18" charset="0"/>
              </a:rPr>
              <a:t>M.Ed</a:t>
            </a:r>
            <a:r>
              <a:rPr lang="en-US" dirty="0"/>
              <a:t>  </a:t>
            </a:r>
          </a:p>
        </p:txBody>
      </p:sp>
      <p:sp>
        <p:nvSpPr>
          <p:cNvPr id="2" name="Title 1"/>
          <p:cNvSpPr>
            <a:spLocks noGrp="1"/>
          </p:cNvSpPr>
          <p:nvPr>
            <p:ph type="title"/>
          </p:nvPr>
        </p:nvSpPr>
        <p:spPr>
          <a:xfrm>
            <a:off x="467544" y="476672"/>
            <a:ext cx="8229600" cy="944562"/>
          </a:xfrm>
        </p:spPr>
        <p:txBody>
          <a:bodyPr>
            <a:normAutofit/>
          </a:bodyPr>
          <a:lstStyle/>
          <a:p>
            <a:pPr algn="ctr"/>
            <a:r>
              <a:rPr lang="en-US" sz="3200" dirty="0">
                <a:solidFill>
                  <a:schemeClr val="tx1"/>
                </a:solidFill>
                <a:effectLst/>
                <a:latin typeface="Times New Roman" pitchFamily="18" charset="0"/>
                <a:cs typeface="Times New Roman" pitchFamily="18" charset="0"/>
              </a:rPr>
              <a:t>FORWARD LOOKING PLANS </a:t>
            </a:r>
          </a:p>
        </p:txBody>
      </p:sp>
    </p:spTree>
    <p:extLst>
      <p:ext uri="{BB962C8B-B14F-4D97-AF65-F5344CB8AC3E}">
        <p14:creationId xmlns:p14="http://schemas.microsoft.com/office/powerpoint/2010/main" val="10732027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1" y="842910"/>
            <a:ext cx="7550462" cy="5024490"/>
          </a:xfrm>
          <a:ln w="38100">
            <a:solidFill>
              <a:schemeClr val="tx1"/>
            </a:solidFill>
          </a:ln>
        </p:spPr>
      </p:pic>
    </p:spTree>
    <p:extLst>
      <p:ext uri="{BB962C8B-B14F-4D97-AF65-F5344CB8AC3E}">
        <p14:creationId xmlns:p14="http://schemas.microsoft.com/office/powerpoint/2010/main" val="416110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916832"/>
            <a:ext cx="548640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539552" y="332656"/>
            <a:ext cx="8229600" cy="792162"/>
          </a:xfrm>
        </p:spPr>
        <p:txBody>
          <a:bodyPr>
            <a:normAutofit/>
          </a:bodyPr>
          <a:lstStyle/>
          <a:p>
            <a:pPr algn="ctr"/>
            <a:r>
              <a:rPr lang="en-US" sz="3200" dirty="0">
                <a:effectLst>
                  <a:glow rad="101600">
                    <a:schemeClr val="bg1">
                      <a:alpha val="40000"/>
                    </a:schemeClr>
                  </a:glow>
                </a:effectLst>
                <a:latin typeface="Times New Roman" pitchFamily="18" charset="0"/>
                <a:cs typeface="Times New Roman" pitchFamily="18" charset="0"/>
              </a:rPr>
              <a:t>OBJECTIVES OF THE DEPARTMENT </a:t>
            </a:r>
          </a:p>
        </p:txBody>
      </p:sp>
    </p:spTree>
    <p:extLst>
      <p:ext uri="{BB962C8B-B14F-4D97-AF65-F5344CB8AC3E}">
        <p14:creationId xmlns:p14="http://schemas.microsoft.com/office/powerpoint/2010/main" val="3257998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990599"/>
            <a:ext cx="7696200" cy="4953001"/>
          </a:xfrm>
          <a:ln w="28575">
            <a:solidFill>
              <a:schemeClr val="tx1"/>
            </a:solidFill>
          </a:ln>
        </p:spPr>
        <p:txBody>
          <a:bodyPr>
            <a:normAutofit fontScale="92500"/>
          </a:bodyPr>
          <a:lstStyle/>
          <a:p>
            <a:pPr>
              <a:buFont typeface="Wingdings" pitchFamily="2" charset="2"/>
              <a:buChar char="Ø"/>
            </a:pPr>
            <a:r>
              <a:rPr lang="en-US" sz="2400" dirty="0">
                <a:latin typeface="Times New Roman" pitchFamily="18" charset="0"/>
                <a:cs typeface="Times New Roman" pitchFamily="18" charset="0"/>
              </a:rPr>
              <a:t> To be the leading center of higher education.</a:t>
            </a:r>
          </a:p>
          <a:p>
            <a:pPr>
              <a:buFont typeface="Wingdings" pitchFamily="2" charset="2"/>
              <a:buChar char="Ø"/>
            </a:pPr>
            <a:r>
              <a:rPr lang="en-US" sz="2400" dirty="0">
                <a:latin typeface="Times New Roman" pitchFamily="18" charset="0"/>
                <a:cs typeface="Times New Roman" pitchFamily="18" charset="0"/>
              </a:rPr>
              <a:t> To excel in teaching and research through creativity and productivity.</a:t>
            </a:r>
          </a:p>
          <a:p>
            <a:pPr>
              <a:buFont typeface="Wingdings" pitchFamily="2" charset="2"/>
              <a:buChar char="Ø"/>
            </a:pPr>
            <a:r>
              <a:rPr lang="en-US" sz="2400" dirty="0">
                <a:latin typeface="Times New Roman" pitchFamily="18" charset="0"/>
                <a:cs typeface="Times New Roman" pitchFamily="18" charset="0"/>
              </a:rPr>
              <a:t> To Inculcate competitive spirit among students with a global vision.</a:t>
            </a:r>
          </a:p>
          <a:p>
            <a:pPr>
              <a:buFont typeface="Wingdings" pitchFamily="2" charset="2"/>
              <a:buChar char="Ø"/>
            </a:pPr>
            <a:r>
              <a:rPr lang="en-US" sz="2400" dirty="0">
                <a:latin typeface="Times New Roman" pitchFamily="18" charset="0"/>
                <a:cs typeface="Times New Roman" pitchFamily="18" charset="0"/>
              </a:rPr>
              <a:t>To strive constantly to achieve high standards in teaching and research.</a:t>
            </a:r>
          </a:p>
          <a:p>
            <a:pPr>
              <a:buFont typeface="Wingdings" pitchFamily="2" charset="2"/>
              <a:buChar char="Ø"/>
            </a:pPr>
            <a:r>
              <a:rPr lang="en-US" sz="2400" dirty="0">
                <a:latin typeface="Times New Roman" pitchFamily="18" charset="0"/>
                <a:cs typeface="Times New Roman" pitchFamily="18" charset="0"/>
              </a:rPr>
              <a:t>To carve out a niche for the University imparting higher quality teaching with a holistic approach.</a:t>
            </a:r>
          </a:p>
          <a:p>
            <a:pPr>
              <a:buFont typeface="Wingdings" pitchFamily="2" charset="2"/>
              <a:buChar char="Ø"/>
            </a:pPr>
            <a:r>
              <a:rPr lang="en-US" sz="2400" dirty="0">
                <a:latin typeface="Times New Roman" pitchFamily="18" charset="0"/>
                <a:cs typeface="Times New Roman" pitchFamily="18" charset="0"/>
              </a:rPr>
              <a:t>To encourage interdisciplinary teaching and research programs. </a:t>
            </a:r>
          </a:p>
          <a:p>
            <a:pPr>
              <a:buFont typeface="Wingdings" pitchFamily="2" charset="2"/>
              <a:buChar char="Ø"/>
            </a:pPr>
            <a:r>
              <a:rPr lang="en-US" sz="2400" dirty="0">
                <a:latin typeface="Times New Roman" pitchFamily="18" charset="0"/>
                <a:cs typeface="Times New Roman" pitchFamily="18" charset="0"/>
              </a:rPr>
              <a:t>To design publish and disseminate relevant literature to strengthen higher education, social and cultural integration.</a:t>
            </a:r>
          </a:p>
        </p:txBody>
      </p:sp>
      <p:sp>
        <p:nvSpPr>
          <p:cNvPr id="2" name="Title 1"/>
          <p:cNvSpPr>
            <a:spLocks noGrp="1"/>
          </p:cNvSpPr>
          <p:nvPr>
            <p:ph type="title"/>
          </p:nvPr>
        </p:nvSpPr>
        <p:spPr>
          <a:xfrm>
            <a:off x="533400" y="152400"/>
            <a:ext cx="8229600" cy="762000"/>
          </a:xfrm>
        </p:spPr>
        <p:txBody>
          <a:bodyPr>
            <a:normAutofit/>
          </a:bodyPr>
          <a:lstStyle/>
          <a:p>
            <a:pPr algn="ctr"/>
            <a:r>
              <a:rPr lang="en-US" sz="3200" dirty="0">
                <a:effectLst>
                  <a:glow rad="63500">
                    <a:schemeClr val="bg1">
                      <a:alpha val="40000"/>
                    </a:schemeClr>
                  </a:glow>
                </a:effectLst>
                <a:latin typeface="Times New Roman" pitchFamily="18" charset="0"/>
                <a:cs typeface="Times New Roman" pitchFamily="18" charset="0"/>
              </a:rPr>
              <a:t>VISION &amp; MISSION</a:t>
            </a:r>
          </a:p>
        </p:txBody>
      </p:sp>
    </p:spTree>
    <p:extLst>
      <p:ext uri="{BB962C8B-B14F-4D97-AF65-F5344CB8AC3E}">
        <p14:creationId xmlns:p14="http://schemas.microsoft.com/office/powerpoint/2010/main" val="39656914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1359</TotalTime>
  <Words>1364</Words>
  <Application>Microsoft Office PowerPoint</Application>
  <PresentationFormat>On-screen Show (4:3)</PresentationFormat>
  <Paragraphs>375</Paragraphs>
  <Slides>72</Slides>
  <Notes>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Concourse</vt:lpstr>
      <vt:lpstr>PowerPoint Presentation</vt:lpstr>
      <vt:lpstr>PowerPoint Presentation</vt:lpstr>
      <vt:lpstr>INTRODUCTION</vt:lpstr>
      <vt:lpstr>DEPARTMENT OF EDUCATION</vt:lpstr>
      <vt:lpstr>KEY VALUES OF EDUCATION</vt:lpstr>
      <vt:lpstr>PowerPoint Presentation</vt:lpstr>
      <vt:lpstr> GOAL OF OUR EDUCATION  </vt:lpstr>
      <vt:lpstr>OBJECTIVES OF THE DEPARTMENT </vt:lpstr>
      <vt:lpstr>VISION &amp; 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FACULTY EXCHANGE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OUTCOME &amp; COURSE OUTCOME  ( ACADEMIC PROGRAMS)</vt:lpstr>
      <vt:lpstr>PowerPoint Presentation</vt:lpstr>
      <vt:lpstr>DEPARTMENTAL ACHIEVEMENT </vt:lpstr>
      <vt:lpstr>PowerPoint Presentation</vt:lpstr>
      <vt:lpstr>PowerPoint Presentation</vt:lpstr>
      <vt:lpstr>ALUMNI SUCCESS STORIES </vt:lpstr>
      <vt:lpstr>AMENITIES AND RESOURCES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EXTRA CURRICULAR ACTIVITIES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ADD-ON COURSE</vt:lpstr>
      <vt:lpstr>SCHOOL INTERNSHIP,  SCHOOL OBSERVATION AND TEACHING</vt:lpstr>
      <vt:lpstr>PowerPoint Presentation</vt:lpstr>
      <vt:lpstr>PowerPoint Presentation</vt:lpstr>
      <vt:lpstr>FORWARD LOOKING PLANS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DURGA MAHAVIDYALAYA, RAIPUR (C.G.)</dc:title>
  <dc:creator>WIN10</dc:creator>
  <cp:lastModifiedBy>vibha dubey</cp:lastModifiedBy>
  <cp:revision>243</cp:revision>
  <cp:lastPrinted>2025-04-28T05:56:56Z</cp:lastPrinted>
  <dcterms:created xsi:type="dcterms:W3CDTF">2025-02-03T05:23:08Z</dcterms:created>
  <dcterms:modified xsi:type="dcterms:W3CDTF">2025-05-06T10:42:01Z</dcterms:modified>
</cp:coreProperties>
</file>