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-98961"/>
            <a:ext cx="8134867" cy="1421439"/>
          </a:xfrm>
        </p:spPr>
        <p:txBody>
          <a:bodyPr>
            <a:noAutofit/>
          </a:bodyPr>
          <a:lstStyle/>
          <a:p>
            <a:r>
              <a:rPr lang="hi-IN" sz="4400" dirty="0"/>
              <a:t>दुर्गा महाविद्यलय, रायपुर (छ.ग.)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398" y="4054232"/>
            <a:ext cx="8335669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hi-IN" sz="2000" b="1" dirty="0">
                <a:solidFill>
                  <a:srgbClr val="0000FF"/>
                </a:solidFill>
              </a:rPr>
              <a:t>Dr Namita Khotele</a:t>
            </a:r>
          </a:p>
          <a:p>
            <a:pPr algn="ctr"/>
            <a:r>
              <a:rPr lang="hi-IN" sz="2000" b="1" dirty="0">
                <a:solidFill>
                  <a:srgbClr val="0000FF"/>
                </a:solidFill>
              </a:rPr>
              <a:t> Asst. Prof.(Education Department)</a:t>
            </a:r>
          </a:p>
          <a:p>
            <a:pPr algn="ctr"/>
            <a:r>
              <a:rPr lang="hi-IN" sz="2000" b="1" dirty="0">
                <a:solidFill>
                  <a:srgbClr val="0000FF"/>
                </a:solidFill>
              </a:rPr>
              <a:t>Durga College 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A38C60-3DC3-3D5D-6794-38E8C0214158}"/>
              </a:ext>
            </a:extLst>
          </p:cNvPr>
          <p:cNvSpPr txBox="1"/>
          <p:nvPr/>
        </p:nvSpPr>
        <p:spPr>
          <a:xfrm>
            <a:off x="3664797" y="246826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99387C6-5F8D-3429-D7C6-BF90073FDF2E}"/>
              </a:ext>
            </a:extLst>
          </p:cNvPr>
          <p:cNvSpPr txBox="1">
            <a:spLocks/>
          </p:cNvSpPr>
          <p:nvPr/>
        </p:nvSpPr>
        <p:spPr>
          <a:xfrm>
            <a:off x="899647" y="1808289"/>
            <a:ext cx="7066718" cy="195223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hi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पाठ्यचर्या की आवश्यकता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hi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एवं महत्व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26406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53400" cy="3276600"/>
          </a:xfrm>
        </p:spPr>
        <p:txBody>
          <a:bodyPr>
            <a:normAutofit/>
          </a:bodyPr>
          <a:lstStyle/>
          <a:p>
            <a:r>
              <a:rPr lang="hi-IN" sz="1600" b="1" dirty="0"/>
              <a:t>पाठ्यचर्या</a:t>
            </a:r>
            <a:r>
              <a:rPr lang="hi-IN" sz="1600" dirty="0"/>
              <a:t> द्वारा शिक्षा के उद्देश्यों की पूर्ति होती है । यह एक ऐसा साधन है जो छात्र तथा अध्यापक को जोड़ता है । अध्यापक </a:t>
            </a:r>
            <a:r>
              <a:rPr lang="hi-IN" sz="1600" b="1" dirty="0"/>
              <a:t>पाठ्यचर्या</a:t>
            </a:r>
            <a:r>
              <a:rPr lang="hi-IN" sz="1600" dirty="0"/>
              <a:t> के माध्यम से छात्रों के मानसिक, शारीरिक, नैतिक, सांस्कृतिक, संवेगात्मक, आध्यात्मिक तथा सामाजिक विकास के लिए प्रयास करता है । </a:t>
            </a:r>
            <a:r>
              <a:rPr lang="hi-IN" sz="1600" b="1" dirty="0"/>
              <a:t>पाठ्यचर्या</a:t>
            </a:r>
            <a:r>
              <a:rPr lang="hi-IN" sz="1600" dirty="0"/>
              <a:t> द्वारा छात्र को जीवन जीने की शिक्षा प्राप्त होती है।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dirty="0"/>
              <a:t>पाठ्यचर्या की आवश्यकता एवं महत्व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95599"/>
            <a:ext cx="5257800" cy="381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895600"/>
            <a:ext cx="2785245" cy="284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22225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>
            <a:normAutofit/>
          </a:bodyPr>
          <a:lstStyle/>
          <a:p>
            <a:r>
              <a:rPr lang="hi-IN" sz="1800" dirty="0"/>
              <a:t>पाठ्यक्रम </a:t>
            </a:r>
            <a:r>
              <a:rPr lang="hi-IN" sz="1800" b="1" dirty="0"/>
              <a:t>की आवश्यकता</a:t>
            </a:r>
            <a:r>
              <a:rPr lang="hi-IN" sz="1800" dirty="0"/>
              <a:t> छात्रों को उनके जीवन </a:t>
            </a:r>
            <a:r>
              <a:rPr lang="hi-IN" sz="1800" b="1" dirty="0"/>
              <a:t>में</a:t>
            </a:r>
            <a:r>
              <a:rPr lang="hi-IN" sz="1800" dirty="0"/>
              <a:t> विकसित करने के लिए भी होती </a:t>
            </a:r>
            <a:r>
              <a:rPr lang="hi-IN" sz="1800" b="1" dirty="0"/>
              <a:t>है</a:t>
            </a:r>
            <a:r>
              <a:rPr lang="hi-IN" sz="1800" dirty="0"/>
              <a:t>। छात्र जब </a:t>
            </a:r>
            <a:r>
              <a:rPr lang="hi-IN" sz="1800" b="1" dirty="0"/>
              <a:t>विद्यालय में</a:t>
            </a:r>
            <a:r>
              <a:rPr lang="hi-IN" sz="1800" dirty="0"/>
              <a:t> जाते हैं तो वे अपने आपको सामाजिक व आर्थिक जीवन के लिए तैयार करते हैं । पाठ्यक्रम निर्धारित करके </a:t>
            </a:r>
            <a:r>
              <a:rPr lang="hi-IN" sz="1800" b="1" dirty="0"/>
              <a:t>विद्यालय</a:t>
            </a:r>
            <a:r>
              <a:rPr lang="hi-IN" sz="1800" dirty="0"/>
              <a:t> छात्रों को सहायता प्रदान करता </a:t>
            </a:r>
            <a:r>
              <a:rPr lang="hi-IN" sz="1800" b="1" dirty="0"/>
              <a:t>है</a:t>
            </a:r>
            <a:r>
              <a:rPr lang="hi-IN" sz="1800" dirty="0"/>
              <a:t>। वे अपना पूर्ण विकास करके समाज </a:t>
            </a:r>
            <a:r>
              <a:rPr lang="hi-IN" sz="1800" b="1" dirty="0"/>
              <a:t>में</a:t>
            </a:r>
            <a:r>
              <a:rPr lang="hi-IN" sz="1800" dirty="0"/>
              <a:t> अच्छे नागरिक बनते हैं ।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/>
              <a:t>पाठ्यक्रम की आवश्यकता क्यों है?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48891"/>
            <a:ext cx="6172200" cy="321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84495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1800" dirty="0"/>
              <a:t>छात्रों का सर्वांगीण विकास करना– </a:t>
            </a:r>
            <a:r>
              <a:rPr lang="hi-IN" sz="1800" b="1" dirty="0"/>
              <a:t>पाठ्यक्रम</a:t>
            </a:r>
            <a:r>
              <a:rPr lang="hi-IN" sz="1800" dirty="0"/>
              <a:t> का प्रथम व सर्वप्रमुख </a:t>
            </a:r>
            <a:r>
              <a:rPr lang="hi-IN" sz="1800" b="1" dirty="0"/>
              <a:t>उद्देश्य</a:t>
            </a:r>
            <a:r>
              <a:rPr lang="hi-IN" sz="1800" dirty="0"/>
              <a:t> बालक के व्यक्तित्व के समस्त पहलुओं यथा शारीरिक, मानसिक, बौद्धिक, नैतिक, व्यावसायिक, सांस्कृतिक एवं आध्यात्मिक विकास करना है।</a:t>
            </a: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/>
              <a:t>पाठ्यक्रम के मुख्य उद्देश्य क्या है?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438400"/>
            <a:ext cx="703771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6540268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543800" cy="3352799"/>
          </a:xfrm>
        </p:spPr>
        <p:txBody>
          <a:bodyPr>
            <a:normAutofit/>
          </a:bodyPr>
          <a:lstStyle/>
          <a:p>
            <a:r>
              <a:rPr lang="hi-IN" dirty="0"/>
              <a:t>कोर पाठयचर्या</a:t>
            </a:r>
          </a:p>
          <a:p>
            <a:r>
              <a:rPr lang="hi-IN" dirty="0"/>
              <a:t>समेकित </a:t>
            </a:r>
            <a:r>
              <a:rPr lang="hi-IN" b="1" dirty="0"/>
              <a:t>पाठ्यचर्या</a:t>
            </a:r>
            <a:endParaRPr lang="hi-IN" dirty="0"/>
          </a:p>
          <a:p>
            <a:r>
              <a:rPr lang="hi-IN" dirty="0"/>
              <a:t>सैद्धान्तिक पाठयचर्या</a:t>
            </a:r>
          </a:p>
          <a:p>
            <a:r>
              <a:rPr lang="hi-IN" dirty="0"/>
              <a:t>क्रिया केन्द्रित पाठयचर्या</a:t>
            </a:r>
          </a:p>
          <a:p>
            <a:r>
              <a:rPr lang="hi-IN" dirty="0"/>
              <a:t>पुनर्संरचनात्मक </a:t>
            </a:r>
            <a:r>
              <a:rPr lang="hi-IN" b="1" dirty="0"/>
              <a:t>पाठ्यचर्या</a:t>
            </a:r>
            <a:endParaRPr lang="hi-IN" dirty="0"/>
          </a:p>
          <a:p>
            <a:br>
              <a:rPr lang="hi-IN" dirty="0"/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/>
              <a:t>पाठ्यचर्या कितने प्रकार के होते हैं?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659977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1295400"/>
          </a:xfrm>
        </p:spPr>
        <p:txBody>
          <a:bodyPr>
            <a:normAutofit/>
          </a:bodyPr>
          <a:lstStyle/>
          <a:p>
            <a:r>
              <a:rPr lang="hi-IN" sz="1800" dirty="0"/>
              <a:t>इस सिद्धांत के अनुसार पाठ्यचर्या का निर्माण इस प्रकार किया जाना चाहिए कि उसमें अगुआई की भावना जागृत हो सके ! इसके फलस्वरूप छात्र ज्ञान प्राप्त करने एवं क्रियाओं में दक्षता प्राप्त करने के लिए प्रशिक्षण लेने की भावना तथा जिज्ञासा </a:t>
            </a:r>
            <a:r>
              <a:rPr lang="hi-IN" sz="2000" dirty="0"/>
              <a:t>प्रकट करेंगे ! प्राप्त ज्ञान बेकार है यदि छात्र उसका प्रयोग ना कर सके !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hi-IN" sz="4000" dirty="0"/>
              <a:t>पाठ्यचर्या निर्माण के सिद्धांत क्या है?</a:t>
            </a:r>
            <a:endParaRPr lang="en-US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406923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78727"/>
            <a:ext cx="4514323" cy="304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29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52400" y="1676400"/>
            <a:ext cx="6246916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i-IN" sz="8800" dirty="0"/>
              <a:t>निष्कर्ष</a:t>
            </a:r>
            <a:endParaRPr lang="en-US" sz="8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3420932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35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13123" cy="630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62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</TotalTime>
  <Words>72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दुर्गा महाविद्यलय, रायपुर (छ.ग.)</vt:lpstr>
      <vt:lpstr>पाठ्यचर्या की आवश्यकता एवं महत्व</vt:lpstr>
      <vt:lpstr>पाठ्यक्रम की आवश्यकता क्यों है?</vt:lpstr>
      <vt:lpstr>पाठ्यक्रम के मुख्य उद्देश्य क्या है?</vt:lpstr>
      <vt:lpstr>पाठ्यचर्या कितने प्रकार के होते हैं?</vt:lpstr>
      <vt:lpstr>पाठ्यचर्या निर्माण के सिद्धांत क्या है?</vt:lpstr>
      <vt:lpstr>निष्कर्ष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Construction Executive 04</dc:creator>
  <cp:lastModifiedBy>Dr Namita Khotele</cp:lastModifiedBy>
  <cp:revision>14</cp:revision>
  <dcterms:created xsi:type="dcterms:W3CDTF">2006-08-16T00:00:00Z</dcterms:created>
  <dcterms:modified xsi:type="dcterms:W3CDTF">2023-08-14T06:45:25Z</dcterms:modified>
</cp:coreProperties>
</file>