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B3835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3B3835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502888"/>
            <a:ext cx="8070850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339" y="1456874"/>
            <a:ext cx="7233284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B3835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0350" y="1171830"/>
            <a:ext cx="708152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400" spc="-290" dirty="0"/>
              <a:t>ESSENTIAL</a:t>
            </a:r>
            <a:r>
              <a:rPr sz="5400" spc="-35" dirty="0"/>
              <a:t> </a:t>
            </a:r>
            <a:r>
              <a:rPr sz="5400" spc="-475" dirty="0"/>
              <a:t>ELEMENTS</a:t>
            </a:r>
            <a:endParaRPr sz="5400"/>
          </a:p>
          <a:p>
            <a:pPr marL="172720" algn="ctr">
              <a:lnSpc>
                <a:spcPct val="100000"/>
              </a:lnSpc>
            </a:pPr>
            <a:r>
              <a:rPr sz="5400" spc="-615" dirty="0"/>
              <a:t>OF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1457071" y="2817750"/>
            <a:ext cx="64001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7569" algn="l"/>
              </a:tabLst>
            </a:pPr>
            <a:r>
              <a:rPr sz="5400" b="1" spc="10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5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5400" b="1" spc="-440" dirty="0">
                <a:solidFill>
                  <a:srgbClr val="FF0000"/>
                </a:solidFill>
                <a:latin typeface="Times New Roman"/>
                <a:cs typeface="Times New Roman"/>
              </a:rPr>
              <a:t>VALID</a:t>
            </a:r>
            <a:r>
              <a:rPr sz="5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5400" b="1" spc="-560" dirty="0">
                <a:solidFill>
                  <a:srgbClr val="FF0000"/>
                </a:solidFill>
                <a:latin typeface="Times New Roman"/>
                <a:cs typeface="Times New Roman"/>
              </a:rPr>
              <a:t>CONTRACT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8" y="4234688"/>
            <a:ext cx="5712461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00B050"/>
                </a:solidFill>
                <a:latin typeface="Calibri"/>
                <a:cs typeface="Calibri"/>
              </a:rPr>
              <a:t>By</a:t>
            </a:r>
            <a:r>
              <a:rPr sz="2700" spc="-3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00B050"/>
                </a:solidFill>
                <a:latin typeface="Calibri"/>
                <a:cs typeface="Calibri"/>
              </a:rPr>
              <a:t>:-</a:t>
            </a:r>
            <a:endParaRPr sz="2700" dirty="0">
              <a:latin typeface="Calibri"/>
              <a:cs typeface="Calibri"/>
            </a:endParaRPr>
          </a:p>
          <a:p>
            <a:pPr marL="12700" marR="908685">
              <a:lnSpc>
                <a:spcPct val="100000"/>
              </a:lnSpc>
            </a:pPr>
            <a:r>
              <a:rPr lang="en-IN" sz="2700" spc="-25" dirty="0">
                <a:solidFill>
                  <a:srgbClr val="00B050"/>
                </a:solidFill>
                <a:latin typeface="Calibri"/>
                <a:cs typeface="Calibri"/>
              </a:rPr>
              <a:t>        SHIKHA JOSHI</a:t>
            </a:r>
          </a:p>
          <a:p>
            <a:pPr marL="12700" marR="908685">
              <a:lnSpc>
                <a:spcPct val="100000"/>
              </a:lnSpc>
            </a:pPr>
            <a:r>
              <a:rPr sz="2700" spc="-2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lang="en-IN" sz="2700" spc="-25" dirty="0">
                <a:solidFill>
                  <a:srgbClr val="00B050"/>
                </a:solidFill>
                <a:latin typeface="Calibri"/>
                <a:cs typeface="Calibri"/>
              </a:rPr>
              <a:t>        </a:t>
            </a:r>
            <a:r>
              <a:rPr sz="2700" spc="-10" dirty="0">
                <a:solidFill>
                  <a:srgbClr val="00B050"/>
                </a:solidFill>
                <a:latin typeface="Calibri"/>
                <a:cs typeface="Calibri"/>
              </a:rPr>
              <a:t>Assistant</a:t>
            </a:r>
            <a:r>
              <a:rPr sz="2700" spc="-10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00B050"/>
                </a:solidFill>
                <a:latin typeface="Calibri"/>
                <a:cs typeface="Calibri"/>
              </a:rPr>
              <a:t>Professor</a:t>
            </a:r>
            <a:r>
              <a:rPr sz="2700" spc="-8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endParaRPr lang="en-IN" sz="2700" spc="-10" dirty="0">
              <a:solidFill>
                <a:srgbClr val="00B050"/>
              </a:solidFill>
              <a:latin typeface="Calibri"/>
              <a:cs typeface="Calibri"/>
            </a:endParaRPr>
          </a:p>
          <a:p>
            <a:pPr marL="12700" marR="908685">
              <a:lnSpc>
                <a:spcPct val="100000"/>
              </a:lnSpc>
            </a:pPr>
            <a:r>
              <a:rPr lang="en-IN" sz="2700" spc="-10" dirty="0">
                <a:solidFill>
                  <a:srgbClr val="00B050"/>
                </a:solidFill>
                <a:latin typeface="Calibri"/>
                <a:cs typeface="Calibri"/>
              </a:rPr>
              <a:t>       Durga </a:t>
            </a:r>
            <a:r>
              <a:rPr lang="en-IN" sz="2700" spc="-10" dirty="0" err="1">
                <a:solidFill>
                  <a:srgbClr val="00B050"/>
                </a:solidFill>
                <a:latin typeface="Calibri"/>
                <a:cs typeface="Calibri"/>
              </a:rPr>
              <a:t>Mahavidhyalaya</a:t>
            </a:r>
            <a:r>
              <a:rPr lang="en-IN" sz="2700" spc="-10" dirty="0">
                <a:solidFill>
                  <a:srgbClr val="00B050"/>
                </a:solidFill>
                <a:latin typeface="Calibri"/>
                <a:cs typeface="Calibri"/>
              </a:rPr>
              <a:t> Raipur</a:t>
            </a:r>
            <a:endParaRPr sz="2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463115"/>
            <a:ext cx="5986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40" dirty="0"/>
              <a:t>9.</a:t>
            </a:r>
            <a:r>
              <a:rPr sz="2400" spc="-20" dirty="0"/>
              <a:t> </a:t>
            </a:r>
            <a:r>
              <a:rPr sz="2400" spc="-300" dirty="0"/>
              <a:t>NOT</a:t>
            </a:r>
            <a:r>
              <a:rPr sz="2400" spc="-35" dirty="0"/>
              <a:t> </a:t>
            </a:r>
            <a:r>
              <a:rPr sz="2400" spc="-204" dirty="0"/>
              <a:t>DECLARED</a:t>
            </a:r>
            <a:r>
              <a:rPr sz="2400" spc="-30" dirty="0"/>
              <a:t> </a:t>
            </a:r>
            <a:r>
              <a:rPr sz="2400" spc="-290" dirty="0"/>
              <a:t>TO</a:t>
            </a:r>
            <a:r>
              <a:rPr sz="2400" spc="-10" dirty="0"/>
              <a:t> </a:t>
            </a:r>
            <a:r>
              <a:rPr sz="2400" spc="-50" dirty="0"/>
              <a:t>BE</a:t>
            </a:r>
            <a:r>
              <a:rPr sz="2400" spc="-20" dirty="0"/>
              <a:t> </a:t>
            </a:r>
            <a:r>
              <a:rPr sz="2400" spc="-280" dirty="0"/>
              <a:t>VOID</a:t>
            </a:r>
            <a:r>
              <a:rPr sz="2400" spc="-30" dirty="0"/>
              <a:t> </a:t>
            </a:r>
            <a:r>
              <a:rPr sz="2400" spc="-305" dirty="0"/>
              <a:t>OR</a:t>
            </a:r>
            <a:r>
              <a:rPr sz="2400" spc="-15" dirty="0"/>
              <a:t> </a:t>
            </a:r>
            <a:r>
              <a:rPr sz="2400" spc="-125" dirty="0"/>
              <a:t>ILLEGAL</a:t>
            </a:r>
            <a:r>
              <a:rPr sz="2400" b="0" spc="-125" dirty="0"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833447"/>
            <a:ext cx="7388225" cy="5696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35" algn="just">
              <a:lnSpc>
                <a:spcPct val="99600"/>
              </a:lnSpc>
              <a:spcBef>
                <a:spcPts val="110"/>
              </a:spcBef>
            </a:pP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43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agreement</a:t>
            </a:r>
            <a:r>
              <a:rPr sz="2000" spc="4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though</a:t>
            </a:r>
            <a:r>
              <a:rPr sz="2000" spc="4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satisfying</a:t>
            </a:r>
            <a:r>
              <a:rPr sz="2000" spc="4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all</a:t>
            </a:r>
            <a:r>
              <a:rPr sz="2000" spc="4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4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conditions</a:t>
            </a:r>
            <a:r>
              <a:rPr sz="2000" spc="4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for</a:t>
            </a:r>
            <a:r>
              <a:rPr sz="2000" spc="43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4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valid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000" spc="8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must</a:t>
            </a:r>
            <a:r>
              <a:rPr sz="2000" spc="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000" spc="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have</a:t>
            </a:r>
            <a:r>
              <a:rPr sz="2000" spc="1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been</a:t>
            </a:r>
            <a:r>
              <a:rPr sz="2000" spc="1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expressly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declared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void</a:t>
            </a:r>
            <a:r>
              <a:rPr sz="2000" spc="11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any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law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force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-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country.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Agreements</a:t>
            </a:r>
            <a:r>
              <a:rPr sz="20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mentioned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24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0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30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0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have</a:t>
            </a:r>
            <a:r>
              <a:rPr sz="2000" spc="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been</a:t>
            </a:r>
            <a:r>
              <a:rPr sz="20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expressly</a:t>
            </a:r>
            <a:r>
              <a:rPr sz="20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declared</a:t>
            </a:r>
            <a:r>
              <a:rPr sz="20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000" spc="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0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void.</a:t>
            </a:r>
            <a:r>
              <a:rPr sz="2000" spc="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For</a:t>
            </a:r>
            <a:r>
              <a:rPr sz="20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example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agreements</a:t>
            </a:r>
            <a:r>
              <a:rPr sz="2000" spc="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restraint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trade,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marriage,</a:t>
            </a:r>
            <a:r>
              <a:rPr sz="2000" spc="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legal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proceedings</a:t>
            </a:r>
            <a:r>
              <a:rPr sz="2000" spc="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etc.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That</a:t>
            </a:r>
            <a:r>
              <a:rPr sz="2000" spc="2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2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:</a:t>
            </a:r>
            <a:r>
              <a:rPr sz="2000" spc="2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If</a:t>
            </a:r>
            <a:r>
              <a:rPr sz="2000" spc="2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2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000" spc="2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willing</a:t>
            </a:r>
            <a:r>
              <a:rPr sz="2000" spc="2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000" spc="2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marry</a:t>
            </a:r>
            <a:r>
              <a:rPr sz="2000" spc="2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with</a:t>
            </a:r>
            <a:r>
              <a:rPr sz="2000" spc="229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B,</a:t>
            </a:r>
            <a:r>
              <a:rPr sz="2000" spc="2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law</a:t>
            </a:r>
            <a:r>
              <a:rPr sz="2000" spc="2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can</a:t>
            </a:r>
            <a:r>
              <a:rPr sz="2000" spc="2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000" spc="2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enforce him/her.</a:t>
            </a:r>
            <a:endParaRPr sz="2000">
              <a:latin typeface="Arial MT"/>
              <a:cs typeface="Arial MT"/>
            </a:endParaRPr>
          </a:p>
          <a:p>
            <a:pPr marL="103505">
              <a:lnSpc>
                <a:spcPts val="3775"/>
              </a:lnSpc>
            </a:pPr>
            <a:r>
              <a:rPr sz="3200" spc="204" dirty="0">
                <a:solidFill>
                  <a:srgbClr val="FF0000"/>
                </a:solidFill>
                <a:latin typeface="Times New Roman"/>
                <a:cs typeface="Times New Roman"/>
              </a:rPr>
              <a:t>10.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70" dirty="0">
                <a:solidFill>
                  <a:srgbClr val="FF0000"/>
                </a:solidFill>
                <a:latin typeface="Times New Roman"/>
                <a:cs typeface="Times New Roman"/>
              </a:rPr>
              <a:t>LEGAL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FORMALITIES</a:t>
            </a:r>
            <a:r>
              <a:rPr sz="3200" spc="-25" dirty="0">
                <a:solidFill>
                  <a:srgbClr val="FF0000"/>
                </a:solidFill>
                <a:latin typeface="Arial MT"/>
                <a:cs typeface="Arial MT"/>
              </a:rPr>
              <a:t>.</a:t>
            </a:r>
            <a:endParaRPr sz="32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  <a:spcBef>
                <a:spcPts val="120"/>
              </a:spcBef>
            </a:pP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An</a:t>
            </a:r>
            <a:r>
              <a:rPr sz="2000" spc="4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oral</a:t>
            </a:r>
            <a:r>
              <a:rPr sz="2000" spc="4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000" spc="4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459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4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perfectly</a:t>
            </a:r>
            <a:r>
              <a:rPr sz="2000" spc="4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valid</a:t>
            </a:r>
            <a:r>
              <a:rPr sz="2000" spc="459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contract,</a:t>
            </a:r>
            <a:r>
              <a:rPr sz="2000" spc="4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expect</a:t>
            </a:r>
            <a:r>
              <a:rPr sz="2000" spc="4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4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those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cases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where</a:t>
            </a:r>
            <a:r>
              <a:rPr sz="2000" spc="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writing,</a:t>
            </a:r>
            <a:r>
              <a:rPr sz="2000" spc="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registration</a:t>
            </a:r>
            <a:r>
              <a:rPr sz="2000" spc="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etc.</a:t>
            </a:r>
            <a:r>
              <a:rPr sz="2000" spc="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required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000" spc="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some</a:t>
            </a:r>
            <a:r>
              <a:rPr sz="2000" spc="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statute.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11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India</a:t>
            </a:r>
            <a:r>
              <a:rPr sz="2000" spc="11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writing</a:t>
            </a:r>
            <a:r>
              <a:rPr sz="2000" spc="11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required</a:t>
            </a:r>
            <a:r>
              <a:rPr sz="2000" spc="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11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cases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sale,</a:t>
            </a:r>
            <a:r>
              <a:rPr sz="2000" spc="1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mortgage,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lease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and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gift</a:t>
            </a:r>
            <a:r>
              <a:rPr sz="2000" spc="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immovable</a:t>
            </a:r>
            <a:r>
              <a:rPr sz="2000" spc="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property,</a:t>
            </a:r>
            <a:r>
              <a:rPr sz="2000" spc="-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negotiable</a:t>
            </a:r>
            <a:r>
              <a:rPr sz="2000" spc="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instruments;</a:t>
            </a:r>
            <a:r>
              <a:rPr sz="2000" spc="-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memorandum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and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articles</a:t>
            </a:r>
            <a:r>
              <a:rPr sz="2000" spc="4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association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company,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etc.</a:t>
            </a:r>
            <a:r>
              <a:rPr sz="2000" spc="49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Registration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 is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required</a:t>
            </a:r>
            <a:r>
              <a:rPr sz="2000" spc="4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cases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4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documents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coming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within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scope</a:t>
            </a:r>
            <a:r>
              <a:rPr sz="2000" spc="4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of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000" spc="17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17</a:t>
            </a:r>
            <a:r>
              <a:rPr sz="2000" spc="16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17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16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Registration</a:t>
            </a:r>
            <a:r>
              <a:rPr sz="2000" spc="17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000" spc="16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1908.</a:t>
            </a:r>
            <a:r>
              <a:rPr sz="2000" spc="16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All</a:t>
            </a:r>
            <a:r>
              <a:rPr sz="2000" spc="17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17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elements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mentioned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above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must</a:t>
            </a:r>
            <a:r>
              <a:rPr sz="20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order</a:t>
            </a:r>
            <a:r>
              <a:rPr sz="2000" spc="-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0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make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valid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contract.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If</a:t>
            </a:r>
            <a:r>
              <a:rPr sz="2000" spc="-25" dirty="0">
                <a:solidFill>
                  <a:srgbClr val="002060"/>
                </a:solidFill>
                <a:latin typeface="Arial MT"/>
                <a:cs typeface="Arial MT"/>
              </a:rPr>
              <a:t> any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one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them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000" spc="11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absent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agreement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does</a:t>
            </a:r>
            <a:r>
              <a:rPr sz="2000" spc="10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become</a:t>
            </a:r>
            <a:r>
              <a:rPr sz="2000" spc="10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000" spc="-50" dirty="0">
                <a:solidFill>
                  <a:srgbClr val="002060"/>
                </a:solidFill>
                <a:latin typeface="Arial MT"/>
                <a:cs typeface="Arial MT"/>
              </a:rPr>
              <a:t>a 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contract.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740147"/>
            <a:ext cx="76123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99870" algn="l"/>
                <a:tab pos="1886585" algn="l"/>
                <a:tab pos="2491740" algn="l"/>
                <a:tab pos="3165475" algn="l"/>
                <a:tab pos="3549650" algn="l"/>
                <a:tab pos="4511040" algn="l"/>
                <a:tab pos="5795645" algn="l"/>
                <a:tab pos="6365875" algn="l"/>
                <a:tab pos="7174865" algn="l"/>
              </a:tabLst>
            </a:pP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According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sec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2(h)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Indian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1872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the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spc="-8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spc="-7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</a:t>
            </a:r>
            <a:r>
              <a:rPr sz="2400" spc="-7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enforceable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at</a:t>
            </a:r>
            <a:r>
              <a:rPr sz="2400" spc="-8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law.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3666227"/>
            <a:ext cx="7614284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just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An</a:t>
            </a:r>
            <a:r>
              <a:rPr sz="24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agreement,</a:t>
            </a:r>
            <a:r>
              <a:rPr sz="2400" spc="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400" spc="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enforceable</a:t>
            </a:r>
            <a:r>
              <a:rPr sz="24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at</a:t>
            </a:r>
            <a:r>
              <a:rPr sz="2400" spc="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law,</a:t>
            </a:r>
            <a:r>
              <a:rPr sz="24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must</a:t>
            </a:r>
            <a:r>
              <a:rPr sz="2400" spc="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posses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21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essential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elements</a:t>
            </a:r>
            <a:r>
              <a:rPr sz="2400" spc="2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400" spc="20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valid</a:t>
            </a:r>
            <a:r>
              <a:rPr sz="2400" spc="2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as</a:t>
            </a:r>
            <a:r>
              <a:rPr sz="2400" spc="2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contained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4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10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Indian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spc="-1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1872.</a:t>
            </a:r>
            <a:endParaRPr sz="2400">
              <a:latin typeface="Arial MT"/>
              <a:cs typeface="Arial MT"/>
            </a:endParaRPr>
          </a:p>
          <a:p>
            <a:pPr marL="12700" marR="5715" indent="-2540" algn="just">
              <a:lnSpc>
                <a:spcPct val="100000"/>
              </a:lnSpc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Only</a:t>
            </a:r>
            <a:r>
              <a:rPr sz="2400" spc="3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that</a:t>
            </a:r>
            <a:r>
              <a:rPr sz="2400" spc="3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agreements</a:t>
            </a:r>
            <a:r>
              <a:rPr sz="2400" spc="3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which</a:t>
            </a:r>
            <a:r>
              <a:rPr sz="2400" spc="3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are</a:t>
            </a:r>
            <a:r>
              <a:rPr sz="2400" spc="3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enforceable</a:t>
            </a:r>
            <a:r>
              <a:rPr sz="2400" spc="3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400" spc="3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law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are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contracts.</a:t>
            </a:r>
            <a:endParaRPr sz="2400">
              <a:latin typeface="Arial MT"/>
              <a:cs typeface="Arial MT"/>
            </a:endParaRPr>
          </a:p>
          <a:p>
            <a:pPr marL="12700" marR="5080" indent="-2540" algn="just">
              <a:lnSpc>
                <a:spcPct val="100000"/>
              </a:lnSpc>
              <a:buSzPct val="95833"/>
              <a:buFont typeface="Wingdings"/>
              <a:buChar char=""/>
              <a:tabLst>
                <a:tab pos="283210" algn="l"/>
              </a:tabLst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All</a:t>
            </a:r>
            <a:r>
              <a:rPr sz="2400" spc="20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Contracts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are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agreements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but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all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agreements</a:t>
            </a:r>
            <a:r>
              <a:rPr sz="2400" spc="204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are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contracts.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3250" y="1593850"/>
            <a:ext cx="8242300" cy="1945639"/>
            <a:chOff x="603250" y="1593850"/>
            <a:chExt cx="8242300" cy="1945639"/>
          </a:xfrm>
        </p:grpSpPr>
        <p:sp>
          <p:nvSpPr>
            <p:cNvPr id="5" name="object 5"/>
            <p:cNvSpPr/>
            <p:nvPr/>
          </p:nvSpPr>
          <p:spPr>
            <a:xfrm>
              <a:off x="609600" y="1600200"/>
              <a:ext cx="8229600" cy="1920239"/>
            </a:xfrm>
            <a:custGeom>
              <a:avLst/>
              <a:gdLst/>
              <a:ahLst/>
              <a:cxnLst/>
              <a:rect l="l" t="t" r="r" b="b"/>
              <a:pathLst>
                <a:path w="8229600" h="1920239">
                  <a:moveTo>
                    <a:pt x="8229600" y="0"/>
                  </a:moveTo>
                  <a:lnTo>
                    <a:pt x="0" y="0"/>
                  </a:lnTo>
                  <a:lnTo>
                    <a:pt x="0" y="1920239"/>
                  </a:lnTo>
                  <a:lnTo>
                    <a:pt x="8229600" y="1920239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1593850"/>
              <a:ext cx="0" cy="1945639"/>
            </a:xfrm>
            <a:custGeom>
              <a:avLst/>
              <a:gdLst/>
              <a:ahLst/>
              <a:cxnLst/>
              <a:rect l="l" t="t" r="r" b="b"/>
              <a:pathLst>
                <a:path h="1945639">
                  <a:moveTo>
                    <a:pt x="0" y="0"/>
                  </a:moveTo>
                  <a:lnTo>
                    <a:pt x="0" y="194563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839200" y="1593850"/>
              <a:ext cx="0" cy="1945639"/>
            </a:xfrm>
            <a:custGeom>
              <a:avLst/>
              <a:gdLst/>
              <a:ahLst/>
              <a:cxnLst/>
              <a:rect l="l" t="t" r="r" b="b"/>
              <a:pathLst>
                <a:path h="1945639">
                  <a:moveTo>
                    <a:pt x="0" y="0"/>
                  </a:moveTo>
                  <a:lnTo>
                    <a:pt x="0" y="194563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3250" y="1600200"/>
              <a:ext cx="8242300" cy="0"/>
            </a:xfrm>
            <a:custGeom>
              <a:avLst/>
              <a:gdLst/>
              <a:ahLst/>
              <a:cxnLst/>
              <a:rect l="l" t="t" r="r" b="b"/>
              <a:pathLst>
                <a:path w="8242300">
                  <a:moveTo>
                    <a:pt x="0" y="0"/>
                  </a:moveTo>
                  <a:lnTo>
                    <a:pt x="82423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3250" y="3520439"/>
              <a:ext cx="8242300" cy="0"/>
            </a:xfrm>
            <a:custGeom>
              <a:avLst/>
              <a:gdLst/>
              <a:ahLst/>
              <a:cxnLst/>
              <a:rect l="l" t="t" r="r" b="b"/>
              <a:pathLst>
                <a:path w="8242300">
                  <a:moveTo>
                    <a:pt x="0" y="0"/>
                  </a:moveTo>
                  <a:lnTo>
                    <a:pt x="824230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15950" y="1986788"/>
            <a:ext cx="8216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27305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"/>
              <a:tabLst>
                <a:tab pos="355600" algn="l"/>
              </a:tabLst>
            </a:pPr>
            <a:r>
              <a:rPr sz="2400" b="1" spc="-210" dirty="0">
                <a:solidFill>
                  <a:srgbClr val="FFC000"/>
                </a:solidFill>
                <a:latin typeface="Times New Roman"/>
                <a:cs typeface="Times New Roman"/>
              </a:rPr>
              <a:t>AGREEMENT</a:t>
            </a:r>
            <a:r>
              <a:rPr sz="2400" b="1" spc="3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spc="-90" dirty="0">
                <a:solidFill>
                  <a:srgbClr val="FFC000"/>
                </a:solidFill>
                <a:latin typeface="Times New Roman"/>
                <a:cs typeface="Times New Roman"/>
              </a:rPr>
              <a:t>=OFFER+ACCEPTANCE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FFC000"/>
              </a:buClr>
              <a:buFont typeface="Wingdings"/>
              <a:buChar char=""/>
            </a:pPr>
            <a:endParaRPr sz="2400">
              <a:latin typeface="Times New Roman"/>
              <a:cs typeface="Times New Roman"/>
            </a:endParaRPr>
          </a:p>
          <a:p>
            <a:pPr marL="355600" indent="-273050">
              <a:lnSpc>
                <a:spcPct val="100000"/>
              </a:lnSpc>
              <a:buSzPct val="95833"/>
              <a:buFont typeface="Wingdings"/>
              <a:buChar char=""/>
              <a:tabLst>
                <a:tab pos="355600" algn="l"/>
              </a:tabLst>
            </a:pPr>
            <a:r>
              <a:rPr sz="2400" b="1" spc="-254" dirty="0">
                <a:solidFill>
                  <a:srgbClr val="FFC000"/>
                </a:solidFill>
                <a:latin typeface="Times New Roman"/>
                <a:cs typeface="Times New Roman"/>
              </a:rPr>
              <a:t>CONTRACT</a:t>
            </a:r>
            <a:r>
              <a:rPr sz="2400" b="1" spc="-1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C000"/>
                </a:solidFill>
                <a:latin typeface="Times New Roman"/>
                <a:cs typeface="Times New Roman"/>
              </a:rPr>
              <a:t>=</a:t>
            </a:r>
            <a:r>
              <a:rPr sz="2400" b="1" spc="1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spc="-204" dirty="0">
                <a:solidFill>
                  <a:srgbClr val="FFC000"/>
                </a:solidFill>
                <a:latin typeface="Times New Roman"/>
                <a:cs typeface="Times New Roman"/>
              </a:rPr>
              <a:t>AGREEMENT</a:t>
            </a:r>
            <a:r>
              <a:rPr sz="2400" b="1" spc="-1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C000"/>
                </a:solidFill>
                <a:latin typeface="Times New Roman"/>
                <a:cs typeface="Times New Roman"/>
              </a:rPr>
              <a:t>+</a:t>
            </a:r>
            <a:r>
              <a:rPr sz="2400" b="1" spc="2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spc="-200" dirty="0">
                <a:solidFill>
                  <a:srgbClr val="FFC000"/>
                </a:solidFill>
                <a:latin typeface="Times New Roman"/>
                <a:cs typeface="Times New Roman"/>
              </a:rPr>
              <a:t>ENFORCEABILITY</a:t>
            </a:r>
            <a:r>
              <a:rPr sz="2400" b="1" spc="-2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C000"/>
                </a:solidFill>
                <a:latin typeface="Times New Roman"/>
                <a:cs typeface="Times New Roman"/>
              </a:rPr>
              <a:t>AT</a:t>
            </a:r>
            <a:r>
              <a:rPr sz="2400" b="1" spc="-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Times New Roman"/>
                <a:cs typeface="Times New Roman"/>
              </a:rPr>
              <a:t>LAW</a:t>
            </a:r>
            <a:r>
              <a:rPr sz="2400" spc="-20" dirty="0">
                <a:solidFill>
                  <a:srgbClr val="FFC00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648585" algn="l"/>
                <a:tab pos="5122545" algn="l"/>
                <a:tab pos="6136005" algn="l"/>
                <a:tab pos="6910070" algn="l"/>
              </a:tabLst>
            </a:pPr>
            <a:r>
              <a:rPr sz="2800" spc="-10" dirty="0">
                <a:latin typeface="Comic Sans MS"/>
                <a:cs typeface="Comic Sans MS"/>
              </a:rPr>
              <a:t>ESSENTIAL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ELEMENTS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25" dirty="0">
                <a:latin typeface="Comic Sans MS"/>
                <a:cs typeface="Comic Sans MS"/>
              </a:rPr>
              <a:t>OF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0" dirty="0">
                <a:latin typeface="Comic Sans MS"/>
                <a:cs typeface="Comic Sans MS"/>
              </a:rPr>
              <a:t>A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VALID CONTRACT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722088"/>
            <a:ext cx="7991475" cy="4608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4035" algn="l"/>
              </a:tabLst>
            </a:pPr>
            <a:r>
              <a:rPr sz="3600" spc="200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3600" spc="-4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70" dirty="0">
                <a:solidFill>
                  <a:srgbClr val="FF0000"/>
                </a:solidFill>
                <a:latin typeface="Times New Roman"/>
                <a:cs typeface="Times New Roman"/>
              </a:rPr>
              <a:t>OFFER</a:t>
            </a:r>
            <a:r>
              <a:rPr sz="3600" spc="-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29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3600" spc="-10" dirty="0">
                <a:solidFill>
                  <a:srgbClr val="FF0000"/>
                </a:solidFill>
                <a:latin typeface="Times New Roman"/>
                <a:cs typeface="Times New Roman"/>
              </a:rPr>
              <a:t>ACCEPTANCE</a:t>
            </a:r>
            <a:r>
              <a:rPr sz="3600" spc="-10" dirty="0"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469265" marR="96520" indent="-36830">
              <a:lnSpc>
                <a:spcPct val="100000"/>
              </a:lnSpc>
              <a:spcBef>
                <a:spcPts val="85"/>
              </a:spcBef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order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create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valid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contract,</a:t>
            </a:r>
            <a:r>
              <a:rPr sz="2400"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there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must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a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'lawful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offer'</a:t>
            </a:r>
            <a:r>
              <a:rPr sz="2400" spc="-7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one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party</a:t>
            </a:r>
            <a:r>
              <a:rPr sz="2400"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and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'lawful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acceptance'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the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same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other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party.</a:t>
            </a:r>
            <a:endParaRPr sz="2400">
              <a:latin typeface="Arial MT"/>
              <a:cs typeface="Arial MT"/>
            </a:endParaRPr>
          </a:p>
          <a:p>
            <a:pPr marL="469265" marR="73660" indent="-36830">
              <a:lnSpc>
                <a:spcPts val="2880"/>
              </a:lnSpc>
              <a:spcBef>
                <a:spcPts val="20"/>
              </a:spcBef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2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(a)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spc="-1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defines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Offer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as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002060"/>
                </a:solidFill>
                <a:latin typeface="Calibri"/>
                <a:cs typeface="Calibri"/>
              </a:rPr>
              <a:t>–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‘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when</a:t>
            </a:r>
            <a:r>
              <a:rPr sz="2400"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one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person</a:t>
            </a:r>
            <a:r>
              <a:rPr sz="2400"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signifies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8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another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his</a:t>
            </a:r>
            <a:r>
              <a:rPr sz="240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willingness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endParaRPr sz="2400">
              <a:latin typeface="Arial MT"/>
              <a:cs typeface="Arial MT"/>
            </a:endParaRPr>
          </a:p>
          <a:p>
            <a:pPr marL="469265" marR="5080">
              <a:lnSpc>
                <a:spcPct val="99200"/>
              </a:lnSpc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do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or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abstain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from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doing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anything,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with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view</a:t>
            </a:r>
            <a:r>
              <a:rPr sz="24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to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obtaining</a:t>
            </a:r>
            <a:r>
              <a:rPr sz="2400" spc="-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assent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that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other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such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or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abstinence,</a:t>
            </a:r>
            <a:r>
              <a:rPr sz="24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he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said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make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offer'.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2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(b)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of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Contract</a:t>
            </a:r>
            <a:r>
              <a:rPr sz="2400" spc="-1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Act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states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that,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Calibri"/>
                <a:cs typeface="Calibri"/>
              </a:rPr>
              <a:t>‘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when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person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whom</a:t>
            </a:r>
            <a:endParaRPr sz="2400">
              <a:latin typeface="Arial MT"/>
              <a:cs typeface="Arial MT"/>
            </a:endParaRPr>
          </a:p>
          <a:p>
            <a:pPr marL="469265" marR="205740">
              <a:lnSpc>
                <a:spcPct val="100000"/>
              </a:lnSpc>
              <a:spcBef>
                <a:spcPts val="75"/>
              </a:spcBef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offer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made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signifies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his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assent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there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to,</a:t>
            </a:r>
            <a:r>
              <a:rPr sz="240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5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offer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said</a:t>
            </a:r>
            <a:r>
              <a:rPr sz="2400" spc="-1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accepted.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840" y="258935"/>
            <a:ext cx="738441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4455">
              <a:lnSpc>
                <a:spcPct val="100000"/>
              </a:lnSpc>
              <a:spcBef>
                <a:spcPts val="100"/>
              </a:spcBef>
              <a:tabLst>
                <a:tab pos="1033144" algn="l"/>
                <a:tab pos="3345179" algn="l"/>
                <a:tab pos="4189729" algn="l"/>
                <a:tab pos="6088380" algn="l"/>
              </a:tabLst>
            </a:pPr>
            <a:r>
              <a:rPr sz="3200" b="0" spc="-50" dirty="0">
                <a:latin typeface="Arial MT"/>
                <a:cs typeface="Arial MT"/>
              </a:rPr>
              <a:t>2</a:t>
            </a:r>
            <a:r>
              <a:rPr sz="3200" b="0" dirty="0">
                <a:latin typeface="Arial MT"/>
                <a:cs typeface="Arial MT"/>
              </a:rPr>
              <a:t>	</a:t>
            </a:r>
            <a:r>
              <a:rPr sz="3200" b="0" spc="-10" dirty="0">
                <a:latin typeface="Times New Roman"/>
                <a:cs typeface="Times New Roman"/>
              </a:rPr>
              <a:t>INTENTION</a:t>
            </a:r>
            <a:r>
              <a:rPr sz="3200" b="0" dirty="0">
                <a:latin typeface="Times New Roman"/>
                <a:cs typeface="Times New Roman"/>
              </a:rPr>
              <a:t>	</a:t>
            </a:r>
            <a:r>
              <a:rPr sz="3200" b="0" spc="-25" dirty="0">
                <a:latin typeface="Times New Roman"/>
                <a:cs typeface="Times New Roman"/>
              </a:rPr>
              <a:t>TO</a:t>
            </a:r>
            <a:r>
              <a:rPr sz="3200" b="0" dirty="0">
                <a:latin typeface="Times New Roman"/>
                <a:cs typeface="Times New Roman"/>
              </a:rPr>
              <a:t>	</a:t>
            </a:r>
            <a:r>
              <a:rPr sz="3200" b="0" spc="-10" dirty="0">
                <a:latin typeface="Times New Roman"/>
                <a:cs typeface="Times New Roman"/>
              </a:rPr>
              <a:t>CREATE</a:t>
            </a:r>
            <a:r>
              <a:rPr sz="3200" b="0" dirty="0">
                <a:latin typeface="Times New Roman"/>
                <a:cs typeface="Times New Roman"/>
              </a:rPr>
              <a:t>	</a:t>
            </a:r>
            <a:r>
              <a:rPr sz="3200" b="0" spc="-90" dirty="0">
                <a:latin typeface="Times New Roman"/>
                <a:cs typeface="Times New Roman"/>
              </a:rPr>
              <a:t>LEGAL </a:t>
            </a:r>
            <a:r>
              <a:rPr sz="3200" b="0" spc="-30" dirty="0">
                <a:latin typeface="Times New Roman"/>
                <a:cs typeface="Times New Roman"/>
              </a:rPr>
              <a:t>RELATIONSHIP.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654" y="1609199"/>
            <a:ext cx="7388859" cy="4599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985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In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case,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there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is</a:t>
            </a:r>
            <a:r>
              <a:rPr sz="2000" spc="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no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such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intention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on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part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of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parties,</a:t>
            </a:r>
            <a:r>
              <a:rPr sz="2000" spc="5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there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is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no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contract.</a:t>
            </a:r>
            <a:r>
              <a:rPr sz="2000" spc="-2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Agreements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of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social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or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domestic</a:t>
            </a:r>
            <a:r>
              <a:rPr sz="2000" spc="-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nature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do</a:t>
            </a:r>
            <a:r>
              <a:rPr sz="2000" spc="-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not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contemplate</a:t>
            </a:r>
            <a:r>
              <a:rPr sz="2000" spc="2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legal</a:t>
            </a:r>
            <a:r>
              <a:rPr sz="2000" spc="2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relations.</a:t>
            </a:r>
            <a:r>
              <a:rPr sz="2000" spc="2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212121"/>
                </a:solidFill>
                <a:latin typeface="Arial"/>
                <a:cs typeface="Arial"/>
              </a:rPr>
              <a:t>Case</a:t>
            </a:r>
            <a:r>
              <a:rPr sz="2000" b="1" spc="26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12121"/>
                </a:solidFill>
                <a:latin typeface="Arial"/>
                <a:cs typeface="Arial"/>
              </a:rPr>
              <a:t>:-</a:t>
            </a:r>
            <a:r>
              <a:rPr sz="2000" b="1" spc="27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12121"/>
                </a:solidFill>
                <a:latin typeface="Arial"/>
                <a:cs typeface="Arial"/>
              </a:rPr>
              <a:t>Balfour</a:t>
            </a:r>
            <a:r>
              <a:rPr sz="2000" b="1" spc="27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12121"/>
                </a:solidFill>
                <a:latin typeface="Arial"/>
                <a:cs typeface="Arial"/>
              </a:rPr>
              <a:t>vs.</a:t>
            </a:r>
            <a:r>
              <a:rPr sz="2000" b="1" spc="26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12121"/>
                </a:solidFill>
                <a:latin typeface="Arial"/>
                <a:cs typeface="Arial"/>
              </a:rPr>
              <a:t>Balfour(1919)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Mr.</a:t>
            </a:r>
            <a:r>
              <a:rPr sz="2000" spc="1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Balfour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his</a:t>
            </a:r>
            <a:r>
              <a:rPr sz="2000" spc="15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wife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went</a:t>
            </a:r>
            <a:r>
              <a:rPr sz="2000" spc="1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to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England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for</a:t>
            </a:r>
            <a:r>
              <a:rPr sz="2000" spc="15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vacation,</a:t>
            </a:r>
            <a:r>
              <a:rPr sz="2000" spc="1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13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his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wife</a:t>
            </a:r>
            <a:r>
              <a:rPr sz="2000" spc="4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became</a:t>
            </a:r>
            <a:r>
              <a:rPr sz="2000" spc="4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ill</a:t>
            </a:r>
            <a:r>
              <a:rPr sz="2000" spc="4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434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needed</a:t>
            </a:r>
            <a:r>
              <a:rPr sz="2000" spc="4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medical</a:t>
            </a:r>
            <a:r>
              <a:rPr sz="2000" spc="4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attention.</a:t>
            </a:r>
            <a:r>
              <a:rPr sz="2000" spc="409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They</a:t>
            </a:r>
            <a:r>
              <a:rPr sz="2000" spc="4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made</a:t>
            </a:r>
            <a:r>
              <a:rPr sz="2000" spc="4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an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agreement</a:t>
            </a:r>
            <a:r>
              <a:rPr sz="2000" spc="35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that</a:t>
            </a:r>
            <a:r>
              <a:rPr sz="2000" spc="3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Mrs.</a:t>
            </a:r>
            <a:r>
              <a:rPr sz="2000" spc="3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Balfour</a:t>
            </a:r>
            <a:r>
              <a:rPr sz="2000" spc="3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was</a:t>
            </a:r>
            <a:r>
              <a:rPr sz="2000" spc="37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to</a:t>
            </a:r>
            <a:r>
              <a:rPr sz="2000" spc="35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remain</a:t>
            </a:r>
            <a:r>
              <a:rPr sz="2000" spc="37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behind</a:t>
            </a:r>
            <a:r>
              <a:rPr sz="2000" spc="3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in</a:t>
            </a:r>
            <a:r>
              <a:rPr sz="2000" spc="3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England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when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husband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returned</a:t>
            </a:r>
            <a:r>
              <a:rPr sz="2000" spc="30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to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Ceylon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(Sri</a:t>
            </a:r>
            <a:r>
              <a:rPr sz="2000" spc="2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Lanka)</a:t>
            </a:r>
            <a:r>
              <a:rPr sz="2000" spc="29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30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that</a:t>
            </a:r>
            <a:r>
              <a:rPr sz="2000" spc="2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Mr.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Balfour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would</a:t>
            </a:r>
            <a:r>
              <a:rPr sz="2000" spc="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pay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her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Calibri"/>
                <a:cs typeface="Calibri"/>
              </a:rPr>
              <a:t>£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30</a:t>
            </a:r>
            <a:r>
              <a:rPr sz="2000" spc="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</a:t>
            </a:r>
            <a:r>
              <a:rPr sz="2000" spc="1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month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until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she</a:t>
            </a:r>
            <a:r>
              <a:rPr sz="2000" spc="1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returned.</a:t>
            </a:r>
            <a:r>
              <a:rPr sz="2000" spc="1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spc="-20" dirty="0">
                <a:solidFill>
                  <a:srgbClr val="212121"/>
                </a:solidFill>
                <a:latin typeface="Arial MT"/>
                <a:cs typeface="Arial MT"/>
              </a:rPr>
              <a:t>This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understanding</a:t>
            </a:r>
            <a:r>
              <a:rPr sz="2000" spc="18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was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made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while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their</a:t>
            </a:r>
            <a:r>
              <a:rPr sz="2000" spc="18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relationship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was</a:t>
            </a:r>
            <a:r>
              <a:rPr sz="2000" spc="19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fine;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however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5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relationship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later</a:t>
            </a:r>
            <a:r>
              <a:rPr sz="2000" spc="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soured.</a:t>
            </a:r>
            <a:r>
              <a:rPr sz="2000" spc="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lower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court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found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12121"/>
                </a:solidFill>
                <a:latin typeface="Arial MT"/>
                <a:cs typeface="Arial MT"/>
              </a:rPr>
              <a:t>that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there</a:t>
            </a:r>
            <a:r>
              <a:rPr sz="2000" spc="1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was</a:t>
            </a:r>
            <a:r>
              <a:rPr sz="2000" spc="1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sufficient</a:t>
            </a:r>
            <a:r>
              <a:rPr sz="2000" spc="1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consideration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in</a:t>
            </a:r>
            <a:r>
              <a:rPr sz="2000" spc="18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1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consent</a:t>
            </a:r>
            <a:r>
              <a:rPr sz="2000" spc="1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of</a:t>
            </a:r>
            <a:r>
              <a:rPr sz="2000" spc="1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Mrs.</a:t>
            </a:r>
            <a:r>
              <a:rPr sz="2000" spc="1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Balfour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thus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found</a:t>
            </a:r>
            <a:r>
              <a:rPr sz="2000" spc="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5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contract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binding,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which</a:t>
            </a:r>
            <a:r>
              <a:rPr sz="2000" spc="7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Mr.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Balfour</a:t>
            </a:r>
            <a:r>
              <a:rPr sz="2000" spc="6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appealed.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Arrangements</a:t>
            </a:r>
            <a:r>
              <a:rPr sz="2000" spc="15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made</a:t>
            </a:r>
            <a:r>
              <a:rPr sz="2000" spc="15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between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husbands</a:t>
            </a:r>
            <a:r>
              <a:rPr sz="2000" spc="150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and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wives</a:t>
            </a:r>
            <a:r>
              <a:rPr sz="2000" spc="15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are</a:t>
            </a:r>
            <a:r>
              <a:rPr sz="2000" spc="14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not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generally</a:t>
            </a:r>
            <a:r>
              <a:rPr sz="2000" spc="49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contracts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as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parties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do</a:t>
            </a:r>
            <a:r>
              <a:rPr sz="2000" spc="484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not</a:t>
            </a:r>
            <a:r>
              <a:rPr sz="2000" spc="49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intend</a:t>
            </a:r>
            <a:r>
              <a:rPr sz="2000" spc="484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to</a:t>
            </a:r>
            <a:r>
              <a:rPr sz="2000" spc="49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be</a:t>
            </a:r>
            <a:r>
              <a:rPr sz="2000" spc="-25" dirty="0">
                <a:solidFill>
                  <a:srgbClr val="212121"/>
                </a:solidFill>
                <a:latin typeface="Arial MT"/>
                <a:cs typeface="Arial MT"/>
              </a:rPr>
              <a:t> 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legally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bound</a:t>
            </a:r>
            <a:r>
              <a:rPr sz="2000" spc="-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by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212121"/>
                </a:solidFill>
                <a:latin typeface="Arial MT"/>
                <a:cs typeface="Arial MT"/>
              </a:rPr>
              <a:t>the</a:t>
            </a:r>
            <a:r>
              <a:rPr sz="2000" spc="-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 MT"/>
                <a:cs typeface="Arial MT"/>
              </a:rPr>
              <a:t>agreements.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7553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spc="-200" dirty="0"/>
              <a:t>3.LAWFUL</a:t>
            </a:r>
            <a:r>
              <a:rPr sz="3200" spc="5" dirty="0"/>
              <a:t> </a:t>
            </a:r>
            <a:r>
              <a:rPr sz="3200" spc="-290" dirty="0"/>
              <a:t>CONSIDERATION</a:t>
            </a:r>
            <a:r>
              <a:rPr sz="3200" spc="-29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487498"/>
            <a:ext cx="753935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At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desire</a:t>
            </a:r>
            <a:r>
              <a:rPr sz="2400" spc="3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B3835"/>
                </a:solidFill>
                <a:latin typeface="Calibri"/>
                <a:cs typeface="Calibri"/>
              </a:rPr>
              <a:t>promisor,</a:t>
            </a:r>
            <a:r>
              <a:rPr sz="2400" spc="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promisee</a:t>
            </a:r>
            <a:r>
              <a:rPr sz="2400" spc="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any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other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person</a:t>
            </a:r>
            <a:r>
              <a:rPr sz="2400" spc="3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Calibri"/>
                <a:cs typeface="Calibri"/>
              </a:rPr>
              <a:t>has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done</a:t>
            </a:r>
            <a:r>
              <a:rPr sz="2400" spc="4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5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abstain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from</a:t>
            </a:r>
            <a:r>
              <a:rPr sz="2400" spc="5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doing</a:t>
            </a:r>
            <a:r>
              <a:rPr sz="2400" spc="4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4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does</a:t>
            </a:r>
            <a:r>
              <a:rPr sz="2400" spc="5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abstain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from</a:t>
            </a:r>
            <a:r>
              <a:rPr sz="2400" spc="5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doing</a:t>
            </a:r>
            <a:r>
              <a:rPr sz="2400" spc="4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3B3835"/>
                </a:solidFill>
                <a:latin typeface="Calibri"/>
                <a:cs typeface="Calibri"/>
              </a:rPr>
              <a:t>such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act</a:t>
            </a:r>
            <a:r>
              <a:rPr sz="2400" spc="5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5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promises</a:t>
            </a:r>
            <a:r>
              <a:rPr sz="2400" spc="5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is</a:t>
            </a:r>
            <a:r>
              <a:rPr sz="2400" spc="58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known</a:t>
            </a:r>
            <a:r>
              <a:rPr sz="2400" spc="59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as</a:t>
            </a:r>
            <a:r>
              <a:rPr sz="2400" spc="59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consideration.</a:t>
            </a:r>
            <a:r>
              <a:rPr sz="2400" spc="58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According</a:t>
            </a:r>
            <a:r>
              <a:rPr sz="2400" spc="5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Blackstone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"Consideration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is</a:t>
            </a:r>
            <a:r>
              <a:rPr sz="2400" spc="3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recompense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given</a:t>
            </a:r>
            <a:r>
              <a:rPr sz="2400" spc="4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by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B3835"/>
                </a:solidFill>
                <a:latin typeface="Calibri"/>
                <a:cs typeface="Calibri"/>
              </a:rPr>
              <a:t>party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contracting</a:t>
            </a:r>
            <a:r>
              <a:rPr sz="2400" spc="420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to</a:t>
            </a:r>
            <a:r>
              <a:rPr sz="2400" spc="425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another."</a:t>
            </a:r>
            <a:r>
              <a:rPr sz="2400" spc="425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In</a:t>
            </a:r>
            <a:r>
              <a:rPr sz="2400" spc="430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other</a:t>
            </a:r>
            <a:r>
              <a:rPr sz="2400" spc="430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words</a:t>
            </a:r>
            <a:r>
              <a:rPr sz="2400" spc="430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of</a:t>
            </a:r>
            <a:r>
              <a:rPr sz="2400" spc="430" dirty="0">
                <a:solidFill>
                  <a:srgbClr val="3B3835"/>
                </a:solidFill>
                <a:latin typeface="Calibri"/>
                <a:cs typeface="Calibri"/>
              </a:rPr>
              <a:t>  </a:t>
            </a:r>
            <a:r>
              <a:rPr sz="2400" spc="-10" dirty="0">
                <a:solidFill>
                  <a:srgbClr val="3B3835"/>
                </a:solidFill>
                <a:latin typeface="Calibri"/>
                <a:cs typeface="Calibri"/>
              </a:rPr>
              <a:t>Pollock,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"Consideration</a:t>
            </a:r>
            <a:r>
              <a:rPr sz="2400" spc="49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is</a:t>
            </a:r>
            <a:r>
              <a:rPr sz="2400" spc="50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the</a:t>
            </a:r>
            <a:r>
              <a:rPr sz="2400" spc="50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price</a:t>
            </a:r>
            <a:r>
              <a:rPr sz="2400" spc="509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for</a:t>
            </a:r>
            <a:r>
              <a:rPr sz="2400" spc="49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which</a:t>
            </a:r>
            <a:r>
              <a:rPr sz="2400" spc="50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the</a:t>
            </a:r>
            <a:r>
              <a:rPr sz="2400" spc="50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promise</a:t>
            </a:r>
            <a:r>
              <a:rPr sz="2400" spc="50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of</a:t>
            </a:r>
            <a:r>
              <a:rPr sz="2400" spc="50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another</a:t>
            </a:r>
            <a:r>
              <a:rPr sz="2400" spc="32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is</a:t>
            </a:r>
            <a:r>
              <a:rPr sz="2400" spc="32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brought."</a:t>
            </a:r>
            <a:r>
              <a:rPr sz="2400" spc="3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Consideration</a:t>
            </a:r>
            <a:r>
              <a:rPr sz="2400" spc="32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is</a:t>
            </a:r>
            <a:r>
              <a:rPr sz="2400" spc="32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known</a:t>
            </a:r>
            <a:r>
              <a:rPr sz="2400" spc="3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as</a:t>
            </a:r>
            <a:r>
              <a:rPr sz="2400" spc="32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“quid</a:t>
            </a:r>
            <a:r>
              <a:rPr sz="2400" spc="32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3B3835"/>
                </a:solidFill>
                <a:latin typeface="Calibri"/>
                <a:cs typeface="Calibri"/>
              </a:rPr>
              <a:t>pro-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quo”</a:t>
            </a:r>
            <a:r>
              <a:rPr sz="2400" spc="3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3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something</a:t>
            </a:r>
            <a:r>
              <a:rPr sz="2400" spc="3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in</a:t>
            </a:r>
            <a:r>
              <a:rPr sz="2400" spc="3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return.</a:t>
            </a:r>
            <a:r>
              <a:rPr sz="2400" spc="37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It</a:t>
            </a:r>
            <a:r>
              <a:rPr sz="2400" spc="37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may</a:t>
            </a:r>
            <a:r>
              <a:rPr sz="2400" spc="39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be</a:t>
            </a:r>
            <a:r>
              <a:rPr sz="2400" spc="39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cash,</a:t>
            </a:r>
            <a:r>
              <a:rPr sz="2400" spc="37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kind,</a:t>
            </a:r>
            <a:r>
              <a:rPr sz="2400" spc="3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act</a:t>
            </a:r>
            <a:r>
              <a:rPr sz="2400" spc="38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Calibri"/>
                <a:cs typeface="Calibri"/>
              </a:rPr>
              <a:t>or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abstinence</a:t>
            </a:r>
            <a:r>
              <a:rPr sz="2400" spc="1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and</a:t>
            </a:r>
            <a:r>
              <a:rPr sz="2400" spc="16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may</a:t>
            </a:r>
            <a:r>
              <a:rPr sz="2400" spc="1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be</a:t>
            </a:r>
            <a:r>
              <a:rPr sz="2400" spc="17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in</a:t>
            </a:r>
            <a:r>
              <a:rPr sz="2400" spc="16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past,</a:t>
            </a:r>
            <a:r>
              <a:rPr sz="2400" spc="15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present</a:t>
            </a:r>
            <a:r>
              <a:rPr sz="2400" spc="17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or</a:t>
            </a:r>
            <a:r>
              <a:rPr sz="2400" spc="17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future.</a:t>
            </a:r>
            <a:r>
              <a:rPr sz="2400" spc="1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It</a:t>
            </a:r>
            <a:r>
              <a:rPr sz="2400" spc="17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B3835"/>
                </a:solidFill>
                <a:latin typeface="Calibri"/>
                <a:cs typeface="Calibri"/>
              </a:rPr>
              <a:t>should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not</a:t>
            </a:r>
            <a:r>
              <a:rPr sz="2400" spc="-6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be</a:t>
            </a:r>
            <a:r>
              <a:rPr sz="2400" spc="-5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unlawful,</a:t>
            </a:r>
            <a:r>
              <a:rPr sz="2400" spc="-7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immoral</a:t>
            </a:r>
            <a:r>
              <a:rPr sz="2400" spc="-8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and</a:t>
            </a:r>
            <a:r>
              <a:rPr sz="2400" spc="-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against</a:t>
            </a:r>
            <a:r>
              <a:rPr sz="2400" spc="-7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B3835"/>
                </a:solidFill>
                <a:latin typeface="Calibri"/>
                <a:cs typeface="Calibri"/>
              </a:rPr>
              <a:t>public</a:t>
            </a:r>
            <a:r>
              <a:rPr sz="2400" spc="-65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B3835"/>
                </a:solidFill>
                <a:latin typeface="Calibri"/>
                <a:cs typeface="Calibri"/>
              </a:rPr>
              <a:t>policy.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977596"/>
            <a:ext cx="6699884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5"/>
              </a:spcBef>
            </a:pPr>
            <a:r>
              <a:rPr sz="2400" b="0" spc="135" dirty="0">
                <a:latin typeface="Times New Roman"/>
                <a:cs typeface="Times New Roman"/>
              </a:rPr>
              <a:t>4.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3200" b="0" spc="-210" dirty="0">
                <a:latin typeface="Times New Roman"/>
                <a:cs typeface="Times New Roman"/>
              </a:rPr>
              <a:t>COMPETENCY</a:t>
            </a:r>
            <a:r>
              <a:rPr sz="3200" b="0" spc="-5" dirty="0">
                <a:latin typeface="Times New Roman"/>
                <a:cs typeface="Times New Roman"/>
              </a:rPr>
              <a:t> </a:t>
            </a:r>
            <a:r>
              <a:rPr sz="3200" b="0" spc="-150" dirty="0">
                <a:latin typeface="Times New Roman"/>
                <a:cs typeface="Times New Roman"/>
              </a:rPr>
              <a:t>OF</a:t>
            </a:r>
            <a:r>
              <a:rPr sz="3200" b="0" spc="20" dirty="0">
                <a:latin typeface="Times New Roman"/>
                <a:cs typeface="Times New Roman"/>
              </a:rPr>
              <a:t> </a:t>
            </a:r>
            <a:r>
              <a:rPr sz="3200" b="0" spc="-25" dirty="0">
                <a:latin typeface="Times New Roman"/>
                <a:cs typeface="Times New Roman"/>
              </a:rPr>
              <a:t>THE </a:t>
            </a:r>
            <a:r>
              <a:rPr sz="3200" b="0" dirty="0">
                <a:latin typeface="Times New Roman"/>
                <a:cs typeface="Times New Roman"/>
              </a:rPr>
              <a:t>PARTIES./CAPACITY</a:t>
            </a:r>
            <a:r>
              <a:rPr sz="3200" b="0" spc="-140" dirty="0">
                <a:latin typeface="Times New Roman"/>
                <a:cs typeface="Times New Roman"/>
              </a:rPr>
              <a:t> </a:t>
            </a:r>
            <a:r>
              <a:rPr sz="3200" b="0" spc="-225" dirty="0">
                <a:latin typeface="Times New Roman"/>
                <a:cs typeface="Times New Roman"/>
              </a:rPr>
              <a:t>TO</a:t>
            </a:r>
            <a:r>
              <a:rPr sz="3200" b="0" spc="-5" dirty="0">
                <a:latin typeface="Times New Roman"/>
                <a:cs typeface="Times New Roman"/>
              </a:rPr>
              <a:t> </a:t>
            </a:r>
            <a:r>
              <a:rPr sz="3200" b="0" spc="-145" dirty="0">
                <a:latin typeface="Times New Roman"/>
                <a:cs typeface="Times New Roman"/>
              </a:rPr>
              <a:t>CONTRACT</a:t>
            </a:r>
            <a:r>
              <a:rPr sz="2400" b="0" spc="-14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2327860"/>
            <a:ext cx="692912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2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parties</a:t>
            </a:r>
            <a:r>
              <a:rPr sz="2400" spc="2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400" spc="28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an</a:t>
            </a:r>
            <a:r>
              <a:rPr sz="2400" spc="2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agreement</a:t>
            </a:r>
            <a:r>
              <a:rPr sz="2400" spc="2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must</a:t>
            </a:r>
            <a:r>
              <a:rPr sz="2400" spc="2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be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competent.</a:t>
            </a:r>
            <a:r>
              <a:rPr sz="2400" spc="3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If</a:t>
            </a:r>
            <a:r>
              <a:rPr sz="2400" spc="3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either</a:t>
            </a:r>
            <a:r>
              <a:rPr sz="2400" spc="3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4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3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parties</a:t>
            </a:r>
            <a:r>
              <a:rPr sz="2400" spc="3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does</a:t>
            </a:r>
            <a:r>
              <a:rPr sz="2400" spc="3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not</a:t>
            </a:r>
            <a:r>
              <a:rPr sz="24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3B3835"/>
                </a:solidFill>
                <a:latin typeface="Arial MT"/>
                <a:cs typeface="Arial MT"/>
              </a:rPr>
              <a:t>have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ability</a:t>
            </a:r>
            <a:r>
              <a:rPr sz="24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400" spc="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contract,</a:t>
            </a:r>
            <a:r>
              <a:rPr sz="2400" spc="5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contract</a:t>
            </a:r>
            <a:r>
              <a:rPr sz="24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4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not</a:t>
            </a:r>
            <a:r>
              <a:rPr sz="24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valid.</a:t>
            </a:r>
            <a:r>
              <a:rPr sz="24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The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following</a:t>
            </a:r>
            <a:r>
              <a:rPr sz="24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persons</a:t>
            </a:r>
            <a:r>
              <a:rPr sz="24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are</a:t>
            </a:r>
            <a:r>
              <a:rPr sz="2400" spc="2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incompetent</a:t>
            </a:r>
            <a:r>
              <a:rPr sz="2400" spc="2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4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contract.</a:t>
            </a:r>
            <a:r>
              <a:rPr sz="24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(a)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Minor:</a:t>
            </a:r>
            <a:r>
              <a:rPr sz="2400" spc="4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400" spc="5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person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less</a:t>
            </a:r>
            <a:r>
              <a:rPr sz="2400" spc="3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than</a:t>
            </a:r>
            <a:r>
              <a:rPr sz="2400" spc="4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age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18</a:t>
            </a:r>
            <a:r>
              <a:rPr sz="2400" spc="3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spc="-10" dirty="0">
                <a:solidFill>
                  <a:srgbClr val="3B3835"/>
                </a:solidFill>
                <a:latin typeface="Arial MT"/>
                <a:cs typeface="Arial MT"/>
              </a:rPr>
              <a:t>minor. </a:t>
            </a:r>
            <a:r>
              <a:rPr sz="2400" b="1" spc="-25" dirty="0">
                <a:solidFill>
                  <a:srgbClr val="3B3835"/>
                </a:solidFill>
                <a:latin typeface="Arial"/>
                <a:cs typeface="Arial"/>
              </a:rPr>
              <a:t>Case-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Mohri</a:t>
            </a:r>
            <a:r>
              <a:rPr sz="2400" b="1" spc="585" dirty="0">
                <a:solidFill>
                  <a:srgbClr val="3B383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Bibi</a:t>
            </a:r>
            <a:r>
              <a:rPr sz="2400" b="1" spc="590" dirty="0">
                <a:solidFill>
                  <a:srgbClr val="3B383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vs</a:t>
            </a:r>
            <a:r>
              <a:rPr sz="2400" b="1" spc="595" dirty="0">
                <a:solidFill>
                  <a:srgbClr val="3B383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Damodar</a:t>
            </a:r>
            <a:r>
              <a:rPr sz="2400" b="1" spc="-35" dirty="0">
                <a:solidFill>
                  <a:srgbClr val="3B3835"/>
                </a:solidFill>
                <a:latin typeface="Arial"/>
                <a:cs typeface="Arial"/>
              </a:rPr>
              <a:t>  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Ghosh</a:t>
            </a:r>
            <a:r>
              <a:rPr sz="2400" b="1" spc="-35" dirty="0">
                <a:solidFill>
                  <a:srgbClr val="3B3835"/>
                </a:solidFill>
                <a:latin typeface="Arial"/>
                <a:cs typeface="Arial"/>
              </a:rPr>
              <a:t>  </a:t>
            </a:r>
            <a:r>
              <a:rPr sz="2400" b="1" dirty="0">
                <a:solidFill>
                  <a:srgbClr val="3B3835"/>
                </a:solidFill>
                <a:latin typeface="Arial"/>
                <a:cs typeface="Arial"/>
              </a:rPr>
              <a:t>1903</a:t>
            </a:r>
            <a:r>
              <a:rPr sz="2400" b="1" spc="-30" dirty="0">
                <a:solidFill>
                  <a:srgbClr val="3B3835"/>
                </a:solidFill>
                <a:latin typeface="Arial"/>
                <a:cs typeface="Arial"/>
              </a:rPr>
              <a:t> 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(b)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Unsound</a:t>
            </a:r>
            <a:r>
              <a:rPr sz="2400" spc="2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mind</a:t>
            </a:r>
            <a:r>
              <a:rPr sz="2400" spc="229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person:</a:t>
            </a:r>
            <a:r>
              <a:rPr sz="2400" spc="229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Any</a:t>
            </a:r>
            <a:r>
              <a:rPr sz="24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person</a:t>
            </a:r>
            <a:r>
              <a:rPr sz="2400" spc="2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who</a:t>
            </a:r>
            <a:r>
              <a:rPr sz="2400" spc="2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400" spc="229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3B3835"/>
                </a:solidFill>
                <a:latin typeface="Arial MT"/>
                <a:cs typeface="Arial MT"/>
              </a:rPr>
              <a:t>unable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understand</a:t>
            </a:r>
            <a:r>
              <a:rPr sz="2400" spc="4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term</a:t>
            </a:r>
            <a:r>
              <a:rPr sz="2400" spc="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and</a:t>
            </a:r>
            <a:r>
              <a:rPr sz="2400" spc="4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condition</a:t>
            </a:r>
            <a:r>
              <a:rPr sz="2400" spc="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400" spc="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contract</a:t>
            </a:r>
            <a:r>
              <a:rPr sz="2400" spc="4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at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400" spc="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time</a:t>
            </a:r>
            <a:r>
              <a:rPr sz="2400" spc="8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400" spc="9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its</a:t>
            </a:r>
            <a:r>
              <a:rPr sz="2400" spc="8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formation</a:t>
            </a:r>
            <a:r>
              <a:rPr sz="2400" spc="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400" spc="9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unsound</a:t>
            </a:r>
            <a:r>
              <a:rPr sz="2400" spc="8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mind.</a:t>
            </a:r>
            <a:r>
              <a:rPr sz="2400" spc="9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(c)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persons</a:t>
            </a:r>
            <a:r>
              <a:rPr sz="2400" spc="12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disqualified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by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law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which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3B3835"/>
                </a:solidFill>
                <a:latin typeface="Arial MT"/>
                <a:cs typeface="Arial MT"/>
              </a:rPr>
              <a:t>they</a:t>
            </a:r>
            <a:r>
              <a:rPr sz="2400" spc="1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400" spc="-25" dirty="0">
                <a:solidFill>
                  <a:srgbClr val="3B3835"/>
                </a:solidFill>
                <a:latin typeface="Arial MT"/>
                <a:cs typeface="Arial MT"/>
              </a:rPr>
              <a:t>are </a:t>
            </a:r>
            <a:r>
              <a:rPr sz="2400" spc="-10" dirty="0">
                <a:solidFill>
                  <a:srgbClr val="3B3835"/>
                </a:solidFill>
                <a:latin typeface="Arial MT"/>
                <a:cs typeface="Arial MT"/>
              </a:rPr>
              <a:t>subject.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1104190"/>
            <a:ext cx="6466840" cy="1254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85" dirty="0"/>
              <a:t>5.</a:t>
            </a:r>
            <a:r>
              <a:rPr sz="3200" dirty="0"/>
              <a:t> </a:t>
            </a:r>
            <a:r>
              <a:rPr sz="3200" spc="-195" dirty="0"/>
              <a:t>FREE</a:t>
            </a:r>
            <a:r>
              <a:rPr sz="3200" spc="-30" dirty="0"/>
              <a:t> </a:t>
            </a:r>
            <a:r>
              <a:rPr sz="3200" spc="-290" dirty="0"/>
              <a:t>CONSENT</a:t>
            </a:r>
            <a:r>
              <a:rPr sz="3200" spc="-29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12700" marR="5080" indent="914400">
              <a:lnSpc>
                <a:spcPct val="100000"/>
              </a:lnSpc>
              <a:spcBef>
                <a:spcPts val="65"/>
              </a:spcBef>
            </a:pP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“Consent'</a:t>
            </a:r>
            <a:r>
              <a:rPr sz="2400" b="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means</a:t>
            </a:r>
            <a:r>
              <a:rPr sz="2400" b="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b="0" spc="-8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parties</a:t>
            </a:r>
            <a:r>
              <a:rPr sz="2400" b="0" spc="-6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must</a:t>
            </a:r>
            <a:r>
              <a:rPr sz="2400" b="0" spc="-8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spc="-20" dirty="0">
                <a:solidFill>
                  <a:srgbClr val="002060"/>
                </a:solidFill>
                <a:latin typeface="Arial MT"/>
                <a:cs typeface="Arial MT"/>
              </a:rPr>
              <a:t>have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agreed</a:t>
            </a:r>
            <a:r>
              <a:rPr sz="2400" b="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upon</a:t>
            </a:r>
            <a:r>
              <a:rPr sz="2400" b="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b="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same</a:t>
            </a:r>
            <a:r>
              <a:rPr sz="2400" b="0" spc="-6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thing</a:t>
            </a:r>
            <a:r>
              <a:rPr sz="2400" b="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in</a:t>
            </a:r>
            <a:r>
              <a:rPr sz="2400" b="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b="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dirty="0">
                <a:solidFill>
                  <a:srgbClr val="002060"/>
                </a:solidFill>
                <a:latin typeface="Arial MT"/>
                <a:cs typeface="Arial MT"/>
              </a:rPr>
              <a:t>same</a:t>
            </a:r>
            <a:r>
              <a:rPr sz="2400" b="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b="0" spc="-10" dirty="0">
                <a:solidFill>
                  <a:srgbClr val="002060"/>
                </a:solidFill>
                <a:latin typeface="Arial MT"/>
                <a:cs typeface="Arial MT"/>
              </a:rPr>
              <a:t>sense.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2698292"/>
            <a:ext cx="68529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27175" algn="l"/>
                <a:tab pos="1939925" algn="l"/>
                <a:tab pos="3115310" algn="l"/>
                <a:tab pos="3697604" algn="l"/>
                <a:tab pos="4991100" algn="l"/>
                <a:tab pos="5368925" algn="l"/>
                <a:tab pos="6088380" algn="l"/>
                <a:tab pos="6501765" algn="l"/>
              </a:tabLst>
            </a:pP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According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Section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14,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Consent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said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to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Arial MT"/>
                <a:cs typeface="Arial MT"/>
              </a:rPr>
              <a:t>be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free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when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it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is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not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caused</a:t>
            </a:r>
            <a:r>
              <a:rPr sz="2400" spc="-3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by-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(1)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Coercion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(Case-</a:t>
            </a:r>
            <a:r>
              <a:rPr sz="2400" b="1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Rangnaykamma</a:t>
            </a:r>
            <a:r>
              <a:rPr sz="24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vs</a:t>
            </a:r>
            <a:r>
              <a:rPr sz="2400" b="1" spc="-1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Alwar</a:t>
            </a:r>
            <a:r>
              <a:rPr sz="2400" b="1" spc="-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Setti</a:t>
            </a:r>
            <a:r>
              <a:rPr sz="2400" b="1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1889.)</a:t>
            </a:r>
            <a:endParaRPr sz="2400">
              <a:latin typeface="Arial"/>
              <a:cs typeface="Arial"/>
            </a:endParaRPr>
          </a:p>
          <a:p>
            <a:pPr marL="12700" marR="5080" indent="85090" algn="just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(2)</a:t>
            </a:r>
            <a:r>
              <a:rPr sz="2400" spc="49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Undue</a:t>
            </a:r>
            <a:r>
              <a:rPr sz="2400" spc="49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Influence</a:t>
            </a:r>
            <a:r>
              <a:rPr sz="2400" spc="49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(3)</a:t>
            </a:r>
            <a:r>
              <a:rPr sz="2400" spc="490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Fraud</a:t>
            </a:r>
            <a:r>
              <a:rPr sz="2400" spc="495" dirty="0">
                <a:solidFill>
                  <a:srgbClr val="002060"/>
                </a:solidFill>
                <a:latin typeface="Arial MT"/>
                <a:cs typeface="Arial MT"/>
              </a:rPr>
              <a:t>   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(4)</a:t>
            </a:r>
            <a:r>
              <a:rPr sz="2400" spc="495" dirty="0">
                <a:solidFill>
                  <a:srgbClr val="002060"/>
                </a:solidFill>
                <a:latin typeface="Arial MT"/>
                <a:cs typeface="Arial MT"/>
              </a:rPr>
              <a:t>  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Mis-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representation</a:t>
            </a:r>
            <a:r>
              <a:rPr sz="2400" spc="2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(5)</a:t>
            </a:r>
            <a:r>
              <a:rPr sz="2400" spc="2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Mistake.</a:t>
            </a:r>
            <a:r>
              <a:rPr sz="2400" spc="2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An</a:t>
            </a:r>
            <a:r>
              <a:rPr sz="2400" spc="2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agreement</a:t>
            </a:r>
            <a:r>
              <a:rPr sz="2400" spc="2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should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made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by</a:t>
            </a:r>
            <a:r>
              <a:rPr sz="2400" spc="-3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free</a:t>
            </a:r>
            <a:r>
              <a:rPr sz="2400" spc="-4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consent</a:t>
            </a:r>
            <a:r>
              <a:rPr sz="2400" spc="-2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of</a:t>
            </a:r>
            <a:r>
              <a:rPr sz="2400" spc="-4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02060"/>
                </a:solidFill>
                <a:latin typeface="Arial MT"/>
                <a:cs typeface="Arial MT"/>
              </a:rPr>
              <a:t>the</a:t>
            </a:r>
            <a:r>
              <a:rPr sz="24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Arial MT"/>
                <a:cs typeface="Arial MT"/>
              </a:rPr>
              <a:t>parties.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737" rIns="0" bIns="0" rtlCol="0">
            <a:spAutoFit/>
          </a:bodyPr>
          <a:lstStyle/>
          <a:p>
            <a:pPr marL="393065">
              <a:lnSpc>
                <a:spcPct val="100000"/>
              </a:lnSpc>
              <a:spcBef>
                <a:spcPts val="100"/>
              </a:spcBef>
            </a:pPr>
            <a:r>
              <a:rPr spc="210" dirty="0"/>
              <a:t>6.</a:t>
            </a:r>
            <a:r>
              <a:rPr spc="-10" dirty="0"/>
              <a:t> </a:t>
            </a:r>
            <a:r>
              <a:rPr spc="-355" dirty="0"/>
              <a:t>LAWFUL</a:t>
            </a:r>
            <a:r>
              <a:rPr spc="-20" dirty="0"/>
              <a:t> </a:t>
            </a:r>
            <a:r>
              <a:rPr spc="-200" dirty="0"/>
              <a:t>OBJECT.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30" dirty="0"/>
              <a:t>  </a:t>
            </a:r>
            <a:r>
              <a:rPr dirty="0"/>
              <a:t>object</a:t>
            </a:r>
            <a:r>
              <a:rPr spc="-20" dirty="0"/>
              <a:t>  </a:t>
            </a:r>
            <a:r>
              <a:rPr dirty="0"/>
              <a:t>of</a:t>
            </a:r>
            <a:r>
              <a:rPr spc="-25" dirty="0"/>
              <a:t>  </a:t>
            </a:r>
            <a:r>
              <a:rPr dirty="0"/>
              <a:t>an</a:t>
            </a:r>
            <a:r>
              <a:rPr spc="-30" dirty="0"/>
              <a:t>  </a:t>
            </a:r>
            <a:r>
              <a:rPr dirty="0"/>
              <a:t>agreement</a:t>
            </a:r>
            <a:r>
              <a:rPr spc="-20" dirty="0"/>
              <a:t>  </a:t>
            </a:r>
            <a:r>
              <a:rPr dirty="0"/>
              <a:t>must</a:t>
            </a:r>
            <a:r>
              <a:rPr spc="-25" dirty="0"/>
              <a:t>  </a:t>
            </a:r>
            <a:r>
              <a:rPr dirty="0"/>
              <a:t>be</a:t>
            </a:r>
            <a:r>
              <a:rPr spc="-25" dirty="0"/>
              <a:t>  </a:t>
            </a:r>
            <a:r>
              <a:rPr spc="-10" dirty="0"/>
              <a:t>valid. </a:t>
            </a:r>
            <a:r>
              <a:rPr dirty="0"/>
              <a:t>Object</a:t>
            </a:r>
            <a:r>
              <a:rPr spc="-20" dirty="0"/>
              <a:t> </a:t>
            </a:r>
            <a:r>
              <a:rPr dirty="0"/>
              <a:t>has</a:t>
            </a:r>
            <a:r>
              <a:rPr spc="-5" dirty="0"/>
              <a:t> </a:t>
            </a:r>
            <a:r>
              <a:rPr dirty="0"/>
              <a:t>nothing</a:t>
            </a:r>
            <a:r>
              <a:rPr spc="-15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do</a:t>
            </a:r>
            <a:r>
              <a:rPr spc="-10" dirty="0"/>
              <a:t> </a:t>
            </a:r>
            <a:r>
              <a:rPr dirty="0"/>
              <a:t>with</a:t>
            </a:r>
            <a:r>
              <a:rPr spc="-15" dirty="0"/>
              <a:t> </a:t>
            </a:r>
            <a:r>
              <a:rPr dirty="0"/>
              <a:t>consideration.</a:t>
            </a:r>
            <a:r>
              <a:rPr spc="-15" dirty="0"/>
              <a:t> </a:t>
            </a:r>
            <a:r>
              <a:rPr dirty="0"/>
              <a:t>It</a:t>
            </a:r>
            <a:r>
              <a:rPr spc="-15" dirty="0"/>
              <a:t> </a:t>
            </a:r>
            <a:r>
              <a:rPr spc="-10" dirty="0"/>
              <a:t>means </a:t>
            </a:r>
            <a:r>
              <a:rPr dirty="0"/>
              <a:t>the</a:t>
            </a:r>
            <a:r>
              <a:rPr spc="430" dirty="0"/>
              <a:t> </a:t>
            </a:r>
            <a:r>
              <a:rPr dirty="0"/>
              <a:t>purpose</a:t>
            </a:r>
            <a:r>
              <a:rPr spc="434" dirty="0"/>
              <a:t> </a:t>
            </a:r>
            <a:r>
              <a:rPr dirty="0"/>
              <a:t>or</a:t>
            </a:r>
            <a:r>
              <a:rPr spc="425" dirty="0"/>
              <a:t> </a:t>
            </a:r>
            <a:r>
              <a:rPr dirty="0"/>
              <a:t>design</a:t>
            </a:r>
            <a:r>
              <a:rPr spc="434" dirty="0"/>
              <a:t> </a:t>
            </a:r>
            <a:r>
              <a:rPr dirty="0"/>
              <a:t>of</a:t>
            </a:r>
            <a:r>
              <a:rPr spc="420" dirty="0"/>
              <a:t> </a:t>
            </a:r>
            <a:r>
              <a:rPr dirty="0"/>
              <a:t>the</a:t>
            </a:r>
            <a:r>
              <a:rPr spc="434" dirty="0"/>
              <a:t> </a:t>
            </a:r>
            <a:r>
              <a:rPr dirty="0"/>
              <a:t>contract.</a:t>
            </a:r>
            <a:r>
              <a:rPr spc="415" dirty="0"/>
              <a:t> </a:t>
            </a:r>
            <a:r>
              <a:rPr dirty="0"/>
              <a:t>Thus,</a:t>
            </a:r>
            <a:r>
              <a:rPr spc="440" dirty="0"/>
              <a:t> </a:t>
            </a:r>
            <a:r>
              <a:rPr spc="-20" dirty="0"/>
              <a:t>when </a:t>
            </a:r>
            <a:r>
              <a:rPr dirty="0"/>
              <a:t>one</a:t>
            </a:r>
            <a:r>
              <a:rPr spc="165" dirty="0"/>
              <a:t> </a:t>
            </a:r>
            <a:r>
              <a:rPr dirty="0"/>
              <a:t>hires</a:t>
            </a:r>
            <a:r>
              <a:rPr spc="175" dirty="0"/>
              <a:t> </a:t>
            </a:r>
            <a:r>
              <a:rPr dirty="0"/>
              <a:t>a</a:t>
            </a:r>
            <a:r>
              <a:rPr spc="165" dirty="0"/>
              <a:t> </a:t>
            </a:r>
            <a:r>
              <a:rPr dirty="0"/>
              <a:t>house</a:t>
            </a:r>
            <a:r>
              <a:rPr spc="170" dirty="0"/>
              <a:t> </a:t>
            </a:r>
            <a:r>
              <a:rPr dirty="0"/>
              <a:t>for</a:t>
            </a:r>
            <a:r>
              <a:rPr spc="175" dirty="0"/>
              <a:t> </a:t>
            </a:r>
            <a:r>
              <a:rPr dirty="0"/>
              <a:t>use</a:t>
            </a:r>
            <a:r>
              <a:rPr spc="170" dirty="0"/>
              <a:t> </a:t>
            </a:r>
            <a:r>
              <a:rPr dirty="0"/>
              <a:t>as</a:t>
            </a:r>
            <a:r>
              <a:rPr spc="155" dirty="0"/>
              <a:t> </a:t>
            </a:r>
            <a:r>
              <a:rPr dirty="0"/>
              <a:t>a</a:t>
            </a:r>
            <a:r>
              <a:rPr spc="160" dirty="0"/>
              <a:t> </a:t>
            </a:r>
            <a:r>
              <a:rPr dirty="0"/>
              <a:t>gambling</a:t>
            </a:r>
            <a:r>
              <a:rPr spc="165" dirty="0"/>
              <a:t> </a:t>
            </a:r>
            <a:r>
              <a:rPr dirty="0"/>
              <a:t>house,</a:t>
            </a:r>
            <a:r>
              <a:rPr spc="175" dirty="0"/>
              <a:t> </a:t>
            </a:r>
            <a:r>
              <a:rPr spc="-25" dirty="0"/>
              <a:t>the </a:t>
            </a:r>
            <a:r>
              <a:rPr dirty="0"/>
              <a:t>object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contract</a:t>
            </a:r>
            <a:r>
              <a:rPr spc="-2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to</a:t>
            </a:r>
            <a:r>
              <a:rPr spc="-25" dirty="0"/>
              <a:t> </a:t>
            </a:r>
            <a:r>
              <a:rPr dirty="0"/>
              <a:t>run</a:t>
            </a:r>
            <a:r>
              <a:rPr spc="-35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gambling</a:t>
            </a:r>
            <a:r>
              <a:rPr spc="-35" dirty="0"/>
              <a:t> </a:t>
            </a:r>
            <a:r>
              <a:rPr dirty="0"/>
              <a:t>house.</a:t>
            </a:r>
            <a:r>
              <a:rPr spc="-20" dirty="0"/>
              <a:t> </a:t>
            </a:r>
            <a:r>
              <a:rPr spc="-25" dirty="0"/>
              <a:t>The </a:t>
            </a:r>
            <a:r>
              <a:rPr dirty="0"/>
              <a:t>Object</a:t>
            </a:r>
            <a:r>
              <a:rPr spc="185" dirty="0"/>
              <a:t> </a:t>
            </a:r>
            <a:r>
              <a:rPr dirty="0"/>
              <a:t>is</a:t>
            </a:r>
            <a:r>
              <a:rPr spc="180" dirty="0"/>
              <a:t> </a:t>
            </a:r>
            <a:r>
              <a:rPr dirty="0"/>
              <a:t>said</a:t>
            </a:r>
            <a:r>
              <a:rPr spc="175" dirty="0"/>
              <a:t> </a:t>
            </a:r>
            <a:r>
              <a:rPr dirty="0"/>
              <a:t>to</a:t>
            </a:r>
            <a:r>
              <a:rPr spc="180" dirty="0"/>
              <a:t> </a:t>
            </a:r>
            <a:r>
              <a:rPr dirty="0"/>
              <a:t>be</a:t>
            </a:r>
            <a:r>
              <a:rPr spc="175" dirty="0"/>
              <a:t> </a:t>
            </a:r>
            <a:r>
              <a:rPr dirty="0"/>
              <a:t>unlawful</a:t>
            </a:r>
            <a:r>
              <a:rPr spc="180" dirty="0"/>
              <a:t> </a:t>
            </a:r>
            <a:r>
              <a:rPr dirty="0"/>
              <a:t>if-</a:t>
            </a:r>
            <a:r>
              <a:rPr spc="185" dirty="0"/>
              <a:t> </a:t>
            </a:r>
            <a:r>
              <a:rPr dirty="0"/>
              <a:t>(a)</a:t>
            </a:r>
            <a:r>
              <a:rPr spc="185" dirty="0"/>
              <a:t> </a:t>
            </a:r>
            <a:r>
              <a:rPr dirty="0"/>
              <a:t>it</a:t>
            </a:r>
            <a:r>
              <a:rPr spc="185" dirty="0"/>
              <a:t> </a:t>
            </a:r>
            <a:r>
              <a:rPr dirty="0"/>
              <a:t>is</a:t>
            </a:r>
            <a:r>
              <a:rPr spc="185" dirty="0"/>
              <a:t> </a:t>
            </a:r>
            <a:r>
              <a:rPr dirty="0"/>
              <a:t>forbidden</a:t>
            </a:r>
            <a:r>
              <a:rPr spc="175" dirty="0"/>
              <a:t> </a:t>
            </a:r>
            <a:r>
              <a:rPr spc="-25" dirty="0"/>
              <a:t>by </a:t>
            </a:r>
            <a:r>
              <a:rPr dirty="0"/>
              <a:t>law;</a:t>
            </a:r>
            <a:r>
              <a:rPr spc="215" dirty="0"/>
              <a:t> </a:t>
            </a:r>
            <a:r>
              <a:rPr dirty="0"/>
              <a:t>(b)</a:t>
            </a:r>
            <a:r>
              <a:rPr spc="204" dirty="0"/>
              <a:t> </a:t>
            </a:r>
            <a:r>
              <a:rPr dirty="0"/>
              <a:t>it</a:t>
            </a:r>
            <a:r>
              <a:rPr spc="204" dirty="0"/>
              <a:t> </a:t>
            </a:r>
            <a:r>
              <a:rPr dirty="0"/>
              <a:t>is</a:t>
            </a:r>
            <a:r>
              <a:rPr spc="215" dirty="0"/>
              <a:t> </a:t>
            </a:r>
            <a:r>
              <a:rPr dirty="0"/>
              <a:t>of</a:t>
            </a:r>
            <a:r>
              <a:rPr spc="200" dirty="0"/>
              <a:t> </a:t>
            </a:r>
            <a:r>
              <a:rPr dirty="0"/>
              <a:t>such</a:t>
            </a:r>
            <a:r>
              <a:rPr spc="200" dirty="0"/>
              <a:t> </a:t>
            </a:r>
            <a:r>
              <a:rPr dirty="0"/>
              <a:t>nature</a:t>
            </a:r>
            <a:r>
              <a:rPr spc="210" dirty="0"/>
              <a:t> </a:t>
            </a:r>
            <a:r>
              <a:rPr dirty="0"/>
              <a:t>that</a:t>
            </a:r>
            <a:r>
              <a:rPr spc="204" dirty="0"/>
              <a:t> </a:t>
            </a:r>
            <a:r>
              <a:rPr dirty="0"/>
              <a:t>if</a:t>
            </a:r>
            <a:r>
              <a:rPr spc="204" dirty="0"/>
              <a:t> </a:t>
            </a:r>
            <a:r>
              <a:rPr dirty="0"/>
              <a:t>permitted</a:t>
            </a:r>
            <a:r>
              <a:rPr spc="204" dirty="0"/>
              <a:t> </a:t>
            </a:r>
            <a:r>
              <a:rPr dirty="0"/>
              <a:t>it</a:t>
            </a:r>
            <a:r>
              <a:rPr spc="204" dirty="0"/>
              <a:t> </a:t>
            </a:r>
            <a:r>
              <a:rPr spc="-10" dirty="0"/>
              <a:t>would </a:t>
            </a:r>
            <a:r>
              <a:rPr dirty="0"/>
              <a:t>defeat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provision</a:t>
            </a:r>
            <a:r>
              <a:rPr spc="-1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any</a:t>
            </a:r>
            <a:r>
              <a:rPr spc="-5" dirty="0"/>
              <a:t> </a:t>
            </a:r>
            <a:r>
              <a:rPr dirty="0"/>
              <a:t>law;</a:t>
            </a:r>
            <a:r>
              <a:rPr spc="-20" dirty="0"/>
              <a:t> </a:t>
            </a:r>
            <a:r>
              <a:rPr dirty="0"/>
              <a:t>(c)</a:t>
            </a:r>
            <a:r>
              <a:rPr spc="-20" dirty="0"/>
              <a:t> </a:t>
            </a:r>
            <a:r>
              <a:rPr dirty="0"/>
              <a:t>it</a:t>
            </a:r>
            <a:r>
              <a:rPr spc="-15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fraudulent;</a:t>
            </a:r>
            <a:r>
              <a:rPr spc="-15" dirty="0"/>
              <a:t> </a:t>
            </a:r>
            <a:r>
              <a:rPr spc="-25" dirty="0"/>
              <a:t>(d) </a:t>
            </a:r>
            <a:r>
              <a:rPr dirty="0"/>
              <a:t>it</a:t>
            </a:r>
            <a:r>
              <a:rPr spc="195" dirty="0"/>
              <a:t> </a:t>
            </a:r>
            <a:r>
              <a:rPr dirty="0"/>
              <a:t>involves</a:t>
            </a:r>
            <a:r>
              <a:rPr spc="200" dirty="0"/>
              <a:t> </a:t>
            </a:r>
            <a:r>
              <a:rPr dirty="0"/>
              <a:t>an</a:t>
            </a:r>
            <a:r>
              <a:rPr spc="190" dirty="0"/>
              <a:t> </a:t>
            </a:r>
            <a:r>
              <a:rPr dirty="0"/>
              <a:t>injury</a:t>
            </a:r>
            <a:r>
              <a:rPr spc="190" dirty="0"/>
              <a:t> </a:t>
            </a:r>
            <a:r>
              <a:rPr dirty="0"/>
              <a:t>to</a:t>
            </a:r>
            <a:r>
              <a:rPr spc="175" dirty="0"/>
              <a:t> </a:t>
            </a:r>
            <a:r>
              <a:rPr dirty="0"/>
              <a:t>the</a:t>
            </a:r>
            <a:r>
              <a:rPr spc="190" dirty="0"/>
              <a:t> </a:t>
            </a:r>
            <a:r>
              <a:rPr dirty="0"/>
              <a:t>person</a:t>
            </a:r>
            <a:r>
              <a:rPr spc="185" dirty="0"/>
              <a:t> </a:t>
            </a:r>
            <a:r>
              <a:rPr dirty="0"/>
              <a:t>or</a:t>
            </a:r>
            <a:r>
              <a:rPr spc="195" dirty="0"/>
              <a:t> </a:t>
            </a:r>
            <a:r>
              <a:rPr dirty="0"/>
              <a:t>property</a:t>
            </a:r>
            <a:r>
              <a:rPr spc="195" dirty="0"/>
              <a:t> </a:t>
            </a:r>
            <a:r>
              <a:rPr dirty="0"/>
              <a:t>of</a:t>
            </a:r>
            <a:r>
              <a:rPr spc="195" dirty="0"/>
              <a:t> </a:t>
            </a:r>
            <a:r>
              <a:rPr spc="-25" dirty="0"/>
              <a:t>any </a:t>
            </a:r>
            <a:r>
              <a:rPr dirty="0"/>
              <a:t>other;</a:t>
            </a:r>
            <a:r>
              <a:rPr spc="90" dirty="0"/>
              <a:t> </a:t>
            </a:r>
            <a:r>
              <a:rPr dirty="0"/>
              <a:t>(e)</a:t>
            </a:r>
            <a:r>
              <a:rPr spc="80" dirty="0"/>
              <a:t> </a:t>
            </a:r>
            <a:r>
              <a:rPr dirty="0"/>
              <a:t>the</a:t>
            </a:r>
            <a:r>
              <a:rPr spc="90" dirty="0"/>
              <a:t> </a:t>
            </a:r>
            <a:r>
              <a:rPr dirty="0"/>
              <a:t>court</a:t>
            </a:r>
            <a:r>
              <a:rPr spc="90" dirty="0"/>
              <a:t> </a:t>
            </a:r>
            <a:r>
              <a:rPr dirty="0"/>
              <a:t>regards</a:t>
            </a:r>
            <a:r>
              <a:rPr spc="90" dirty="0"/>
              <a:t> </a:t>
            </a:r>
            <a:r>
              <a:rPr dirty="0"/>
              <a:t>it</a:t>
            </a:r>
            <a:r>
              <a:rPr spc="90" dirty="0"/>
              <a:t> </a:t>
            </a:r>
            <a:r>
              <a:rPr dirty="0"/>
              <a:t>as</a:t>
            </a:r>
            <a:r>
              <a:rPr spc="90" dirty="0"/>
              <a:t> </a:t>
            </a:r>
            <a:r>
              <a:rPr dirty="0"/>
              <a:t>immoral</a:t>
            </a:r>
            <a:r>
              <a:rPr spc="100" dirty="0"/>
              <a:t> </a:t>
            </a:r>
            <a:r>
              <a:rPr dirty="0"/>
              <a:t>or</a:t>
            </a:r>
            <a:r>
              <a:rPr spc="90" dirty="0"/>
              <a:t> </a:t>
            </a:r>
            <a:r>
              <a:rPr spc="-10" dirty="0"/>
              <a:t>opposed </a:t>
            </a:r>
            <a:r>
              <a:rPr dirty="0"/>
              <a:t>to</a:t>
            </a:r>
            <a:r>
              <a:rPr spc="335" dirty="0"/>
              <a:t> </a:t>
            </a:r>
            <a:r>
              <a:rPr dirty="0"/>
              <a:t>public</a:t>
            </a:r>
            <a:r>
              <a:rPr spc="350" dirty="0"/>
              <a:t> </a:t>
            </a:r>
            <a:r>
              <a:rPr dirty="0"/>
              <a:t>policy.</a:t>
            </a:r>
            <a:r>
              <a:rPr spc="345" dirty="0"/>
              <a:t> </a:t>
            </a:r>
            <a:r>
              <a:rPr dirty="0"/>
              <a:t>Or</a:t>
            </a:r>
            <a:r>
              <a:rPr spc="345" dirty="0"/>
              <a:t> </a:t>
            </a:r>
            <a:r>
              <a:rPr dirty="0"/>
              <a:t>any</a:t>
            </a:r>
            <a:r>
              <a:rPr spc="350" dirty="0"/>
              <a:t> </a:t>
            </a:r>
            <a:r>
              <a:rPr dirty="0"/>
              <a:t>agreement</a:t>
            </a:r>
            <a:r>
              <a:rPr spc="345" dirty="0"/>
              <a:t> </a:t>
            </a:r>
            <a:r>
              <a:rPr dirty="0"/>
              <a:t>to</a:t>
            </a:r>
            <a:r>
              <a:rPr spc="340" dirty="0"/>
              <a:t> </a:t>
            </a:r>
            <a:r>
              <a:rPr dirty="0"/>
              <a:t>distribute</a:t>
            </a:r>
            <a:r>
              <a:rPr spc="340" dirty="0"/>
              <a:t> </a:t>
            </a:r>
            <a:r>
              <a:rPr spc="-25" dirty="0"/>
              <a:t>the </a:t>
            </a:r>
            <a:r>
              <a:rPr dirty="0"/>
              <a:t>money</a:t>
            </a:r>
            <a:r>
              <a:rPr spc="-75" dirty="0"/>
              <a:t> </a:t>
            </a:r>
            <a:r>
              <a:rPr dirty="0"/>
              <a:t>earned</a:t>
            </a:r>
            <a:r>
              <a:rPr spc="-60" dirty="0"/>
              <a:t> </a:t>
            </a:r>
            <a:r>
              <a:rPr dirty="0"/>
              <a:t>by</a:t>
            </a:r>
            <a:r>
              <a:rPr spc="-70" dirty="0"/>
              <a:t> </a:t>
            </a:r>
            <a:r>
              <a:rPr spc="-10" dirty="0"/>
              <a:t>robbery.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4040" y="881507"/>
            <a:ext cx="58140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200" dirty="0">
                <a:latin typeface="Times New Roman"/>
                <a:cs typeface="Times New Roman"/>
              </a:rPr>
              <a:t>7.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spc="-155" dirty="0">
                <a:latin typeface="Times New Roman"/>
                <a:cs typeface="Times New Roman"/>
              </a:rPr>
              <a:t>CERTAINTY</a:t>
            </a:r>
            <a:r>
              <a:rPr b="0" spc="-20" dirty="0">
                <a:latin typeface="Times New Roman"/>
                <a:cs typeface="Times New Roman"/>
              </a:rPr>
              <a:t> </a:t>
            </a:r>
            <a:r>
              <a:rPr b="0" spc="-185" dirty="0">
                <a:latin typeface="Times New Roman"/>
                <a:cs typeface="Times New Roman"/>
              </a:rPr>
              <a:t>OF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165" dirty="0">
                <a:latin typeface="Times New Roman"/>
                <a:cs typeface="Times New Roman"/>
              </a:rPr>
              <a:t>MEANING.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230" y="1440814"/>
            <a:ext cx="7997825" cy="4781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600"/>
              </a:lnSpc>
              <a:spcBef>
                <a:spcPts val="110"/>
              </a:spcBef>
            </a:pP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According</a:t>
            </a:r>
            <a:r>
              <a:rPr sz="2000" spc="2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Section</a:t>
            </a:r>
            <a:r>
              <a:rPr sz="2000" spc="3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29,"Agreement</a:t>
            </a:r>
            <a:r>
              <a:rPr sz="2000" spc="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30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meaning</a:t>
            </a:r>
            <a:r>
              <a:rPr sz="2000" spc="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which</a:t>
            </a:r>
            <a:r>
              <a:rPr sz="2000" spc="3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25" dirty="0">
                <a:solidFill>
                  <a:srgbClr val="3B3835"/>
                </a:solidFill>
                <a:latin typeface="Arial MT"/>
                <a:cs typeface="Arial MT"/>
              </a:rPr>
              <a:t> 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not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Certain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or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capable</a:t>
            </a:r>
            <a:r>
              <a:rPr sz="2000" spc="10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being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made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certain</a:t>
            </a:r>
            <a:r>
              <a:rPr sz="2000" spc="10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are</a:t>
            </a:r>
            <a:r>
              <a:rPr sz="2000" spc="10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void.</a:t>
            </a:r>
            <a:r>
              <a:rPr sz="2000" dirty="0">
                <a:solidFill>
                  <a:srgbClr val="3B3835"/>
                </a:solidFill>
                <a:latin typeface="Calibri"/>
                <a:cs typeface="Calibri"/>
              </a:rPr>
              <a:t>“</a:t>
            </a:r>
            <a:r>
              <a:rPr sz="2000" spc="200" dirty="0">
                <a:solidFill>
                  <a:srgbClr val="3B383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For</a:t>
            </a:r>
            <a:r>
              <a:rPr sz="2000" spc="10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e.g.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: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-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agree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sell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100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tones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oil,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there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nothing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show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what</a:t>
            </a:r>
            <a:r>
              <a:rPr sz="2000" spc="6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kind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oil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intended,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agreement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void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due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absence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certainty.</a:t>
            </a:r>
            <a:r>
              <a:rPr sz="2000" spc="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But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if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254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dealer</a:t>
            </a:r>
            <a:r>
              <a:rPr sz="20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coconut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oil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only</a:t>
            </a:r>
            <a:r>
              <a:rPr sz="2000" spc="36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agree</a:t>
            </a:r>
            <a:r>
              <a:rPr sz="2000" spc="3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3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sell</a:t>
            </a:r>
            <a:r>
              <a:rPr sz="2000" spc="3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B,100</a:t>
            </a:r>
            <a:r>
              <a:rPr sz="2000" spc="36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tones</a:t>
            </a:r>
            <a:r>
              <a:rPr sz="20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35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oil,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the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nature</a:t>
            </a:r>
            <a:r>
              <a:rPr sz="2000" spc="-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 A</a:t>
            </a:r>
            <a:r>
              <a:rPr sz="2000" dirty="0">
                <a:solidFill>
                  <a:srgbClr val="3B3835"/>
                </a:solidFill>
                <a:latin typeface="Calibri"/>
                <a:cs typeface="Calibri"/>
              </a:rPr>
              <a:t>’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trade</a:t>
            </a:r>
            <a:r>
              <a:rPr sz="2000" spc="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-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sufficient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show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kind</a:t>
            </a:r>
            <a:r>
              <a:rPr sz="2000" spc="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 oil,</a:t>
            </a:r>
            <a:r>
              <a:rPr sz="2000" spc="-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and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this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will</a:t>
            </a:r>
            <a:r>
              <a:rPr sz="2000" spc="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be </a:t>
            </a:r>
            <a:r>
              <a:rPr sz="2000" spc="-50" dirty="0">
                <a:solidFill>
                  <a:srgbClr val="3B3835"/>
                </a:solidFill>
                <a:latin typeface="Arial MT"/>
                <a:cs typeface="Arial MT"/>
              </a:rPr>
              <a:t>a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valid</a:t>
            </a:r>
            <a:r>
              <a:rPr sz="2000" spc="-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contract.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ts val="3825"/>
              </a:lnSpc>
            </a:pPr>
            <a:r>
              <a:rPr sz="3200" spc="180" dirty="0">
                <a:solidFill>
                  <a:srgbClr val="FF0000"/>
                </a:solidFill>
                <a:latin typeface="Times New Roman"/>
                <a:cs typeface="Times New Roman"/>
              </a:rPr>
              <a:t>8.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10" dirty="0">
                <a:solidFill>
                  <a:srgbClr val="FF0000"/>
                </a:solidFill>
                <a:latin typeface="Times New Roman"/>
                <a:cs typeface="Times New Roman"/>
              </a:rPr>
              <a:t>POSSIBILITY</a:t>
            </a:r>
            <a:r>
              <a:rPr sz="32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6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30" dirty="0">
                <a:solidFill>
                  <a:srgbClr val="FF0000"/>
                </a:solidFill>
                <a:latin typeface="Times New Roman"/>
                <a:cs typeface="Times New Roman"/>
              </a:rPr>
              <a:t>PERFORMANCE</a:t>
            </a:r>
            <a:r>
              <a:rPr sz="2400" spc="-30" dirty="0">
                <a:solidFill>
                  <a:srgbClr val="3B3835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75"/>
              </a:spcBef>
            </a:pP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Condition</a:t>
            </a:r>
            <a:r>
              <a:rPr sz="2000" spc="15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for</a:t>
            </a:r>
            <a:r>
              <a:rPr sz="2000" spc="1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15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contract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should</a:t>
            </a:r>
            <a:r>
              <a:rPr sz="2000" spc="15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be</a:t>
            </a:r>
            <a:r>
              <a:rPr sz="2000" spc="1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capable</a:t>
            </a:r>
            <a:r>
              <a:rPr sz="2000" spc="15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for</a:t>
            </a:r>
            <a:r>
              <a:rPr sz="2000" spc="1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performance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.If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1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act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impossible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in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itself,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physically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or 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legally,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if</a:t>
            </a:r>
            <a:r>
              <a:rPr sz="2000" spc="-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cannot</a:t>
            </a:r>
            <a:r>
              <a:rPr sz="2000" spc="-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be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enforced</a:t>
            </a:r>
            <a:r>
              <a:rPr sz="2000" spc="-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at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3B3835"/>
                </a:solidFill>
                <a:latin typeface="Arial MT"/>
                <a:cs typeface="Arial MT"/>
              </a:rPr>
              <a:t>law.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For</a:t>
            </a:r>
            <a:r>
              <a:rPr sz="20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example:</a:t>
            </a:r>
            <a:r>
              <a:rPr sz="2000" spc="35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If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254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and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makes</a:t>
            </a:r>
            <a:r>
              <a:rPr sz="2000" spc="36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an</a:t>
            </a:r>
            <a:r>
              <a:rPr sz="2000" spc="36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agreement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that</a:t>
            </a:r>
            <a:r>
              <a:rPr sz="2000" spc="35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if</a:t>
            </a:r>
            <a:r>
              <a:rPr sz="2000" spc="3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</a:t>
            </a:r>
            <a:r>
              <a:rPr sz="2000" spc="37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encloses</a:t>
            </a:r>
            <a:r>
              <a:rPr sz="2000" spc="3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3B3835"/>
                </a:solidFill>
                <a:latin typeface="Arial MT"/>
                <a:cs typeface="Arial MT"/>
              </a:rPr>
              <a:t>a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space</a:t>
            </a:r>
            <a:r>
              <a:rPr sz="2000" spc="1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with</a:t>
            </a:r>
            <a:r>
              <a:rPr sz="2000" spc="1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</a:t>
            </a:r>
            <a:r>
              <a:rPr sz="2000" spc="14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help</a:t>
            </a:r>
            <a:r>
              <a:rPr sz="2000" spc="13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of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two</a:t>
            </a:r>
            <a:r>
              <a:rPr sz="2000" spc="13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straight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lines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then</a:t>
            </a:r>
            <a:r>
              <a:rPr sz="2000" spc="1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will</a:t>
            </a:r>
            <a:r>
              <a:rPr sz="2000" spc="14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pay</a:t>
            </a:r>
            <a:r>
              <a:rPr sz="2000" spc="13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him</a:t>
            </a:r>
            <a:r>
              <a:rPr sz="2000" spc="14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Rs.</a:t>
            </a:r>
            <a:r>
              <a:rPr sz="2000" spc="1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3B3835"/>
                </a:solidFill>
                <a:latin typeface="Arial MT"/>
                <a:cs typeface="Arial MT"/>
              </a:rPr>
              <a:t>1000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otherwise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will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be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liable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for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paying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Rs.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500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to</a:t>
            </a:r>
            <a:r>
              <a:rPr sz="2000" spc="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A.</a:t>
            </a:r>
            <a:r>
              <a:rPr sz="2000" spc="7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35" dirty="0">
                <a:solidFill>
                  <a:srgbClr val="3B3835"/>
                </a:solidFill>
                <a:latin typeface="Arial MT"/>
                <a:cs typeface="Arial MT"/>
              </a:rPr>
              <a:t>RESULT: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This</a:t>
            </a:r>
            <a:r>
              <a:rPr sz="2000" spc="8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</a:t>
            </a:r>
            <a:r>
              <a:rPr sz="2000" spc="8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an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impossible</a:t>
            </a:r>
            <a:r>
              <a:rPr sz="2000" spc="2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work.</a:t>
            </a:r>
            <a:r>
              <a:rPr sz="2000" spc="2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Two</a:t>
            </a:r>
            <a:r>
              <a:rPr sz="2000" spc="204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straight</a:t>
            </a:r>
            <a:r>
              <a:rPr sz="2000" spc="2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lines</a:t>
            </a:r>
            <a:r>
              <a:rPr sz="2000" spc="21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can</a:t>
            </a:r>
            <a:r>
              <a:rPr sz="2000" spc="204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not</a:t>
            </a:r>
            <a:r>
              <a:rPr sz="2000" spc="19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enclose</a:t>
            </a:r>
            <a:r>
              <a:rPr sz="2000" spc="19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a</a:t>
            </a:r>
            <a:r>
              <a:rPr sz="2000" spc="21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space</a:t>
            </a:r>
            <a:r>
              <a:rPr sz="2000" spc="22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,</a:t>
            </a:r>
            <a:r>
              <a:rPr sz="2000" spc="200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hence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contract</a:t>
            </a:r>
            <a:r>
              <a:rPr sz="2000" spc="-6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3B3835"/>
                </a:solidFill>
                <a:latin typeface="Arial MT"/>
                <a:cs typeface="Arial MT"/>
              </a:rPr>
              <a:t>is not</a:t>
            </a:r>
            <a:r>
              <a:rPr sz="2000" spc="-25" dirty="0">
                <a:solidFill>
                  <a:srgbClr val="3B3835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3B3835"/>
                </a:solidFill>
                <a:latin typeface="Arial MT"/>
                <a:cs typeface="Arial MT"/>
              </a:rPr>
              <a:t>valid.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1318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MT</vt:lpstr>
      <vt:lpstr>Calibri</vt:lpstr>
      <vt:lpstr>Comic Sans MS</vt:lpstr>
      <vt:lpstr>Times New Roman</vt:lpstr>
      <vt:lpstr>Wingdings</vt:lpstr>
      <vt:lpstr>Office Theme</vt:lpstr>
      <vt:lpstr>ESSENTIAL ELEMENTS OF</vt:lpstr>
      <vt:lpstr>PowerPoint Presentation</vt:lpstr>
      <vt:lpstr>ESSENTIAL ELEMENTS OF A VALID CONTRACT</vt:lpstr>
      <vt:lpstr>2 INTENTION TO CREATE LEGAL RELATIONSHIP.</vt:lpstr>
      <vt:lpstr>3.LAWFUL CONSIDERATION.</vt:lpstr>
      <vt:lpstr>4. COMPETENCY OF THE PARTIES./CAPACITY TO CONTRACT.</vt:lpstr>
      <vt:lpstr>5. FREE CONSENT. “Consent' means the parties must have agreed upon the same thing in the same sense.</vt:lpstr>
      <vt:lpstr>6. LAWFUL OBJECT.</vt:lpstr>
      <vt:lpstr>7. CERTAINTY OF MEANING.</vt:lpstr>
      <vt:lpstr>9. NOT DECLARED TO BE VOID OR ILLEGAL.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ELEMENTS  OF  A VALID CONTRACT</dc:title>
  <dc:creator>LAB3</dc:creator>
  <cp:lastModifiedBy>tarun vyas</cp:lastModifiedBy>
  <cp:revision>1</cp:revision>
  <dcterms:created xsi:type="dcterms:W3CDTF">2024-02-26T17:09:47Z</dcterms:created>
  <dcterms:modified xsi:type="dcterms:W3CDTF">2024-02-26T18:29:37Z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2024-02-26T00:00:00Z</vt:filetime>
  </property>
  <property fmtid="{D5CDD505-2E9C-101B-9397-08002B2CF9AE}" pid="5" name="Producer">
    <vt:lpwstr>Adobe PDF Library 15.0</vt:lpwstr>
  </property>
</Properties>
</file>