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1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90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61227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32528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820962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01228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01310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9423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36783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33951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750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67578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120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84905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85507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841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203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23601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43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712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E6D5B-E3F5-4AA8-B32C-1C836D966F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1689" y="1319917"/>
            <a:ext cx="8825658" cy="1262904"/>
          </a:xfrm>
        </p:spPr>
        <p:txBody>
          <a:bodyPr>
            <a:normAutofit/>
          </a:bodyPr>
          <a:lstStyle/>
          <a:p>
            <a:r>
              <a:rPr lang="en-IN" dirty="0"/>
              <a:t>DHVANI THEORY: A STUDY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BEA26A-36C9-49BF-A7F0-755DFCC10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8243" y="2847214"/>
            <a:ext cx="5537076" cy="2607381"/>
          </a:xfrm>
        </p:spPr>
        <p:txBody>
          <a:bodyPr>
            <a:normAutofit/>
          </a:bodyPr>
          <a:lstStyle/>
          <a:p>
            <a:pPr algn="l"/>
            <a:r>
              <a:rPr lang="en-IN" sz="800" dirty="0"/>
              <a:t> </a:t>
            </a:r>
            <a:r>
              <a:rPr lang="en-IN" b="1" dirty="0" err="1">
                <a:solidFill>
                  <a:srgbClr val="C00000"/>
                </a:solidFill>
                <a:latin typeface="Algerian" panose="04020705040A02060702" pitchFamily="82" charset="0"/>
              </a:rPr>
              <a:t>Dr.</a:t>
            </a:r>
            <a:r>
              <a:rPr lang="en-IN" b="1" dirty="0">
                <a:solidFill>
                  <a:srgbClr val="C00000"/>
                </a:solidFill>
                <a:latin typeface="Algerian" panose="04020705040A02060702" pitchFamily="82" charset="0"/>
              </a:rPr>
              <a:t> Madhu </a:t>
            </a:r>
            <a:r>
              <a:rPr lang="en-IN" b="1" dirty="0" err="1">
                <a:solidFill>
                  <a:srgbClr val="C00000"/>
                </a:solidFill>
                <a:latin typeface="Algerian" panose="04020705040A02060702" pitchFamily="82" charset="0"/>
              </a:rPr>
              <a:t>Kamra</a:t>
            </a:r>
            <a:r>
              <a:rPr lang="en-IN" b="1" dirty="0">
                <a:solidFill>
                  <a:srgbClr val="C00000"/>
                </a:solidFill>
                <a:latin typeface="Algerian" panose="04020705040A02060702" pitchFamily="82" charset="0"/>
              </a:rPr>
              <a:t> </a:t>
            </a:r>
          </a:p>
          <a:p>
            <a:pPr algn="l"/>
            <a:r>
              <a:rPr lang="en-IN" b="1" dirty="0">
                <a:solidFill>
                  <a:srgbClr val="C00000"/>
                </a:solidFill>
                <a:latin typeface="Algerian" panose="04020705040A02060702" pitchFamily="82" charset="0"/>
              </a:rPr>
              <a:t> HOD, Assistant Professor </a:t>
            </a:r>
          </a:p>
          <a:p>
            <a:pPr algn="l"/>
            <a:r>
              <a:rPr lang="en-IN" b="1" dirty="0">
                <a:solidFill>
                  <a:srgbClr val="C00000"/>
                </a:solidFill>
                <a:latin typeface="Algerian" panose="04020705040A02060702" pitchFamily="82" charset="0"/>
              </a:rPr>
              <a:t> Department of English</a:t>
            </a:r>
          </a:p>
          <a:p>
            <a:pPr algn="l"/>
            <a:r>
              <a:rPr lang="en-IN" b="1" dirty="0">
                <a:solidFill>
                  <a:srgbClr val="C00000"/>
                </a:solidFill>
                <a:latin typeface="Algerian" panose="04020705040A02060702" pitchFamily="82" charset="0"/>
              </a:rPr>
              <a:t> Durga </a:t>
            </a:r>
            <a:r>
              <a:rPr lang="en-IN" b="1" dirty="0" err="1">
                <a:solidFill>
                  <a:srgbClr val="C00000"/>
                </a:solidFill>
                <a:latin typeface="Algerian" panose="04020705040A02060702" pitchFamily="82" charset="0"/>
              </a:rPr>
              <a:t>Mahavidyalaya</a:t>
            </a:r>
            <a:endParaRPr lang="en-IN" b="1" dirty="0">
              <a:solidFill>
                <a:srgbClr val="C00000"/>
              </a:solidFill>
              <a:latin typeface="Algerian" panose="04020705040A02060702" pitchFamily="82" charset="0"/>
            </a:endParaRPr>
          </a:p>
          <a:p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2F2F97-51DE-4D3E-9C33-844A80847F58}"/>
              </a:ext>
            </a:extLst>
          </p:cNvPr>
          <p:cNvSpPr txBox="1"/>
          <p:nvPr/>
        </p:nvSpPr>
        <p:spPr>
          <a:xfrm>
            <a:off x="3919993" y="5096786"/>
            <a:ext cx="3538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highlight>
                  <a:srgbClr val="FFFF00"/>
                </a:highlight>
              </a:rPr>
              <a:t>madhukamra09@gmail.com</a:t>
            </a:r>
          </a:p>
        </p:txBody>
      </p:sp>
    </p:spTree>
    <p:extLst>
      <p:ext uri="{BB962C8B-B14F-4D97-AF65-F5344CB8AC3E}">
        <p14:creationId xmlns:p14="http://schemas.microsoft.com/office/powerpoint/2010/main" val="65434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E481D-CF79-47CE-8DF0-508508CE6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IN" dirty="0"/>
            </a:br>
            <a:br>
              <a:rPr lang="en-IN" dirty="0"/>
            </a:br>
            <a:br>
              <a:rPr lang="en-IN" dirty="0"/>
            </a:br>
            <a:r>
              <a:rPr lang="en-IN" dirty="0"/>
              <a:t>9. Fierce Criticism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E0C2A-FACC-49FC-8304-5C6C41A57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N" sz="2400" dirty="0" err="1"/>
              <a:t>Dhvani</a:t>
            </a:r>
            <a:r>
              <a:rPr lang="en-IN" sz="2400" dirty="0"/>
              <a:t> Theory faced loud and heavy criticism-</a:t>
            </a:r>
          </a:p>
          <a:p>
            <a:r>
              <a:rPr lang="en-IN" sz="2400" dirty="0"/>
              <a:t>the schools of </a:t>
            </a:r>
            <a:r>
              <a:rPr lang="en-IN" sz="2400" dirty="0" err="1"/>
              <a:t>Nyāya</a:t>
            </a:r>
            <a:r>
              <a:rPr lang="en-IN" sz="2400" dirty="0"/>
              <a:t> and </a:t>
            </a:r>
            <a:r>
              <a:rPr lang="en-IN" sz="2400" dirty="0" err="1"/>
              <a:t>Mimāmsā</a:t>
            </a:r>
            <a:r>
              <a:rPr lang="en-IN" sz="2400" dirty="0"/>
              <a:t>  do not approve the suggestive power of words. </a:t>
            </a:r>
          </a:p>
          <a:p>
            <a:r>
              <a:rPr lang="en-IN" sz="2400" dirty="0" err="1"/>
              <a:t>Manoratha</a:t>
            </a:r>
            <a:r>
              <a:rPr lang="en-IN" sz="2400" dirty="0"/>
              <a:t>, a contemporary of </a:t>
            </a:r>
            <a:r>
              <a:rPr lang="en-IN" sz="2400" dirty="0" err="1"/>
              <a:t>Anandavardhana</a:t>
            </a:r>
            <a:r>
              <a:rPr lang="en-IN" sz="2400" dirty="0"/>
              <a:t>, called the '</a:t>
            </a:r>
            <a:r>
              <a:rPr lang="en-IN" sz="2400" dirty="0" err="1"/>
              <a:t>dhvani</a:t>
            </a:r>
            <a:r>
              <a:rPr lang="en-IN" sz="2400" dirty="0"/>
              <a:t> concept' insane and absurd. </a:t>
            </a:r>
          </a:p>
          <a:p>
            <a:r>
              <a:rPr lang="en-IN" sz="2400" dirty="0" err="1"/>
              <a:t>Jayantabhatta</a:t>
            </a:r>
            <a:r>
              <a:rPr lang="en-IN" sz="2400" dirty="0"/>
              <a:t> in his writing </a:t>
            </a:r>
            <a:r>
              <a:rPr lang="en-IN" sz="2400" dirty="0" err="1"/>
              <a:t>Nyāyamañjarī</a:t>
            </a:r>
            <a:r>
              <a:rPr lang="en-IN" sz="2400" dirty="0"/>
              <a:t> calls it as unworthy of  serious interpretation. </a:t>
            </a:r>
          </a:p>
          <a:p>
            <a:r>
              <a:rPr lang="en-IN" sz="2400" dirty="0" err="1"/>
              <a:t>Mukulbhatta</a:t>
            </a:r>
            <a:r>
              <a:rPr lang="en-IN" sz="2400" dirty="0"/>
              <a:t> , another scholar says that "</a:t>
            </a:r>
            <a:r>
              <a:rPr lang="en-IN" sz="2400" dirty="0" err="1"/>
              <a:t>dhvani</a:t>
            </a:r>
            <a:r>
              <a:rPr lang="en-IN" sz="2400" dirty="0"/>
              <a:t> falls within the sphere of </a:t>
            </a:r>
            <a:r>
              <a:rPr lang="en-IN" sz="2400" dirty="0" err="1"/>
              <a:t>laksāna</a:t>
            </a:r>
            <a:r>
              <a:rPr lang="en-IN" sz="2400" dirty="0"/>
              <a:t> (primary sense of the word)".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14286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D0FEE-195A-4F6B-9C76-B96A9DD6C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10. Conclusion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4B5EB-4470-4726-A364-369961DE1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800" dirty="0" err="1"/>
              <a:t>Dhvani</a:t>
            </a:r>
            <a:r>
              <a:rPr lang="en-US" sz="2800" dirty="0"/>
              <a:t>  theory is a theory of meaning and symbolism which leads to the poetry of suggestion being accepted as the highest kind of poetry. </a:t>
            </a:r>
            <a:r>
              <a:rPr lang="en-US" sz="2800" dirty="0" err="1"/>
              <a:t>Dhvani</a:t>
            </a:r>
            <a:r>
              <a:rPr lang="en-US" sz="2800" dirty="0"/>
              <a:t> Theory is, therefore,  </a:t>
            </a:r>
            <a:r>
              <a:rPr lang="en-US" sz="2800" dirty="0" err="1"/>
              <a:t>Anandavardhana's</a:t>
            </a:r>
            <a:r>
              <a:rPr lang="en-US" sz="2800" dirty="0"/>
              <a:t> greatest contribution to the poetic world. Through </a:t>
            </a:r>
            <a:r>
              <a:rPr lang="en-US" sz="2800" dirty="0" err="1"/>
              <a:t>Dhvani</a:t>
            </a:r>
            <a:r>
              <a:rPr lang="en-US" sz="2800" dirty="0"/>
              <a:t> or </a:t>
            </a:r>
            <a:r>
              <a:rPr lang="en-US" sz="2800" dirty="0" err="1"/>
              <a:t>Vyanjana</a:t>
            </a:r>
            <a:r>
              <a:rPr lang="en-US" sz="2800" dirty="0"/>
              <a:t> the post creates a world of his expression embellished with various poetic devices. Hence,  </a:t>
            </a:r>
            <a:r>
              <a:rPr lang="en-US" sz="2800" dirty="0" err="1"/>
              <a:t>Dhvani</a:t>
            </a:r>
            <a:r>
              <a:rPr lang="en-US" sz="2800" dirty="0"/>
              <a:t> in true sense is beyond the suggestible meaning and suggestible element. </a:t>
            </a:r>
            <a:r>
              <a:rPr lang="en-US" sz="2800" dirty="0" err="1"/>
              <a:t>Anandavardhana's</a:t>
            </a:r>
            <a:r>
              <a:rPr lang="en-US" sz="2800" dirty="0"/>
              <a:t> </a:t>
            </a:r>
            <a:r>
              <a:rPr lang="en-US" sz="2800" dirty="0" err="1"/>
              <a:t>Dhvani</a:t>
            </a:r>
            <a:r>
              <a:rPr lang="en-US" sz="2800" dirty="0"/>
              <a:t> Theory is highly supported by </a:t>
            </a:r>
            <a:r>
              <a:rPr lang="en-US" sz="2800" dirty="0" err="1"/>
              <a:t>Abhinavgupta</a:t>
            </a:r>
            <a:r>
              <a:rPr lang="en-US" sz="2800" dirty="0"/>
              <a:t>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01339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C6CB2-5121-4186-B529-66F6FE30F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115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559652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C3E80-75FC-47DF-A9AD-5ECCF09C7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65716"/>
            <a:ext cx="8761413" cy="706964"/>
          </a:xfrm>
        </p:spPr>
        <p:txBody>
          <a:bodyPr>
            <a:normAutofit fontScale="90000"/>
          </a:bodyPr>
          <a:lstStyle/>
          <a:p>
            <a:br>
              <a:rPr lang="en-IN" dirty="0"/>
            </a:br>
            <a:r>
              <a:rPr lang="en-IN" dirty="0"/>
              <a:t>1. The </a:t>
            </a:r>
            <a:r>
              <a:rPr lang="en-IN" dirty="0" err="1"/>
              <a:t>Dhvani</a:t>
            </a:r>
            <a:r>
              <a:rPr lang="en-IN" dirty="0"/>
              <a:t> Theory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24002-03DD-4173-8B73-2BB5FFE65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800" dirty="0" err="1"/>
              <a:t>Anandvardhana</a:t>
            </a:r>
            <a:r>
              <a:rPr lang="en-IN" sz="2800" dirty="0"/>
              <a:t> - • </a:t>
            </a:r>
            <a:r>
              <a:rPr lang="en-IN" sz="2800" dirty="0">
                <a:latin typeface="Britannic Bold" panose="020B0903060703020204" pitchFamily="34" charset="0"/>
              </a:rPr>
              <a:t>a reputed Kashmiri poet and philosopher. </a:t>
            </a:r>
          </a:p>
          <a:p>
            <a:r>
              <a:rPr lang="en-IN" sz="2800" dirty="0">
                <a:latin typeface="Britannic Bold" panose="020B0903060703020204" pitchFamily="34" charset="0"/>
              </a:rPr>
              <a:t>• an expert in Sanskrit and </a:t>
            </a:r>
            <a:r>
              <a:rPr lang="en-IN" sz="2800" dirty="0" err="1">
                <a:latin typeface="Britannic Bold" panose="020B0903060703020204" pitchFamily="34" charset="0"/>
              </a:rPr>
              <a:t>prakrit</a:t>
            </a:r>
            <a:r>
              <a:rPr lang="en-IN" sz="2800" dirty="0">
                <a:latin typeface="Britannic Bold" panose="020B0903060703020204" pitchFamily="34" charset="0"/>
              </a:rPr>
              <a:t> language. </a:t>
            </a:r>
          </a:p>
          <a:p>
            <a:r>
              <a:rPr lang="en-IN" sz="2800" dirty="0">
                <a:latin typeface="Britannic Bold" panose="020B0903060703020204" pitchFamily="34" charset="0"/>
              </a:rPr>
              <a:t>• a literary critic during the reign of King </a:t>
            </a:r>
            <a:r>
              <a:rPr lang="en-IN" sz="2800" dirty="0" err="1">
                <a:latin typeface="Britannic Bold" panose="020B0903060703020204" pitchFamily="34" charset="0"/>
              </a:rPr>
              <a:t>Avantivarman</a:t>
            </a:r>
            <a:r>
              <a:rPr lang="en-IN" sz="2800" dirty="0">
                <a:latin typeface="Britannic Bold" panose="020B0903060703020204" pitchFamily="34" charset="0"/>
              </a:rPr>
              <a:t>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86311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2F095-5435-469B-8E36-FF8548BEB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2. </a:t>
            </a:r>
            <a:r>
              <a:rPr lang="en-IN" dirty="0" err="1"/>
              <a:t>Dhvanyaloka</a:t>
            </a:r>
            <a:r>
              <a:rPr lang="en-IN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96336-92B8-4747-8FC2-7CB3887BA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800" dirty="0"/>
              <a:t>is also called the "</a:t>
            </a:r>
            <a:r>
              <a:rPr lang="en-IN" sz="2800" b="1" u="sng" dirty="0" err="1"/>
              <a:t>Lakshana</a:t>
            </a:r>
            <a:r>
              <a:rPr lang="en-IN" sz="2800" b="1" u="sng" dirty="0"/>
              <a:t> </a:t>
            </a:r>
            <a:r>
              <a:rPr lang="en-IN" sz="2800" b="1" u="sng" dirty="0" err="1"/>
              <a:t>Grantha</a:t>
            </a:r>
            <a:r>
              <a:rPr lang="en-IN" sz="2800" b="1" u="sng" dirty="0"/>
              <a:t>".</a:t>
            </a:r>
          </a:p>
          <a:p>
            <a:r>
              <a:rPr lang="en-IN" sz="2800" dirty="0"/>
              <a:t>Written in the 9th Century. </a:t>
            </a:r>
          </a:p>
          <a:p>
            <a:r>
              <a:rPr lang="en-IN" sz="2800" dirty="0"/>
              <a:t> Contains 4 </a:t>
            </a:r>
            <a:r>
              <a:rPr lang="en-IN" sz="2800" dirty="0" err="1"/>
              <a:t>Uddyotas</a:t>
            </a:r>
            <a:r>
              <a:rPr lang="en-IN" sz="2800" dirty="0"/>
              <a:t>. </a:t>
            </a:r>
          </a:p>
          <a:p>
            <a:r>
              <a:rPr lang="en-IN" sz="2800" dirty="0"/>
              <a:t> Articulates the philosophy of  ' aesthetic suggestions'.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98816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80C25-93CB-4FFB-8BC2-532BAE8B0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IN" dirty="0"/>
            </a:br>
            <a:r>
              <a:rPr lang="en-IN" dirty="0"/>
              <a:t>3. </a:t>
            </a:r>
            <a:r>
              <a:rPr lang="en-IN" dirty="0" err="1"/>
              <a:t>Dhvanyaloka</a:t>
            </a:r>
            <a:r>
              <a:rPr lang="en-IN" dirty="0"/>
              <a:t>- The word '</a:t>
            </a:r>
            <a:r>
              <a:rPr lang="en-IN" dirty="0" err="1"/>
              <a:t>Dhvani</a:t>
            </a:r>
            <a:r>
              <a:rPr lang="en-IN" dirty="0"/>
              <a:t>' 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6FC8D-C784-4020-AF75-B47C26318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800" b="1" dirty="0"/>
              <a:t> </a:t>
            </a:r>
            <a:r>
              <a:rPr lang="en-IN" sz="2800" dirty="0"/>
              <a:t>literally means </a:t>
            </a:r>
            <a:r>
              <a:rPr lang="en-IN" sz="2800" b="1" dirty="0"/>
              <a:t>'sound'</a:t>
            </a:r>
          </a:p>
          <a:p>
            <a:r>
              <a:rPr lang="en-IN" sz="2800" dirty="0"/>
              <a:t> suggests - </a:t>
            </a:r>
            <a:r>
              <a:rPr lang="en-IN" sz="2800" b="1" dirty="0"/>
              <a:t>" The source of Echo"</a:t>
            </a:r>
          </a:p>
          <a:p>
            <a:r>
              <a:rPr lang="en-IN" sz="2800" dirty="0"/>
              <a:t> Means the suggestive quality of poetic language</a:t>
            </a:r>
          </a:p>
          <a:p>
            <a:r>
              <a:rPr lang="en-IN" sz="2800" dirty="0"/>
              <a:t> basically a semantic theory.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81323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6103E-0601-480C-A643-CF7823F92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IN" dirty="0"/>
            </a:br>
            <a:r>
              <a:rPr lang="en-IN" dirty="0"/>
              <a:t>4. Structure of </a:t>
            </a:r>
            <a:r>
              <a:rPr lang="en-IN" dirty="0" err="1"/>
              <a:t>Dhvanyaloka</a:t>
            </a:r>
            <a:r>
              <a:rPr lang="en-IN" dirty="0"/>
              <a:t> consists of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F587F-1899-4A45-8CC4-09FD23639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3200" b="1" dirty="0"/>
              <a:t>Kars</a:t>
            </a:r>
            <a:r>
              <a:rPr lang="en-IN" sz="3200" dirty="0"/>
              <a:t> -  doctrine stated in in verses. </a:t>
            </a:r>
          </a:p>
          <a:p>
            <a:r>
              <a:rPr lang="en-IN" sz="3200" dirty="0"/>
              <a:t>And</a:t>
            </a:r>
          </a:p>
          <a:p>
            <a:r>
              <a:rPr lang="en-IN" sz="3200" b="1" dirty="0" err="1"/>
              <a:t>Vrutti</a:t>
            </a:r>
            <a:r>
              <a:rPr lang="en-IN" sz="3200" b="1" dirty="0"/>
              <a:t> </a:t>
            </a:r>
            <a:r>
              <a:rPr lang="en-IN" sz="3200" dirty="0"/>
              <a:t>- </a:t>
            </a:r>
            <a:r>
              <a:rPr lang="en-IN" sz="3200" dirty="0" err="1"/>
              <a:t>Paraphrasal</a:t>
            </a:r>
            <a:r>
              <a:rPr lang="en-IN" sz="3200" dirty="0"/>
              <a:t> section or part of explanation.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11856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13D7D-83F9-4951-AA96-FD891C84A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IN" dirty="0"/>
            </a:br>
            <a:r>
              <a:rPr lang="en-IN" dirty="0"/>
              <a:t>5. Types of </a:t>
            </a:r>
            <a:r>
              <a:rPr lang="en-IN" dirty="0" err="1"/>
              <a:t>Dhvani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C47AA-F31B-499E-A802-25B11A7F2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b="1" dirty="0" err="1"/>
              <a:t>Anandavardhana</a:t>
            </a:r>
            <a:r>
              <a:rPr lang="en-IN" sz="2400" dirty="0"/>
              <a:t> categorizes </a:t>
            </a:r>
            <a:r>
              <a:rPr lang="en-IN" sz="2400" b="1" dirty="0" err="1"/>
              <a:t>Dhvani</a:t>
            </a:r>
            <a:r>
              <a:rPr lang="en-IN" sz="2400" dirty="0"/>
              <a:t> as:</a:t>
            </a:r>
          </a:p>
          <a:p>
            <a:endParaRPr lang="en-IN" sz="2400" dirty="0"/>
          </a:p>
          <a:p>
            <a:r>
              <a:rPr lang="en-IN" sz="2400" b="1" dirty="0" err="1"/>
              <a:t>Vastu</a:t>
            </a:r>
            <a:r>
              <a:rPr lang="en-IN" sz="2400" b="1" dirty="0"/>
              <a:t> </a:t>
            </a:r>
            <a:r>
              <a:rPr lang="en-IN" sz="2400" b="1" dirty="0" err="1"/>
              <a:t>Dhvani</a:t>
            </a:r>
            <a:r>
              <a:rPr lang="en-IN" sz="2400" b="1" dirty="0"/>
              <a:t> </a:t>
            </a:r>
            <a:r>
              <a:rPr lang="en-IN" sz="2400" dirty="0"/>
              <a:t>- focus on ideas as facts. </a:t>
            </a:r>
          </a:p>
          <a:p>
            <a:r>
              <a:rPr lang="en-IN" sz="2400" dirty="0"/>
              <a:t> </a:t>
            </a:r>
            <a:r>
              <a:rPr lang="en-IN" sz="2400" b="1" dirty="0"/>
              <a:t>Rasa </a:t>
            </a:r>
            <a:r>
              <a:rPr lang="en-IN" sz="2400" b="1" dirty="0" err="1"/>
              <a:t>Dhvani</a:t>
            </a:r>
            <a:r>
              <a:rPr lang="en-IN" sz="2400" b="1" dirty="0"/>
              <a:t> </a:t>
            </a:r>
            <a:r>
              <a:rPr lang="en-IN" sz="2400" dirty="0"/>
              <a:t>- focuses on 'Rasa'. </a:t>
            </a:r>
          </a:p>
          <a:p>
            <a:r>
              <a:rPr lang="en-IN" sz="2400" dirty="0"/>
              <a:t> </a:t>
            </a:r>
            <a:r>
              <a:rPr lang="en-IN" sz="2400" b="1" dirty="0" err="1"/>
              <a:t>Alankara</a:t>
            </a:r>
            <a:r>
              <a:rPr lang="en-IN" sz="2400" b="1" dirty="0"/>
              <a:t> </a:t>
            </a:r>
            <a:r>
              <a:rPr lang="en-IN" sz="2400" b="1" dirty="0" err="1"/>
              <a:t>Dhvani</a:t>
            </a:r>
            <a:r>
              <a:rPr lang="en-IN" sz="2400" b="1" dirty="0"/>
              <a:t> </a:t>
            </a:r>
            <a:r>
              <a:rPr lang="en-IN" sz="2400" dirty="0"/>
              <a:t>- focuses on figures of speech. </a:t>
            </a:r>
          </a:p>
          <a:p>
            <a:r>
              <a:rPr lang="en-IN" sz="2400" dirty="0"/>
              <a:t> </a:t>
            </a:r>
            <a:r>
              <a:rPr lang="en-IN" sz="2400" b="1" dirty="0" err="1"/>
              <a:t>Lakshana</a:t>
            </a:r>
            <a:r>
              <a:rPr lang="en-IN" sz="2400" b="1" dirty="0"/>
              <a:t> </a:t>
            </a:r>
            <a:r>
              <a:rPr lang="en-IN" sz="2400" b="1" dirty="0" err="1"/>
              <a:t>Dhvani</a:t>
            </a:r>
            <a:r>
              <a:rPr lang="en-IN" sz="2400" b="1" dirty="0"/>
              <a:t> </a:t>
            </a:r>
            <a:r>
              <a:rPr lang="en-IN" sz="2400" dirty="0"/>
              <a:t>- focuses on </a:t>
            </a:r>
            <a:r>
              <a:rPr lang="en-IN" sz="2400" dirty="0" err="1"/>
              <a:t>Asidha</a:t>
            </a:r>
            <a:r>
              <a:rPr lang="en-IN" sz="2400" dirty="0"/>
              <a:t>- literal meaning is intended 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90061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7E9C5-FDD7-4ABF-B257-2B17C70D2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6. What is </a:t>
            </a:r>
            <a:r>
              <a:rPr lang="en-IN" dirty="0" err="1"/>
              <a:t>Dhvani</a:t>
            </a:r>
            <a:r>
              <a:rPr lang="en-IN" dirty="0"/>
              <a:t>? 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99252-DF95-46EA-8B5A-ABFDEC37D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sz="2400" dirty="0"/>
              <a:t>• </a:t>
            </a:r>
            <a:r>
              <a:rPr lang="en-IN" sz="2400" b="1" dirty="0" err="1"/>
              <a:t>Anandavardhana</a:t>
            </a:r>
            <a:r>
              <a:rPr lang="en-IN" sz="2400" dirty="0"/>
              <a:t> says that </a:t>
            </a:r>
          </a:p>
          <a:p>
            <a:r>
              <a:rPr lang="en-IN" sz="2400" dirty="0"/>
              <a:t>"</a:t>
            </a:r>
            <a:r>
              <a:rPr lang="en-IN" sz="2400" b="1" dirty="0" err="1"/>
              <a:t>Dhvani</a:t>
            </a:r>
            <a:r>
              <a:rPr lang="en-IN" sz="2400" b="1" dirty="0"/>
              <a:t> is different from the  earlier stated concepts".</a:t>
            </a:r>
          </a:p>
          <a:p>
            <a:r>
              <a:rPr lang="en-IN" sz="2400" b="1" dirty="0"/>
              <a:t> </a:t>
            </a:r>
            <a:r>
              <a:rPr lang="en-IN" sz="2400" b="1" dirty="0" err="1"/>
              <a:t>Dhvani</a:t>
            </a:r>
            <a:r>
              <a:rPr lang="en-IN" sz="2400" b="1" dirty="0"/>
              <a:t> is - suggestive meaning. </a:t>
            </a:r>
          </a:p>
          <a:p>
            <a:r>
              <a:rPr lang="en-IN" sz="2400" dirty="0"/>
              <a:t>He says that </a:t>
            </a:r>
            <a:r>
              <a:rPr lang="en-IN" sz="2400" b="1" dirty="0"/>
              <a:t>beautiful ideas in poetry are of 2 kinds - literal ( </a:t>
            </a:r>
            <a:r>
              <a:rPr lang="en-IN" sz="2400" b="1" dirty="0" err="1"/>
              <a:t>vācya</a:t>
            </a:r>
            <a:r>
              <a:rPr lang="en-IN" sz="2400" b="1" dirty="0"/>
              <a:t>) implied (</a:t>
            </a:r>
            <a:r>
              <a:rPr lang="en-IN" sz="2400" b="1" dirty="0" err="1"/>
              <a:t>pratiyamāna</a:t>
            </a:r>
            <a:r>
              <a:rPr lang="en-IN" sz="2400" b="1" dirty="0"/>
              <a:t>). </a:t>
            </a:r>
          </a:p>
          <a:p>
            <a:r>
              <a:rPr lang="en-IN" sz="2400" dirty="0"/>
              <a:t>The suggested sense may be of 3 kinds- </a:t>
            </a:r>
          </a:p>
          <a:p>
            <a:r>
              <a:rPr lang="en-IN" sz="2400" dirty="0"/>
              <a:t>a. </a:t>
            </a:r>
            <a:r>
              <a:rPr lang="en-IN" sz="2400" b="1" dirty="0"/>
              <a:t>An idea</a:t>
            </a:r>
            <a:r>
              <a:rPr lang="en-IN" sz="2400" dirty="0"/>
              <a:t>, b. </a:t>
            </a:r>
            <a:r>
              <a:rPr lang="en-IN" sz="2400" b="1" dirty="0"/>
              <a:t>A figure of speech</a:t>
            </a:r>
            <a:r>
              <a:rPr lang="en-IN" sz="2400" dirty="0"/>
              <a:t>, c. </a:t>
            </a:r>
            <a:r>
              <a:rPr lang="en-IN" sz="2400" b="1" dirty="0"/>
              <a:t>An emotion.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93309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16BF9-1A3E-4B58-91D0-F112F616A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IN" dirty="0"/>
            </a:br>
            <a:r>
              <a:rPr lang="en-IN" dirty="0"/>
              <a:t>7. What is Suggested Meaning? 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0E2C4-344B-449D-8F68-1E404F57A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400" dirty="0"/>
              <a:t>The suggested meaning is one which is not explicitly stated, yet it is understood by the </a:t>
            </a:r>
            <a:r>
              <a:rPr lang="en-IN" sz="2400" b="1" dirty="0" err="1"/>
              <a:t>Sahrudayaas</a:t>
            </a:r>
            <a:r>
              <a:rPr lang="en-IN" sz="2400" b="1" dirty="0"/>
              <a:t>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42874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51704-550D-4716-9CD1-0A5E60D3F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IN" dirty="0"/>
            </a:br>
            <a:r>
              <a:rPr lang="en-IN" dirty="0"/>
              <a:t>8.Later proponents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3E899-C43E-4296-8890-DA2D35A97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800" dirty="0" err="1"/>
              <a:t>Abhinavagupta</a:t>
            </a:r>
            <a:r>
              <a:rPr lang="en-IN" sz="2800" dirty="0"/>
              <a:t> (Author of </a:t>
            </a:r>
            <a:r>
              <a:rPr lang="en-IN" sz="2800" dirty="0" err="1"/>
              <a:t>Locana</a:t>
            </a:r>
            <a:r>
              <a:rPr lang="en-IN" sz="2800" dirty="0"/>
              <a:t> and </a:t>
            </a:r>
            <a:r>
              <a:rPr lang="en-IN" sz="2800" dirty="0" err="1"/>
              <a:t>Abhinavabharati</a:t>
            </a:r>
            <a:r>
              <a:rPr lang="en-IN" sz="2800" dirty="0"/>
              <a:t>) </a:t>
            </a:r>
          </a:p>
          <a:p>
            <a:r>
              <a:rPr lang="en-IN" sz="2800" dirty="0" err="1"/>
              <a:t>Mammata</a:t>
            </a:r>
            <a:r>
              <a:rPr lang="en-IN" sz="2800" dirty="0"/>
              <a:t> Bhatta ( Author of </a:t>
            </a:r>
            <a:r>
              <a:rPr lang="en-IN" sz="2800" dirty="0" err="1"/>
              <a:t>Kavyaprakasa</a:t>
            </a:r>
            <a:r>
              <a:rPr lang="en-IN" sz="2800" dirty="0"/>
              <a:t>) </a:t>
            </a:r>
          </a:p>
          <a:p>
            <a:r>
              <a:rPr lang="en-IN" sz="2800" dirty="0"/>
              <a:t>The doctrine of </a:t>
            </a:r>
            <a:r>
              <a:rPr lang="en-IN" sz="2800" dirty="0" err="1"/>
              <a:t>Dhvani</a:t>
            </a:r>
            <a:r>
              <a:rPr lang="en-IN" sz="2800" dirty="0"/>
              <a:t> us an extension of Rasa Theory. </a:t>
            </a:r>
          </a:p>
          <a:p>
            <a:r>
              <a:rPr lang="en-IN" sz="2800" dirty="0" err="1"/>
              <a:t>Dhvani</a:t>
            </a:r>
            <a:r>
              <a:rPr lang="en-IN" sz="2800" dirty="0"/>
              <a:t> Theory illustrates the method of utilising Rasa for academic effect.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35849769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30</TotalTime>
  <Words>522</Words>
  <Application>Microsoft Office PowerPoint</Application>
  <PresentationFormat>Widescreen</PresentationFormat>
  <Paragraphs>54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Algerian</vt:lpstr>
      <vt:lpstr>Arial</vt:lpstr>
      <vt:lpstr>Britannic Bold</vt:lpstr>
      <vt:lpstr>Tw Cen MT</vt:lpstr>
      <vt:lpstr>Droplet</vt:lpstr>
      <vt:lpstr>DHVANI THEORY: A STUDY</vt:lpstr>
      <vt:lpstr> 1. The Dhvani Theory </vt:lpstr>
      <vt:lpstr>2. Dhvanyaloka </vt:lpstr>
      <vt:lpstr> 3. Dhvanyaloka- The word 'Dhvani'  </vt:lpstr>
      <vt:lpstr> 4. Structure of Dhvanyaloka consists of </vt:lpstr>
      <vt:lpstr> 5. Types of Dhvani </vt:lpstr>
      <vt:lpstr>6. What is Dhvani?  </vt:lpstr>
      <vt:lpstr> 7. What is Suggested Meaning?  </vt:lpstr>
      <vt:lpstr> 8.Later proponents </vt:lpstr>
      <vt:lpstr>   9. Fierce Criticism </vt:lpstr>
      <vt:lpstr>10. Conclusion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DHVANI THEORY: A STUDY</dc:title>
  <dc:creator>MINAKSHI PRADHAN</dc:creator>
  <cp:lastModifiedBy>MINAKSHI PRADHAN</cp:lastModifiedBy>
  <cp:revision>4</cp:revision>
  <dcterms:created xsi:type="dcterms:W3CDTF">2023-08-08T10:25:21Z</dcterms:created>
  <dcterms:modified xsi:type="dcterms:W3CDTF">2023-08-10T11:22:10Z</dcterms:modified>
</cp:coreProperties>
</file>