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17B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56ED0F-AD0B-4D56-A948-83C5007A8C49}" type="datetimeFigureOut">
              <a:rPr lang="en-US" smtClean="0"/>
              <a:pPr/>
              <a:t>8/11/2023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306BCA-FDE7-40ED-BF65-A0B6116DBDE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02FCC63-CF37-4971-A83F-D5EECD526719}"/>
              </a:ext>
            </a:extLst>
          </p:cNvPr>
          <p:cNvSpPr/>
          <p:nvPr/>
        </p:nvSpPr>
        <p:spPr>
          <a:xfrm>
            <a:off x="762000" y="2438400"/>
            <a:ext cx="7620000" cy="16764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152400"/>
            <a:ext cx="8305800" cy="38862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effectLst/>
              </a:rPr>
              <a:t>Development of </a:t>
            </a:r>
            <a:br>
              <a:rPr lang="en-US" sz="5400" i="1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en-US" sz="10700" dirty="0"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  <a:t>Self-Concept</a:t>
            </a:r>
            <a:endParaRPr lang="en-US" sz="10700" i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AFEE4A-0B66-48B0-B27B-53568DDE4BFF}"/>
              </a:ext>
            </a:extLst>
          </p:cNvPr>
          <p:cNvSpPr txBox="1"/>
          <p:nvPr/>
        </p:nvSpPr>
        <p:spPr>
          <a:xfrm>
            <a:off x="3886200" y="4876800"/>
            <a:ext cx="457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code Sans"/>
                <a:ea typeface="+mn-ea"/>
                <a:cs typeface="Arial"/>
                <a:sym typeface="Encode Sans"/>
              </a:rPr>
              <a:t>Dr. Shankuntala Dulhani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code Sans"/>
                <a:ea typeface="+mn-ea"/>
                <a:cs typeface="Arial"/>
                <a:sym typeface="Encode Sans"/>
              </a:rPr>
              <a:t>Assistant Professor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code Sans"/>
                <a:ea typeface="+mn-ea"/>
                <a:cs typeface="Arial"/>
                <a:sym typeface="Encode Sans"/>
              </a:rPr>
              <a:t>Department Of Psychology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ncode Sans"/>
                <a:ea typeface="+mn-ea"/>
                <a:cs typeface="Arial"/>
                <a:sym typeface="Encode Sans"/>
              </a:rPr>
              <a:t>Durga Mahavidyalaya Raipur</a:t>
            </a:r>
            <a:endParaRPr kumimoji="0" lang="en-IN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/>
              <a:t>Factors influence and individuals self-concept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From the various factors that influence an individuals self concept, the focus will be directed towards the following:</a:t>
            </a:r>
          </a:p>
          <a:p>
            <a:r>
              <a:rPr lang="en-US" dirty="0"/>
              <a:t>        (</a:t>
            </a:r>
            <a:r>
              <a:rPr lang="en-US" dirty="0" err="1"/>
              <a:t>i</a:t>
            </a:r>
            <a:r>
              <a:rPr lang="en-US" dirty="0"/>
              <a:t>)Age</a:t>
            </a:r>
          </a:p>
          <a:p>
            <a:pPr>
              <a:buNone/>
            </a:pPr>
            <a:r>
              <a:rPr lang="en-US" dirty="0"/>
              <a:t>           (ii)Gender</a:t>
            </a:r>
          </a:p>
          <a:p>
            <a:pPr>
              <a:buNone/>
            </a:pPr>
            <a:r>
              <a:rPr lang="en-US" dirty="0"/>
              <a:t>           (iii)Education</a:t>
            </a:r>
          </a:p>
          <a:p>
            <a:pPr>
              <a:buNone/>
            </a:pPr>
            <a:r>
              <a:rPr lang="en-US" dirty="0"/>
              <a:t>           (iv) Media</a:t>
            </a:r>
          </a:p>
          <a:p>
            <a:pPr>
              <a:buNone/>
            </a:pPr>
            <a:r>
              <a:rPr lang="en-US" dirty="0"/>
              <a:t>           (v)Culture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30">
          <a:fgClr>
            <a:srgbClr val="04617B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808C43-5B88-431E-A1AA-0DCB888E95A2}"/>
              </a:ext>
            </a:extLst>
          </p:cNvPr>
          <p:cNvSpPr/>
          <p:nvPr/>
        </p:nvSpPr>
        <p:spPr>
          <a:xfrm>
            <a:off x="1485900" y="1752600"/>
            <a:ext cx="6172200" cy="3352800"/>
          </a:xfrm>
          <a:prstGeom prst="roundRect">
            <a:avLst/>
          </a:prstGeom>
          <a:solidFill>
            <a:srgbClr val="0461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468112"/>
          </a:xfrm>
        </p:spPr>
        <p:txBody>
          <a:bodyPr anchor="ctr">
            <a:norm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HammersmithOne" panose="02010703030501060504" pitchFamily="2" charset="0"/>
              </a:rPr>
              <a:t>Thank </a:t>
            </a:r>
            <a:br>
              <a:rPr lang="en-US" sz="9600" b="1" dirty="0">
                <a:solidFill>
                  <a:schemeClr val="bg1"/>
                </a:solidFill>
                <a:latin typeface="HammersmithOne" panose="02010703030501060504" pitchFamily="2" charset="0"/>
              </a:rPr>
            </a:br>
            <a:r>
              <a:rPr lang="en-US" sz="9600" b="1" dirty="0">
                <a:solidFill>
                  <a:schemeClr val="bg1"/>
                </a:solidFill>
                <a:latin typeface="HammersmithOne" panose="02010703030501060504" pitchFamily="2" charset="0"/>
              </a:rPr>
              <a:t>You!</a:t>
            </a:r>
          </a:p>
        </p:txBody>
      </p:sp>
    </p:spTree>
    <p:extLst>
      <p:ext uri="{BB962C8B-B14F-4D97-AF65-F5344CB8AC3E}">
        <p14:creationId xmlns:p14="http://schemas.microsoft.com/office/powerpoint/2010/main" val="4034825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590856-68C4-453B-9C92-7E0E1DFDCA39}"/>
              </a:ext>
            </a:extLst>
          </p:cNvPr>
          <p:cNvSpPr/>
          <p:nvPr/>
        </p:nvSpPr>
        <p:spPr>
          <a:xfrm>
            <a:off x="0" y="1295400"/>
            <a:ext cx="9144000" cy="1371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3048000"/>
            <a:ext cx="8305800" cy="18288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effectLst/>
              </a:rPr>
              <a:t>Development of </a:t>
            </a:r>
            <a:br>
              <a:rPr lang="en-US" sz="5400" i="1" dirty="0">
                <a:solidFill>
                  <a:schemeClr val="tx1"/>
                </a:solidFill>
              </a:rPr>
            </a:br>
            <a:r>
              <a:rPr lang="en-US" sz="5400" dirty="0">
                <a:solidFill>
                  <a:schemeClr val="tx1"/>
                </a:solidFill>
                <a:effectLst/>
              </a:rPr>
              <a:t>Self-Concept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1447800"/>
            <a:ext cx="36576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Paper  II (A)</a:t>
            </a:r>
          </a:p>
          <a:p>
            <a:pPr algn="ctr"/>
            <a:r>
              <a:rPr lang="en-US" sz="2800" b="1" dirty="0"/>
              <a:t>B.A. Part 3</a:t>
            </a:r>
          </a:p>
        </p:txBody>
      </p:sp>
    </p:spTree>
    <p:extLst>
      <p:ext uri="{BB962C8B-B14F-4D97-AF65-F5344CB8AC3E}">
        <p14:creationId xmlns:p14="http://schemas.microsoft.com/office/powerpoint/2010/main" val="5625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What is self-concept?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individuals belief about himself or herself including the person’s attributes and who and what the self is “the self – concept is an important term for both  social and humanistic psychology.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i="1" dirty="0"/>
              <a:t>Components of  Self-Concept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8461"/>
            <a:ext cx="8001000" cy="5151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Card Rogers believes that self-concept has three different components:-</a:t>
            </a:r>
          </a:p>
          <a:p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</a:t>
            </a:r>
            <a:r>
              <a:rPr lang="en-US" b="1" dirty="0"/>
              <a:t>Self Image</a:t>
            </a:r>
            <a:r>
              <a:rPr lang="en-US" dirty="0"/>
              <a:t>- </a:t>
            </a:r>
          </a:p>
          <a:p>
            <a:pPr marL="0" indent="0">
              <a:buNone/>
            </a:pPr>
            <a:r>
              <a:rPr lang="en-US" dirty="0"/>
              <a:t>         The view you have of yourself. </a:t>
            </a:r>
          </a:p>
          <a:p>
            <a:pPr marL="0" indent="0">
              <a:buNone/>
            </a:pPr>
            <a:r>
              <a:rPr lang="en-US" dirty="0"/>
              <a:t>    </a:t>
            </a:r>
          </a:p>
          <a:p>
            <a:r>
              <a:rPr lang="en-US" dirty="0"/>
              <a:t>(ii) </a:t>
            </a:r>
            <a:r>
              <a:rPr lang="en-US" b="1" dirty="0"/>
              <a:t>Self esteem/self worth</a:t>
            </a:r>
            <a:r>
              <a:rPr lang="en-US" dirty="0"/>
              <a:t>- </a:t>
            </a:r>
          </a:p>
          <a:p>
            <a:pPr marL="0" indent="0">
              <a:buNone/>
            </a:pPr>
            <a:r>
              <a:rPr lang="en-US" dirty="0"/>
              <a:t>         How much value you place on yourself.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(iii) </a:t>
            </a:r>
            <a:r>
              <a:rPr lang="en-US" b="1" dirty="0"/>
              <a:t>Ideal-self</a:t>
            </a:r>
            <a:r>
              <a:rPr lang="en-US" dirty="0"/>
              <a:t>- </a:t>
            </a:r>
          </a:p>
          <a:p>
            <a:pPr marL="0" indent="0">
              <a:buNone/>
            </a:pPr>
            <a:r>
              <a:rPr lang="en-US" dirty="0"/>
              <a:t>         What you wish you were really like.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i="1" dirty="0"/>
              <a:t>Development Stages of Self-Concept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562600" cy="4389120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Self- concept develops and changes throughout the lifespan, but it is most in flux during the early years  </a:t>
            </a:r>
          </a:p>
          <a:p>
            <a:r>
              <a:rPr lang="en-US" sz="3200" dirty="0"/>
              <a:t>              There are three general stages of self-concept development during childhood:</a:t>
            </a:r>
          </a:p>
          <a:p>
            <a:r>
              <a:rPr lang="en-US" sz="3200" dirty="0"/>
              <a:t>    </a:t>
            </a:r>
            <a:r>
              <a:rPr lang="en-US" sz="3200" b="1" i="1" dirty="0"/>
              <a:t>Stage I (0-2 years)</a:t>
            </a:r>
          </a:p>
          <a:p>
            <a:r>
              <a:rPr lang="en-US" sz="2800" dirty="0"/>
              <a:t>(</a:t>
            </a:r>
            <a:r>
              <a:rPr lang="en-US" sz="2800" dirty="0" err="1"/>
              <a:t>i</a:t>
            </a:r>
            <a:r>
              <a:rPr lang="en-US" sz="2800" dirty="0"/>
              <a:t>)Babies needs consistent, loving relationships to develop a positive sense of self.</a:t>
            </a:r>
          </a:p>
          <a:p>
            <a:r>
              <a:rPr lang="en-US" sz="2800" dirty="0"/>
              <a:t>(ii)Babies form preferences with their innate sense of self.</a:t>
            </a:r>
          </a:p>
          <a:p>
            <a:r>
              <a:rPr lang="en-US" sz="2800" dirty="0"/>
              <a:t>(iii)Toddlers feel secure with gentle but firm limits.</a:t>
            </a:r>
          </a:p>
          <a:p>
            <a:r>
              <a:rPr lang="en-US" sz="2800" dirty="0"/>
              <a:t>(iv)At two-year old language skill is developing and toddlers have a sense of 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7F0B82-97D6-4AB3-AABB-5EB51F35D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209800"/>
            <a:ext cx="373380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5181600" cy="438912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800" b="1" i="1" dirty="0"/>
              <a:t>Stage II (3-4 years)</a:t>
            </a:r>
          </a:p>
          <a:p>
            <a:pPr marL="0" indent="0" algn="ctr">
              <a:buNone/>
            </a:pPr>
            <a:endParaRPr lang="en-US" sz="2800" b="1" i="1" dirty="0"/>
          </a:p>
          <a:p>
            <a:r>
              <a:rPr lang="en-US" sz="2800" dirty="0"/>
              <a:t>(</a:t>
            </a:r>
            <a:r>
              <a:rPr lang="en-US" sz="2800" dirty="0" err="1"/>
              <a:t>i</a:t>
            </a:r>
            <a:r>
              <a:rPr lang="en-US" sz="2800" dirty="0"/>
              <a:t>)Three and four years olds begin to see themselves as separate and unique individuals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(ii)Their self images tend to be descriptive rather than prescriptive on judgmental.</a:t>
            </a:r>
          </a:p>
          <a:p>
            <a:endParaRPr lang="en-US" sz="2800" dirty="0"/>
          </a:p>
          <a:p>
            <a:r>
              <a:rPr lang="en-US" sz="2800" dirty="0"/>
              <a:t>(iii)Preschoolers are increasingly independent and curious about what they can do.</a:t>
            </a:r>
          </a:p>
        </p:txBody>
      </p:sp>
      <p:pic>
        <p:nvPicPr>
          <p:cNvPr id="4" name="Picture 3" descr="wbz-3-to-4-year-old-developmental-mileston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1" y="2263164"/>
            <a:ext cx="4038600" cy="2708188"/>
          </a:xfrm>
          <a:prstGeom prst="round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4800600" cy="57912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i="1" dirty="0"/>
              <a:t>Stage III (5-6 years)</a:t>
            </a:r>
          </a:p>
          <a:p>
            <a:pPr marL="0" indent="0" algn="ctr">
              <a:buNone/>
            </a:pPr>
            <a:endParaRPr lang="en-US" b="1" i="1" dirty="0"/>
          </a:p>
          <a:p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)They are transitioning from the me stage to the us stage in which they  are aware of the needs and interest</a:t>
            </a:r>
          </a:p>
          <a:p>
            <a:r>
              <a:rPr lang="en-US" dirty="0"/>
              <a:t>(ii) Kindergartens can use their  words to communicate their  wants, needs and feelings.</a:t>
            </a:r>
          </a:p>
          <a:p>
            <a:r>
              <a:rPr lang="en-US" dirty="0"/>
              <a:t>(iii)Five and six years old can use even more advanced language to help define themselves within the context of the group.</a:t>
            </a:r>
          </a:p>
        </p:txBody>
      </p:sp>
      <p:pic>
        <p:nvPicPr>
          <p:cNvPr id="4" name="Picture 3" descr="social-development-3-5-year-olds-article-4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981200"/>
            <a:ext cx="3505200" cy="3276600"/>
          </a:xfrm>
          <a:prstGeom prst="round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Self-Concept in Middle Childhood:-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1640"/>
            <a:ext cx="8229600" cy="2026920"/>
          </a:xfrm>
        </p:spPr>
        <p:txBody>
          <a:bodyPr>
            <a:normAutofit/>
          </a:bodyPr>
          <a:lstStyle/>
          <a:p>
            <a:r>
              <a:rPr lang="en-US" sz="2400" dirty="0"/>
              <a:t>During middle childhood (about7-11 years old) children are beginning to develop a sense of their social selves and figuring out how they fit in with everyone else. In this stage development of a personal sense of self. Culture begins to play a big role at this stage.</a:t>
            </a:r>
          </a:p>
        </p:txBody>
      </p:sp>
      <p:pic>
        <p:nvPicPr>
          <p:cNvPr id="4" name="Picture 3" descr="7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660531"/>
            <a:ext cx="4648200" cy="3039207"/>
          </a:xfrm>
          <a:prstGeom prst="round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598" y="381000"/>
            <a:ext cx="8229600" cy="1143000"/>
          </a:xfrm>
        </p:spPr>
        <p:txBody>
          <a:bodyPr/>
          <a:lstStyle/>
          <a:p>
            <a:r>
              <a:rPr lang="en-US" b="1" i="1" dirty="0"/>
              <a:t>Self-Concept in Adolescence:-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981" y="1524000"/>
            <a:ext cx="4343400" cy="4465320"/>
          </a:xfrm>
        </p:spPr>
        <p:txBody>
          <a:bodyPr>
            <a:normAutofit fontScale="47500" lnSpcReduction="20000"/>
          </a:bodyPr>
          <a:lstStyle/>
          <a:p>
            <a:endParaRPr lang="en-US" sz="3600" dirty="0"/>
          </a:p>
          <a:p>
            <a:endParaRPr lang="en-US" sz="3600" dirty="0"/>
          </a:p>
          <a:p>
            <a:r>
              <a:rPr lang="en-US" sz="3800" dirty="0"/>
              <a:t>Adolescence is where the development of ones self-concept really takes off. This is the stage in which individuals play with their sense of self experimenting and comparing and being to develop basic self-concept which stays throughout the rest of their life. During this period  adolescence are prone to greater self-consciousness and susceptibility to the influence of their peers in part due to the changes happening in the brain.</a:t>
            </a:r>
          </a:p>
          <a:p>
            <a:pPr>
              <a:buNone/>
            </a:pPr>
            <a:r>
              <a:rPr lang="en-US" sz="3800" dirty="0"/>
              <a:t> </a:t>
            </a:r>
          </a:p>
          <a:p>
            <a:r>
              <a:rPr lang="en-US" sz="3800" dirty="0"/>
              <a:t>When students have a healthy sense of self worth and self esteem they contribute to a greater self-concept.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18F3A2-4FF9-41D0-ACC7-FB11055E1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963" y="1542197"/>
            <a:ext cx="5082654" cy="50826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1079C8-56DE-454D-8FFD-ACCB7D0AD81A}"/>
              </a:ext>
            </a:extLst>
          </p:cNvPr>
          <p:cNvSpPr/>
          <p:nvPr/>
        </p:nvSpPr>
        <p:spPr>
          <a:xfrm>
            <a:off x="4800600" y="5989320"/>
            <a:ext cx="4343400" cy="635531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</TotalTime>
  <Words>559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Constantia</vt:lpstr>
      <vt:lpstr>Encode Sans</vt:lpstr>
      <vt:lpstr>HammersmithOne</vt:lpstr>
      <vt:lpstr>Wingdings 2</vt:lpstr>
      <vt:lpstr>Flow</vt:lpstr>
      <vt:lpstr>Development of  Self-Concept</vt:lpstr>
      <vt:lpstr>Development of  Self-Concept</vt:lpstr>
      <vt:lpstr>What is self-concept?</vt:lpstr>
      <vt:lpstr>Components of  Self-Concept</vt:lpstr>
      <vt:lpstr>Development Stages of Self-Concept</vt:lpstr>
      <vt:lpstr>PowerPoint Presentation</vt:lpstr>
      <vt:lpstr>PowerPoint Presentation</vt:lpstr>
      <vt:lpstr>Self-Concept in Middle Childhood:-</vt:lpstr>
      <vt:lpstr>Self-Concept in Adolescence:-</vt:lpstr>
      <vt:lpstr>Factors influence and individuals self-concept</vt:lpstr>
      <vt:lpstr>Thank 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Self-Concept.</dc:title>
  <dc:creator>delll</dc:creator>
  <cp:lastModifiedBy>bhavarth manikpuri</cp:lastModifiedBy>
  <cp:revision>13</cp:revision>
  <dcterms:created xsi:type="dcterms:W3CDTF">2020-04-19T06:30:40Z</dcterms:created>
  <dcterms:modified xsi:type="dcterms:W3CDTF">2023-08-11T14:57:39Z</dcterms:modified>
</cp:coreProperties>
</file>