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22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8CE0F084-67D5-4FBF-A049-4174A99D025E}" type="datetimeFigureOut">
              <a:rPr lang="en-US" smtClean="0"/>
              <a:pPr/>
              <a:t>3/25/2024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BE42E28A-978D-4BAA-8055-B73EC6EC93C1}"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E0F084-67D5-4FBF-A049-4174A99D025E}" type="datetimeFigureOut">
              <a:rPr lang="en-US" smtClean="0"/>
              <a:pPr/>
              <a:t>3/25/2024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42E28A-978D-4BAA-8055-B73EC6EC93C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E0F084-67D5-4FBF-A049-4174A99D025E}" type="datetimeFigureOut">
              <a:rPr lang="en-US" smtClean="0"/>
              <a:pPr/>
              <a:t>3/25/2024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42E28A-978D-4BAA-8055-B73EC6EC93C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CE0F084-67D5-4FBF-A049-4174A99D025E}" type="datetimeFigureOut">
              <a:rPr lang="en-US" smtClean="0"/>
              <a:pPr/>
              <a:t>3/25/2024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42E28A-978D-4BAA-8055-B73EC6EC93C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CE0F084-67D5-4FBF-A049-4174A99D025E}" type="datetimeFigureOut">
              <a:rPr lang="en-US" smtClean="0"/>
              <a:pPr/>
              <a:t>3/25/2024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BE42E28A-978D-4BAA-8055-B73EC6EC93C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CE0F084-67D5-4FBF-A049-4174A99D025E}" type="datetimeFigureOut">
              <a:rPr lang="en-US" smtClean="0"/>
              <a:pPr/>
              <a:t>3/25/2024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42E28A-978D-4BAA-8055-B73EC6EC93C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CE0F084-67D5-4FBF-A049-4174A99D025E}" type="datetimeFigureOut">
              <a:rPr lang="en-US" smtClean="0"/>
              <a:pPr/>
              <a:t>3/25/2024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42E28A-978D-4BAA-8055-B73EC6EC93C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CE0F084-67D5-4FBF-A049-4174A99D025E}" type="datetimeFigureOut">
              <a:rPr lang="en-US" smtClean="0"/>
              <a:pPr/>
              <a:t>3/25/2024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42E28A-978D-4BAA-8055-B73EC6EC93C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E0F084-67D5-4FBF-A049-4174A99D025E}" type="datetimeFigureOut">
              <a:rPr lang="en-US" smtClean="0"/>
              <a:pPr/>
              <a:t>3/25/2024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42E28A-978D-4BAA-8055-B73EC6EC93C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CE0F084-67D5-4FBF-A049-4174A99D025E}" type="datetimeFigureOut">
              <a:rPr lang="en-US" smtClean="0"/>
              <a:pPr/>
              <a:t>3/25/2024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42E28A-978D-4BAA-8055-B73EC6EC93C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CE0F084-67D5-4FBF-A049-4174A99D025E}" type="datetimeFigureOut">
              <a:rPr lang="en-US" smtClean="0"/>
              <a:pPr/>
              <a:t>3/25/2024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42E28A-978D-4BAA-8055-B73EC6EC93C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8CE0F084-67D5-4FBF-A049-4174A99D025E}" type="datetimeFigureOut">
              <a:rPr lang="en-US" smtClean="0"/>
              <a:pPr/>
              <a:t>3/25/2024</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E42E28A-978D-4BAA-8055-B73EC6EC93C1}"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0034" y="1857364"/>
            <a:ext cx="8229600" cy="1828800"/>
          </a:xfrm>
        </p:spPr>
        <p:txBody>
          <a:bodyPr/>
          <a:lstStyle/>
          <a:p>
            <a:r>
              <a:rPr lang="en-IN" dirty="0" smtClean="0">
                <a:solidFill>
                  <a:schemeClr val="tx1"/>
                </a:solidFill>
              </a:rPr>
              <a:t>Diversity in </a:t>
            </a:r>
            <a:r>
              <a:rPr lang="en-IN" dirty="0" err="1" smtClean="0">
                <a:solidFill>
                  <a:schemeClr val="tx1"/>
                </a:solidFill>
              </a:rPr>
              <a:t>indian</a:t>
            </a:r>
            <a:r>
              <a:rPr lang="en-IN" dirty="0" smtClean="0">
                <a:solidFill>
                  <a:schemeClr val="tx1"/>
                </a:solidFill>
              </a:rPr>
              <a:t> society  </a:t>
            </a:r>
            <a:endParaRPr lang="en-US" dirty="0">
              <a:solidFill>
                <a:schemeClr val="tx1"/>
              </a:solidFill>
            </a:endParaRPr>
          </a:p>
        </p:txBody>
      </p:sp>
      <p:sp>
        <p:nvSpPr>
          <p:cNvPr id="3" name="Subtitle 2"/>
          <p:cNvSpPr>
            <a:spLocks noGrp="1"/>
          </p:cNvSpPr>
          <p:nvPr>
            <p:ph type="subTitle" idx="1"/>
          </p:nvPr>
        </p:nvSpPr>
        <p:spPr>
          <a:xfrm>
            <a:off x="1142976" y="4643446"/>
            <a:ext cx="6400800" cy="1752600"/>
          </a:xfrm>
        </p:spPr>
        <p:txBody>
          <a:bodyPr/>
          <a:lstStyle/>
          <a:p>
            <a:r>
              <a:rPr lang="en-US" dirty="0" smtClean="0"/>
              <a:t>Presented by – </a:t>
            </a:r>
            <a:r>
              <a:rPr lang="en-US" dirty="0" err="1" smtClean="0"/>
              <a:t>kusum</a:t>
            </a:r>
            <a:r>
              <a:rPr lang="en-US" dirty="0" smtClean="0"/>
              <a:t> </a:t>
            </a:r>
            <a:r>
              <a:rPr lang="en-US" dirty="0" err="1" smtClean="0"/>
              <a:t>Rathore</a:t>
            </a:r>
            <a:r>
              <a:rPr lang="en-US" dirty="0" smtClean="0"/>
              <a:t> </a:t>
            </a:r>
            <a:endParaRPr lang="en-US" dirty="0"/>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3966"/>
          </a:xfrm>
        </p:spPr>
        <p:txBody>
          <a:bodyPr>
            <a:normAutofit fontScale="90000"/>
          </a:bodyPr>
          <a:lstStyle/>
          <a:p>
            <a:endParaRPr lang="en-US" dirty="0"/>
          </a:p>
        </p:txBody>
      </p:sp>
      <p:sp>
        <p:nvSpPr>
          <p:cNvPr id="3" name="Content Placeholder 2"/>
          <p:cNvSpPr>
            <a:spLocks noGrp="1"/>
          </p:cNvSpPr>
          <p:nvPr>
            <p:ph idx="1"/>
          </p:nvPr>
        </p:nvSpPr>
        <p:spPr>
          <a:xfrm>
            <a:off x="457200" y="642918"/>
            <a:ext cx="8229600" cy="5666442"/>
          </a:xfrm>
        </p:spPr>
        <p:txBody>
          <a:bodyPr/>
          <a:lstStyle/>
          <a:p>
            <a:r>
              <a:rPr lang="en-US" dirty="0" smtClean="0"/>
              <a:t>9 . Economic Diversities - India </a:t>
            </a:r>
            <a:r>
              <a:rPr lang="en-US" dirty="0" smtClean="0"/>
              <a:t>is a country with significant socio-economic diversity, with vast disparities in income, education, and access to basic amenities such as healthcare and </a:t>
            </a:r>
            <a:r>
              <a:rPr lang="en-US" dirty="0" smtClean="0"/>
              <a:t>sanitation.</a:t>
            </a:r>
            <a:endParaRPr lang="en-US" dirty="0"/>
          </a:p>
        </p:txBody>
      </p:sp>
      <p:pic>
        <p:nvPicPr>
          <p:cNvPr id="4" name="Picture 3" descr="Income-Pyramid.png"/>
          <p:cNvPicPr>
            <a:picLocks noChangeAspect="1"/>
          </p:cNvPicPr>
          <p:nvPr/>
        </p:nvPicPr>
        <p:blipFill>
          <a:blip r:embed="rId2"/>
          <a:stretch>
            <a:fillRect/>
          </a:stretch>
        </p:blipFill>
        <p:spPr>
          <a:xfrm>
            <a:off x="3428992" y="2500306"/>
            <a:ext cx="4152900" cy="41624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96842"/>
          </a:xfrm>
        </p:spPr>
        <p:txBody>
          <a:bodyPr>
            <a:normAutofit fontScale="90000"/>
          </a:bodyPr>
          <a:lstStyle/>
          <a:p>
            <a:endParaRPr lang="en-US" dirty="0"/>
          </a:p>
        </p:txBody>
      </p:sp>
      <p:sp>
        <p:nvSpPr>
          <p:cNvPr id="3" name="Content Placeholder 2"/>
          <p:cNvSpPr>
            <a:spLocks noGrp="1"/>
          </p:cNvSpPr>
          <p:nvPr>
            <p:ph idx="1"/>
          </p:nvPr>
        </p:nvSpPr>
        <p:spPr>
          <a:xfrm>
            <a:off x="457200" y="714356"/>
            <a:ext cx="8229600" cy="5595004"/>
          </a:xfrm>
        </p:spPr>
        <p:txBody>
          <a:bodyPr/>
          <a:lstStyle/>
          <a:p>
            <a:r>
              <a:rPr lang="en-US" dirty="0" smtClean="0"/>
              <a:t>10 . Tribal Diversities - </a:t>
            </a:r>
            <a:r>
              <a:rPr lang="en-US" dirty="0" err="1" smtClean="0"/>
              <a:t>ribal</a:t>
            </a:r>
            <a:r>
              <a:rPr lang="en-US" dirty="0" smtClean="0"/>
              <a:t> communities in India are a diverse group, with significant differences in terms of language, culture, and traditions. They range from patriarchal to matriarchal, monogamous to polygamous, nature worshippers to polytheists, etc.</a:t>
            </a:r>
            <a:endParaRPr lang="en-US" dirty="0"/>
          </a:p>
        </p:txBody>
      </p:sp>
      <p:pic>
        <p:nvPicPr>
          <p:cNvPr id="4" name="Picture 3" descr="mappp1.png"/>
          <p:cNvPicPr>
            <a:picLocks noChangeAspect="1"/>
          </p:cNvPicPr>
          <p:nvPr/>
        </p:nvPicPr>
        <p:blipFill>
          <a:blip r:embed="rId2"/>
          <a:stretch>
            <a:fillRect/>
          </a:stretch>
        </p:blipFill>
        <p:spPr>
          <a:xfrm>
            <a:off x="5715008" y="3357562"/>
            <a:ext cx="2809472" cy="35004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25404"/>
          </a:xfrm>
        </p:spPr>
        <p:txBody>
          <a:bodyPr>
            <a:normAutofit fontScale="90000"/>
          </a:bodyPr>
          <a:lstStyle/>
          <a:p>
            <a:endParaRPr lang="en-US" dirty="0"/>
          </a:p>
        </p:txBody>
      </p:sp>
      <p:sp>
        <p:nvSpPr>
          <p:cNvPr id="3" name="Content Placeholder 2"/>
          <p:cNvSpPr>
            <a:spLocks noGrp="1"/>
          </p:cNvSpPr>
          <p:nvPr>
            <p:ph idx="1"/>
          </p:nvPr>
        </p:nvSpPr>
        <p:spPr>
          <a:xfrm>
            <a:off x="457200" y="714356"/>
            <a:ext cx="8229600" cy="5715040"/>
          </a:xfrm>
        </p:spPr>
        <p:txBody>
          <a:bodyPr/>
          <a:lstStyle/>
          <a:p>
            <a:r>
              <a:rPr lang="en-US" dirty="0" smtClean="0"/>
              <a:t>11 . Caste diversities - </a:t>
            </a:r>
            <a:r>
              <a:rPr lang="en-US" dirty="0" smtClean="0"/>
              <a:t>There are 3,000 castes and 25,000 sub-castes in India, each related to a specific occupation. Caste-based differences have also been </a:t>
            </a:r>
            <a:r>
              <a:rPr lang="en-US" dirty="0" err="1" smtClean="0"/>
              <a:t>practised</a:t>
            </a:r>
            <a:r>
              <a:rPr lang="en-US" dirty="0" smtClean="0"/>
              <a:t> in other regions and religions in the Indian subcontinent, like Nepalese Buddhism, Christianity, Islam, Judaism and Sikhism.</a:t>
            </a:r>
            <a:endParaRPr lang="en-US" dirty="0"/>
          </a:p>
        </p:txBody>
      </p:sp>
      <p:pic>
        <p:nvPicPr>
          <p:cNvPr id="4" name="Picture 3" descr="Caste-hierarchy-in-India.png"/>
          <p:cNvPicPr>
            <a:picLocks noChangeAspect="1"/>
          </p:cNvPicPr>
          <p:nvPr/>
        </p:nvPicPr>
        <p:blipFill>
          <a:blip r:embed="rId2"/>
          <a:stretch>
            <a:fillRect/>
          </a:stretch>
        </p:blipFill>
        <p:spPr>
          <a:xfrm>
            <a:off x="4572000" y="3357562"/>
            <a:ext cx="4250610" cy="31432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f90bb1b741ff44adde054a2e12b82e6.gif"/>
          <p:cNvPicPr>
            <a:picLocks noGrp="1" noChangeAspect="1"/>
          </p:cNvPicPr>
          <p:nvPr>
            <p:ph idx="1"/>
          </p:nvPr>
        </p:nvPicPr>
        <p:blipFill>
          <a:blip r:embed="rId2"/>
          <a:stretch>
            <a:fillRect/>
          </a:stretch>
        </p:blipFill>
        <p:spPr>
          <a:xfrm>
            <a:off x="357158" y="857232"/>
            <a:ext cx="8429684" cy="5357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96842"/>
          </a:xfrm>
        </p:spPr>
        <p:txBody>
          <a:bodyPr>
            <a:normAutofit fontScale="90000"/>
          </a:bodyPr>
          <a:lstStyle/>
          <a:p>
            <a:endParaRPr lang="en-US" dirty="0"/>
          </a:p>
        </p:txBody>
      </p:sp>
      <p:sp>
        <p:nvSpPr>
          <p:cNvPr id="3" name="Content Placeholder 2"/>
          <p:cNvSpPr>
            <a:spLocks noGrp="1"/>
          </p:cNvSpPr>
          <p:nvPr>
            <p:ph idx="1"/>
          </p:nvPr>
        </p:nvSpPr>
        <p:spPr>
          <a:xfrm>
            <a:off x="457200" y="785794"/>
            <a:ext cx="8229600" cy="5523566"/>
          </a:xfrm>
        </p:spPr>
        <p:txBody>
          <a:bodyPr/>
          <a:lstStyle/>
          <a:p>
            <a:r>
              <a:rPr lang="en-IN" dirty="0" smtClean="0"/>
              <a:t>1 . Ethnicity - </a:t>
            </a:r>
            <a:r>
              <a:rPr lang="en-US" dirty="0" smtClean="0"/>
              <a:t>A term that refers to the social and cultural characteristics, backgrounds, or experiences shared by a group of </a:t>
            </a:r>
            <a:r>
              <a:rPr lang="en-US" dirty="0" err="1" smtClean="0"/>
              <a:t>people.These</a:t>
            </a:r>
            <a:r>
              <a:rPr lang="en-US" dirty="0" smtClean="0"/>
              <a:t> include language, religion, beliefs, </a:t>
            </a:r>
            <a:r>
              <a:rPr lang="en-US" dirty="0" err="1" smtClean="0"/>
              <a:t>values,etc</a:t>
            </a:r>
            <a:r>
              <a:rPr lang="en-US" dirty="0" smtClean="0"/>
              <a:t>. </a:t>
            </a:r>
            <a:endParaRPr lang="en-US" dirty="0"/>
          </a:p>
        </p:txBody>
      </p:sp>
      <p:sp>
        <p:nvSpPr>
          <p:cNvPr id="1026" name="AutoShape 2" descr="Difference Between Ethnicity and Nationality (with Examples and Comparison  Chart) - Key Differenc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ifference Between Ethnicity and Nationality (with Examples and Comparison  Chart) - Key Differenc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 name="Picture 5" descr="download.jpg"/>
          <p:cNvPicPr>
            <a:picLocks noChangeAspect="1"/>
          </p:cNvPicPr>
          <p:nvPr/>
        </p:nvPicPr>
        <p:blipFill>
          <a:blip r:embed="rId2"/>
          <a:stretch>
            <a:fillRect/>
          </a:stretch>
        </p:blipFill>
        <p:spPr>
          <a:xfrm>
            <a:off x="428596" y="3357562"/>
            <a:ext cx="4213404" cy="21431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hui.jpg"/>
          <p:cNvPicPr>
            <a:picLocks noChangeAspect="1"/>
          </p:cNvPicPr>
          <p:nvPr/>
        </p:nvPicPr>
        <p:blipFill>
          <a:blip r:embed="rId3" cstate="print"/>
          <a:stretch>
            <a:fillRect/>
          </a:stretch>
        </p:blipFill>
        <p:spPr>
          <a:xfrm>
            <a:off x="4714876" y="3357562"/>
            <a:ext cx="4143436" cy="21431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96842"/>
          </a:xfrm>
        </p:spPr>
        <p:txBody>
          <a:bodyPr>
            <a:normAutofit fontScale="90000"/>
          </a:bodyPr>
          <a:lstStyle/>
          <a:p>
            <a:endParaRPr lang="en-US" dirty="0"/>
          </a:p>
        </p:txBody>
      </p:sp>
      <p:sp>
        <p:nvSpPr>
          <p:cNvPr id="3" name="Content Placeholder 2"/>
          <p:cNvSpPr>
            <a:spLocks noGrp="1"/>
          </p:cNvSpPr>
          <p:nvPr>
            <p:ph idx="1"/>
          </p:nvPr>
        </p:nvSpPr>
        <p:spPr>
          <a:xfrm>
            <a:off x="457200" y="857232"/>
            <a:ext cx="8229600" cy="5452128"/>
          </a:xfrm>
        </p:spPr>
        <p:txBody>
          <a:bodyPr/>
          <a:lstStyle/>
          <a:p>
            <a:r>
              <a:rPr lang="en-IN" dirty="0" smtClean="0"/>
              <a:t>2 . Religious diversity - </a:t>
            </a:r>
            <a:r>
              <a:rPr lang="en-US" dirty="0" smtClean="0"/>
              <a:t>In terms of religious practice, Hinduism is the most popular in India, followed by Islam, Jainism, Buddhism, Sikhism and Christianity. Among 1,000 Indians, only 23 Christians, 19 Sikhs, 8 Buddhists, and 4 </a:t>
            </a:r>
            <a:r>
              <a:rPr lang="en-US" dirty="0" err="1" smtClean="0"/>
              <a:t>Jains</a:t>
            </a:r>
            <a:r>
              <a:rPr lang="en-US" dirty="0" smtClean="0"/>
              <a:t> were present in 2001.</a:t>
            </a:r>
            <a:endParaRPr lang="en-US" dirty="0"/>
          </a:p>
        </p:txBody>
      </p:sp>
      <p:pic>
        <p:nvPicPr>
          <p:cNvPr id="4" name="Picture 3" descr="unity-in-diversity.jpg"/>
          <p:cNvPicPr>
            <a:picLocks noChangeAspect="1"/>
          </p:cNvPicPr>
          <p:nvPr/>
        </p:nvPicPr>
        <p:blipFill>
          <a:blip r:embed="rId2"/>
          <a:stretch>
            <a:fillRect/>
          </a:stretch>
        </p:blipFill>
        <p:spPr>
          <a:xfrm>
            <a:off x="785786" y="3643314"/>
            <a:ext cx="4429156" cy="27146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0_RQQUlwTkmBBmJCvY.jpg"/>
          <p:cNvPicPr>
            <a:picLocks noChangeAspect="1"/>
          </p:cNvPicPr>
          <p:nvPr/>
        </p:nvPicPr>
        <p:blipFill>
          <a:blip r:embed="rId3"/>
          <a:stretch>
            <a:fillRect/>
          </a:stretch>
        </p:blipFill>
        <p:spPr>
          <a:xfrm>
            <a:off x="6072198" y="3643314"/>
            <a:ext cx="2400963" cy="28575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96842"/>
          </a:xfrm>
        </p:spPr>
        <p:txBody>
          <a:bodyPr>
            <a:normAutofit fontScale="90000"/>
          </a:bodyPr>
          <a:lstStyle/>
          <a:p>
            <a:endParaRPr lang="en-US" dirty="0"/>
          </a:p>
        </p:txBody>
      </p:sp>
      <p:sp>
        <p:nvSpPr>
          <p:cNvPr id="3" name="Content Placeholder 2"/>
          <p:cNvSpPr>
            <a:spLocks noGrp="1"/>
          </p:cNvSpPr>
          <p:nvPr>
            <p:ph idx="1"/>
          </p:nvPr>
        </p:nvSpPr>
        <p:spPr>
          <a:xfrm>
            <a:off x="457200" y="857232"/>
            <a:ext cx="8229600" cy="5452128"/>
          </a:xfrm>
        </p:spPr>
        <p:txBody>
          <a:bodyPr/>
          <a:lstStyle/>
          <a:p>
            <a:r>
              <a:rPr lang="en-IN" dirty="0" smtClean="0"/>
              <a:t>3 . Diversity of language - </a:t>
            </a:r>
            <a:r>
              <a:rPr lang="en-US" dirty="0" smtClean="0"/>
              <a:t>India is one of the most linguistically diverse countries in the world, with over 1,600 languages and dialects spoken by its citizens. Each language reflects the unique history, traditions and customs of the people who speak it, making India a melting pot of linguistic and cultural diversity.</a:t>
            </a:r>
            <a:endParaRPr lang="en-US" dirty="0"/>
          </a:p>
        </p:txBody>
      </p:sp>
      <p:pic>
        <p:nvPicPr>
          <p:cNvPr id="4" name="Picture 3" descr="download.png"/>
          <p:cNvPicPr>
            <a:picLocks noChangeAspect="1"/>
          </p:cNvPicPr>
          <p:nvPr/>
        </p:nvPicPr>
        <p:blipFill>
          <a:blip r:embed="rId2"/>
          <a:stretch>
            <a:fillRect/>
          </a:stretch>
        </p:blipFill>
        <p:spPr>
          <a:xfrm>
            <a:off x="785786" y="4143380"/>
            <a:ext cx="2357439" cy="23574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images.jpg"/>
          <p:cNvPicPr>
            <a:picLocks noChangeAspect="1"/>
          </p:cNvPicPr>
          <p:nvPr/>
        </p:nvPicPr>
        <p:blipFill>
          <a:blip r:embed="rId3"/>
          <a:stretch>
            <a:fillRect/>
          </a:stretch>
        </p:blipFill>
        <p:spPr>
          <a:xfrm>
            <a:off x="3714745" y="3997646"/>
            <a:ext cx="4970042" cy="25031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96842"/>
          </a:xfrm>
        </p:spPr>
        <p:txBody>
          <a:bodyPr>
            <a:normAutofit fontScale="90000"/>
          </a:bodyPr>
          <a:lstStyle/>
          <a:p>
            <a:endParaRPr lang="en-US" dirty="0"/>
          </a:p>
        </p:txBody>
      </p:sp>
      <p:sp>
        <p:nvSpPr>
          <p:cNvPr id="3" name="Content Placeholder 2"/>
          <p:cNvSpPr>
            <a:spLocks noGrp="1"/>
          </p:cNvSpPr>
          <p:nvPr>
            <p:ph idx="1"/>
          </p:nvPr>
        </p:nvSpPr>
        <p:spPr>
          <a:xfrm>
            <a:off x="457200" y="785794"/>
            <a:ext cx="8229600" cy="5523566"/>
          </a:xfrm>
        </p:spPr>
        <p:txBody>
          <a:bodyPr/>
          <a:lstStyle/>
          <a:p>
            <a:r>
              <a:rPr lang="en-IN" dirty="0" smtClean="0"/>
              <a:t>4 . Regional Diversity - </a:t>
            </a:r>
            <a:endParaRPr lang="en-US" dirty="0"/>
          </a:p>
        </p:txBody>
      </p:sp>
      <p:pic>
        <p:nvPicPr>
          <p:cNvPr id="4" name="Picture 3" descr="48f99bd465ef3f4b9be751d0ffd0f06b.jpg"/>
          <p:cNvPicPr>
            <a:picLocks noChangeAspect="1"/>
          </p:cNvPicPr>
          <p:nvPr/>
        </p:nvPicPr>
        <p:blipFill>
          <a:blip r:embed="rId2"/>
          <a:stretch>
            <a:fillRect/>
          </a:stretch>
        </p:blipFill>
        <p:spPr>
          <a:xfrm>
            <a:off x="357158" y="1714488"/>
            <a:ext cx="5143536" cy="38576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download (1).jpg"/>
          <p:cNvPicPr>
            <a:picLocks noChangeAspect="1"/>
          </p:cNvPicPr>
          <p:nvPr/>
        </p:nvPicPr>
        <p:blipFill>
          <a:blip r:embed="rId3"/>
          <a:stretch>
            <a:fillRect/>
          </a:stretch>
        </p:blipFill>
        <p:spPr>
          <a:xfrm>
            <a:off x="5715008" y="1285860"/>
            <a:ext cx="3019432" cy="51435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42" y="357166"/>
            <a:ext cx="7015154" cy="5143536"/>
          </a:xfrm>
        </p:spPr>
        <p:txBody>
          <a:bodyPr>
            <a:normAutofit fontScale="90000"/>
          </a:bodyPr>
          <a:lstStyle/>
          <a:p>
            <a:r>
              <a:rPr lang="en-US" sz="3600" b="0" dirty="0" smtClean="0">
                <a:solidFill>
                  <a:schemeClr val="tx1"/>
                </a:solidFill>
              </a:rPr>
              <a:t>5.India</a:t>
            </a:r>
            <a:r>
              <a:rPr lang="en-US" sz="3600" b="0" dirty="0" smtClean="0"/>
              <a:t> </a:t>
            </a:r>
            <a:r>
              <a:rPr lang="en-US" b="0" dirty="0" smtClean="0">
                <a:solidFill>
                  <a:schemeClr val="tx1"/>
                </a:solidFill>
              </a:rPr>
              <a:t>experiences six major climatic types: Tropical Rainforest, Tropical Savanna, Tropical Monsoon, Semi-Arid, Arid, and Alpine. The country is home to diverse ecosystems, including rainforests, grasslands, deserts, and alpine meadows.</a:t>
            </a:r>
            <a:endParaRPr lang="en-US" dirty="0">
              <a:solidFill>
                <a:schemeClr val="tx1"/>
              </a:solidFill>
            </a:endParaRPr>
          </a:p>
        </p:txBody>
      </p:sp>
      <p:pic>
        <p:nvPicPr>
          <p:cNvPr id="6" name="Content Placeholder 5" descr="climaticregions.jpg"/>
          <p:cNvPicPr>
            <a:picLocks noGrp="1" noChangeAspect="1"/>
          </p:cNvPicPr>
          <p:nvPr>
            <p:ph idx="1"/>
          </p:nvPr>
        </p:nvPicPr>
        <p:blipFill>
          <a:blip r:embed="rId2"/>
          <a:stretch>
            <a:fillRect/>
          </a:stretch>
        </p:blipFill>
        <p:spPr>
          <a:xfrm>
            <a:off x="357158" y="3000372"/>
            <a:ext cx="2143140" cy="35941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endParaRPr lang="en-US" dirty="0"/>
          </a:p>
        </p:txBody>
      </p:sp>
      <p:sp>
        <p:nvSpPr>
          <p:cNvPr id="3" name="Content Placeholder 2"/>
          <p:cNvSpPr>
            <a:spLocks noGrp="1"/>
          </p:cNvSpPr>
          <p:nvPr>
            <p:ph idx="1"/>
          </p:nvPr>
        </p:nvSpPr>
        <p:spPr>
          <a:xfrm>
            <a:off x="457200" y="928670"/>
            <a:ext cx="8229600" cy="5380690"/>
          </a:xfrm>
        </p:spPr>
        <p:txBody>
          <a:bodyPr/>
          <a:lstStyle/>
          <a:p>
            <a:r>
              <a:rPr lang="en-IN" dirty="0" smtClean="0"/>
              <a:t>6. Racial Diversities - </a:t>
            </a:r>
            <a:r>
              <a:rPr lang="en-US" dirty="0" smtClean="0"/>
              <a:t>He identified three principal racial types in India i.e. The Dravidian, the Indo-Aryan and the Mongoloid.</a:t>
            </a:r>
          </a:p>
        </p:txBody>
      </p:sp>
      <p:pic>
        <p:nvPicPr>
          <p:cNvPr id="4" name="Picture 3" descr="hi.ppm"/>
          <p:cNvPicPr>
            <a:picLocks noChangeAspect="1"/>
          </p:cNvPicPr>
          <p:nvPr/>
        </p:nvPicPr>
        <p:blipFill>
          <a:blip r:embed="rId2"/>
          <a:stretch>
            <a:fillRect/>
          </a:stretch>
        </p:blipFill>
        <p:spPr>
          <a:xfrm>
            <a:off x="1857356" y="2285992"/>
            <a:ext cx="5734050" cy="42862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96842"/>
          </a:xfrm>
        </p:spPr>
        <p:txBody>
          <a:bodyPr>
            <a:normAutofit fontScale="90000"/>
          </a:bodyPr>
          <a:lstStyle/>
          <a:p>
            <a:endParaRPr lang="en-US" dirty="0"/>
          </a:p>
        </p:txBody>
      </p:sp>
      <p:sp>
        <p:nvSpPr>
          <p:cNvPr id="3" name="Content Placeholder 2"/>
          <p:cNvSpPr>
            <a:spLocks noGrp="1"/>
          </p:cNvSpPr>
          <p:nvPr>
            <p:ph idx="1"/>
          </p:nvPr>
        </p:nvSpPr>
        <p:spPr>
          <a:xfrm>
            <a:off x="457200" y="857232"/>
            <a:ext cx="8229600" cy="5452128"/>
          </a:xfrm>
        </p:spPr>
        <p:txBody>
          <a:bodyPr/>
          <a:lstStyle/>
          <a:p>
            <a:r>
              <a:rPr lang="en-US" dirty="0" smtClean="0"/>
              <a:t>7. </a:t>
            </a:r>
            <a:r>
              <a:rPr lang="en-US" dirty="0" smtClean="0"/>
              <a:t>Demographic diversities </a:t>
            </a:r>
            <a:r>
              <a:rPr lang="en-US" dirty="0" smtClean="0"/>
              <a:t>About 80 per cent of the population is Hindu, with the rest following Islam, Christianity, Sikhism, Buddhism, Jainism, Zoroastrianism and other faiths. This has resulted in many distinct cultures and ethnicities, each with differing social traditions.</a:t>
            </a:r>
            <a:endParaRPr lang="en-US" dirty="0"/>
          </a:p>
        </p:txBody>
      </p:sp>
      <p:pic>
        <p:nvPicPr>
          <p:cNvPr id="4" name="Picture 3" descr="Diversity-1-768x499-1.png"/>
          <p:cNvPicPr>
            <a:picLocks noChangeAspect="1"/>
          </p:cNvPicPr>
          <p:nvPr/>
        </p:nvPicPr>
        <p:blipFill>
          <a:blip r:embed="rId2"/>
          <a:stretch>
            <a:fillRect/>
          </a:stretch>
        </p:blipFill>
        <p:spPr>
          <a:xfrm>
            <a:off x="3786182" y="3429000"/>
            <a:ext cx="4438407" cy="3143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96842"/>
          </a:xfrm>
        </p:spPr>
        <p:txBody>
          <a:bodyPr>
            <a:normAutofit fontScale="90000"/>
          </a:bodyPr>
          <a:lstStyle/>
          <a:p>
            <a:endParaRPr lang="en-US" dirty="0"/>
          </a:p>
        </p:txBody>
      </p:sp>
      <p:sp>
        <p:nvSpPr>
          <p:cNvPr id="3" name="Content Placeholder 2"/>
          <p:cNvSpPr>
            <a:spLocks noGrp="1"/>
          </p:cNvSpPr>
          <p:nvPr>
            <p:ph idx="1"/>
          </p:nvPr>
        </p:nvSpPr>
        <p:spPr>
          <a:xfrm>
            <a:off x="457200" y="714356"/>
            <a:ext cx="8229600" cy="5595004"/>
          </a:xfrm>
        </p:spPr>
        <p:txBody>
          <a:bodyPr/>
          <a:lstStyle/>
          <a:p>
            <a:r>
              <a:rPr lang="en-US" dirty="0" smtClean="0"/>
              <a:t>8 . Cultural diversities - </a:t>
            </a:r>
            <a:r>
              <a:rPr lang="en-US" dirty="0" smtClean="0"/>
              <a:t>Over the centuries, there has been a significant fusion of cultures between Buddhists, Hindus, Muslims, </a:t>
            </a:r>
            <a:r>
              <a:rPr lang="en-US" dirty="0" err="1" smtClean="0"/>
              <a:t>Jains</a:t>
            </a:r>
            <a:r>
              <a:rPr lang="en-US" dirty="0" smtClean="0"/>
              <a:t>, Sikhs and various tribal populations in India. India is the birthplace of Hinduism, Buddhism, Jainism, Sikhism, and other religions. They are collectively known as Indian religions.</a:t>
            </a:r>
            <a:endParaRPr lang="en-US" dirty="0"/>
          </a:p>
        </p:txBody>
      </p:sp>
      <p:pic>
        <p:nvPicPr>
          <p:cNvPr id="4" name="Picture 3" descr="indian-cuture.jpg"/>
          <p:cNvPicPr>
            <a:picLocks noChangeAspect="1"/>
          </p:cNvPicPr>
          <p:nvPr/>
        </p:nvPicPr>
        <p:blipFill>
          <a:blip r:embed="rId2"/>
          <a:stretch>
            <a:fillRect/>
          </a:stretch>
        </p:blipFill>
        <p:spPr>
          <a:xfrm>
            <a:off x="4000496" y="3929066"/>
            <a:ext cx="4194428" cy="27146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136</TotalTime>
  <Words>262</Words>
  <Application>Microsoft Office PowerPoint</Application>
  <PresentationFormat>On-screen Show (4:3)</PresentationFormat>
  <Paragraphs>13</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Apex</vt:lpstr>
      <vt:lpstr>Diversity in indian society  </vt:lpstr>
      <vt:lpstr>Slide 2</vt:lpstr>
      <vt:lpstr>Slide 3</vt:lpstr>
      <vt:lpstr>Slide 4</vt:lpstr>
      <vt:lpstr>Slide 5</vt:lpstr>
      <vt:lpstr>5.India experiences six major climatic types: Tropical Rainforest, Tropical Savanna, Tropical Monsoon, Semi-Arid, Arid, and Alpine. The country is home to diverse ecosystems, including rainforests, grasslands, deserts, and alpine meadows.</vt:lpstr>
      <vt:lpstr>Slide 7</vt:lpstr>
      <vt:lpstr>Slide 8</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Diversity in indian society</dc:title>
  <dc:creator>Home</dc:creator>
  <cp:lastModifiedBy>Home</cp:lastModifiedBy>
  <cp:revision>15</cp:revision>
  <dcterms:created xsi:type="dcterms:W3CDTF">2024-03-24T11:33:41Z</dcterms:created>
  <dcterms:modified xsi:type="dcterms:W3CDTF">2024-03-25T15:57:56Z</dcterms:modified>
</cp:coreProperties>
</file>