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8" r:id="rId2"/>
    <p:sldId id="257" r:id="rId3"/>
    <p:sldId id="259" r:id="rId4"/>
    <p:sldId id="260" r:id="rId5"/>
    <p:sldId id="261" r:id="rId6"/>
    <p:sldId id="262" r:id="rId7"/>
    <p:sldId id="263" r:id="rId8"/>
    <p:sldId id="273" r:id="rId9"/>
    <p:sldId id="274" r:id="rId10"/>
    <p:sldId id="275" r:id="rId11"/>
    <p:sldId id="264" r:id="rId12"/>
    <p:sldId id="265" r:id="rId13"/>
    <p:sldId id="266" r:id="rId14"/>
    <p:sldId id="267" r:id="rId15"/>
    <p:sldId id="268" r:id="rId16"/>
    <p:sldId id="269" r:id="rId17"/>
    <p:sldId id="270" r:id="rId18"/>
    <p:sldId id="271" r:id="rId19"/>
    <p:sldId id="272"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4995" autoAdjust="0"/>
    <p:restoredTop sz="94660"/>
  </p:normalViewPr>
  <p:slideViewPr>
    <p:cSldViewPr snapToGrid="0">
      <p:cViewPr varScale="1">
        <p:scale>
          <a:sx n="73" d="100"/>
          <a:sy n="73" d="100"/>
        </p:scale>
        <p:origin x="-624" y="-102"/>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E39B6C1-7C23-4D9E-883C-0D5D8F17BDEA}" type="datetimeFigureOut">
              <a:rPr lang="en-IN" smtClean="0"/>
              <a:pPr/>
              <a:t>07-08-2023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1C7873C-56CA-48E3-9DCE-FFCEC83FDD22}" type="slidenum">
              <a:rPr lang="en-IN" smtClean="0"/>
              <a:pPr/>
              <a:t>‹#›</a:t>
            </a:fld>
            <a:endParaRPr lang="en-IN"/>
          </a:p>
        </p:txBody>
      </p:sp>
    </p:spTree>
    <p:extLst>
      <p:ext uri="{BB962C8B-B14F-4D97-AF65-F5344CB8AC3E}">
        <p14:creationId xmlns:p14="http://schemas.microsoft.com/office/powerpoint/2010/main" xmlns="" val="28699847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E39B6C1-7C23-4D9E-883C-0D5D8F17BDEA}" type="datetimeFigureOut">
              <a:rPr lang="en-IN" smtClean="0"/>
              <a:pPr/>
              <a:t>07-08-2023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1C7873C-56CA-48E3-9DCE-FFCEC83FDD22}" type="slidenum">
              <a:rPr lang="en-IN" smtClean="0"/>
              <a:pPr/>
              <a:t>‹#›</a:t>
            </a:fld>
            <a:endParaRPr lang="en-IN"/>
          </a:p>
        </p:txBody>
      </p:sp>
    </p:spTree>
    <p:extLst>
      <p:ext uri="{BB962C8B-B14F-4D97-AF65-F5344CB8AC3E}">
        <p14:creationId xmlns:p14="http://schemas.microsoft.com/office/powerpoint/2010/main" xmlns="" val="3410736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E39B6C1-7C23-4D9E-883C-0D5D8F17BDEA}" type="datetimeFigureOut">
              <a:rPr lang="en-IN" smtClean="0"/>
              <a:pPr/>
              <a:t>07-08-2023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1C7873C-56CA-48E3-9DCE-FFCEC83FDD22}" type="slidenum">
              <a:rPr lang="en-IN" smtClean="0"/>
              <a:pPr/>
              <a:t>‹#›</a:t>
            </a:fld>
            <a:endParaRPr lang="en-IN"/>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xmlns="" val="36442723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E39B6C1-7C23-4D9E-883C-0D5D8F17BDEA}" type="datetimeFigureOut">
              <a:rPr lang="en-IN" smtClean="0"/>
              <a:pPr/>
              <a:t>07-08-2023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1C7873C-56CA-48E3-9DCE-FFCEC83FDD22}" type="slidenum">
              <a:rPr lang="en-IN" smtClean="0"/>
              <a:pPr/>
              <a:t>‹#›</a:t>
            </a:fld>
            <a:endParaRPr lang="en-IN"/>
          </a:p>
        </p:txBody>
      </p:sp>
    </p:spTree>
    <p:extLst>
      <p:ext uri="{BB962C8B-B14F-4D97-AF65-F5344CB8AC3E}">
        <p14:creationId xmlns:p14="http://schemas.microsoft.com/office/powerpoint/2010/main" xmlns="" val="20404609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E39B6C1-7C23-4D9E-883C-0D5D8F17BDEA}" type="datetimeFigureOut">
              <a:rPr lang="en-IN" smtClean="0"/>
              <a:pPr/>
              <a:t>07-08-2023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1C7873C-56CA-48E3-9DCE-FFCEC83FDD22}" type="slidenum">
              <a:rPr lang="en-IN" smtClean="0"/>
              <a:pPr/>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xmlns="" val="21887966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E39B6C1-7C23-4D9E-883C-0D5D8F17BDEA}" type="datetimeFigureOut">
              <a:rPr lang="en-IN" smtClean="0"/>
              <a:pPr/>
              <a:t>07-08-2023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1C7873C-56CA-48E3-9DCE-FFCEC83FDD22}" type="slidenum">
              <a:rPr lang="en-IN" smtClean="0"/>
              <a:pPr/>
              <a:t>‹#›</a:t>
            </a:fld>
            <a:endParaRPr lang="en-IN"/>
          </a:p>
        </p:txBody>
      </p:sp>
    </p:spTree>
    <p:extLst>
      <p:ext uri="{BB962C8B-B14F-4D97-AF65-F5344CB8AC3E}">
        <p14:creationId xmlns:p14="http://schemas.microsoft.com/office/powerpoint/2010/main" xmlns="" val="26398530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E39B6C1-7C23-4D9E-883C-0D5D8F17BDEA}" type="datetimeFigureOut">
              <a:rPr lang="en-IN" smtClean="0"/>
              <a:pPr/>
              <a:t>07-08-2023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1C7873C-56CA-48E3-9DCE-FFCEC83FDD22}" type="slidenum">
              <a:rPr lang="en-IN" smtClean="0"/>
              <a:pPr/>
              <a:t>‹#›</a:t>
            </a:fld>
            <a:endParaRPr lang="en-IN"/>
          </a:p>
        </p:txBody>
      </p:sp>
    </p:spTree>
    <p:extLst>
      <p:ext uri="{BB962C8B-B14F-4D97-AF65-F5344CB8AC3E}">
        <p14:creationId xmlns:p14="http://schemas.microsoft.com/office/powerpoint/2010/main" xmlns="" val="37607479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E39B6C1-7C23-4D9E-883C-0D5D8F17BDEA}" type="datetimeFigureOut">
              <a:rPr lang="en-IN" smtClean="0"/>
              <a:pPr/>
              <a:t>07-08-2023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1C7873C-56CA-48E3-9DCE-FFCEC83FDD22}" type="slidenum">
              <a:rPr lang="en-IN" smtClean="0"/>
              <a:pPr/>
              <a:t>‹#›</a:t>
            </a:fld>
            <a:endParaRPr lang="en-IN"/>
          </a:p>
        </p:txBody>
      </p:sp>
    </p:spTree>
    <p:extLst>
      <p:ext uri="{BB962C8B-B14F-4D97-AF65-F5344CB8AC3E}">
        <p14:creationId xmlns:p14="http://schemas.microsoft.com/office/powerpoint/2010/main" xmlns="" val="890435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E39B6C1-7C23-4D9E-883C-0D5D8F17BDEA}" type="datetimeFigureOut">
              <a:rPr lang="en-IN" smtClean="0"/>
              <a:pPr/>
              <a:t>07-08-2023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1C7873C-56CA-48E3-9DCE-FFCEC83FDD22}" type="slidenum">
              <a:rPr lang="en-IN" smtClean="0"/>
              <a:pPr/>
              <a:t>‹#›</a:t>
            </a:fld>
            <a:endParaRPr lang="en-IN"/>
          </a:p>
        </p:txBody>
      </p:sp>
    </p:spTree>
    <p:extLst>
      <p:ext uri="{BB962C8B-B14F-4D97-AF65-F5344CB8AC3E}">
        <p14:creationId xmlns:p14="http://schemas.microsoft.com/office/powerpoint/2010/main" xmlns="" val="3974511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E39B6C1-7C23-4D9E-883C-0D5D8F17BDEA}" type="datetimeFigureOut">
              <a:rPr lang="en-IN" smtClean="0"/>
              <a:pPr/>
              <a:t>07-08-2023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1C7873C-56CA-48E3-9DCE-FFCEC83FDD22}" type="slidenum">
              <a:rPr lang="en-IN" smtClean="0"/>
              <a:pPr/>
              <a:t>‹#›</a:t>
            </a:fld>
            <a:endParaRPr lang="en-IN"/>
          </a:p>
        </p:txBody>
      </p:sp>
    </p:spTree>
    <p:extLst>
      <p:ext uri="{BB962C8B-B14F-4D97-AF65-F5344CB8AC3E}">
        <p14:creationId xmlns:p14="http://schemas.microsoft.com/office/powerpoint/2010/main" xmlns="" val="4040836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E39B6C1-7C23-4D9E-883C-0D5D8F17BDEA}" type="datetimeFigureOut">
              <a:rPr lang="en-IN" smtClean="0"/>
              <a:pPr/>
              <a:t>07-08-2023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1C7873C-56CA-48E3-9DCE-FFCEC83FDD22}" type="slidenum">
              <a:rPr lang="en-IN" smtClean="0"/>
              <a:pPr/>
              <a:t>‹#›</a:t>
            </a:fld>
            <a:endParaRPr lang="en-IN"/>
          </a:p>
        </p:txBody>
      </p:sp>
    </p:spTree>
    <p:extLst>
      <p:ext uri="{BB962C8B-B14F-4D97-AF65-F5344CB8AC3E}">
        <p14:creationId xmlns:p14="http://schemas.microsoft.com/office/powerpoint/2010/main" xmlns="" val="1983433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E39B6C1-7C23-4D9E-883C-0D5D8F17BDEA}" type="datetimeFigureOut">
              <a:rPr lang="en-IN" smtClean="0"/>
              <a:pPr/>
              <a:t>07-08-2023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D1C7873C-56CA-48E3-9DCE-FFCEC83FDD22}" type="slidenum">
              <a:rPr lang="en-IN" smtClean="0"/>
              <a:pPr/>
              <a:t>‹#›</a:t>
            </a:fld>
            <a:endParaRPr lang="en-IN"/>
          </a:p>
        </p:txBody>
      </p:sp>
    </p:spTree>
    <p:extLst>
      <p:ext uri="{BB962C8B-B14F-4D97-AF65-F5344CB8AC3E}">
        <p14:creationId xmlns:p14="http://schemas.microsoft.com/office/powerpoint/2010/main" xmlns="" val="10610374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E39B6C1-7C23-4D9E-883C-0D5D8F17BDEA}" type="datetimeFigureOut">
              <a:rPr lang="en-IN" smtClean="0"/>
              <a:pPr/>
              <a:t>07-08-2023</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D1C7873C-56CA-48E3-9DCE-FFCEC83FDD22}" type="slidenum">
              <a:rPr lang="en-IN" smtClean="0"/>
              <a:pPr/>
              <a:t>‹#›</a:t>
            </a:fld>
            <a:endParaRPr lang="en-IN"/>
          </a:p>
        </p:txBody>
      </p:sp>
    </p:spTree>
    <p:extLst>
      <p:ext uri="{BB962C8B-B14F-4D97-AF65-F5344CB8AC3E}">
        <p14:creationId xmlns:p14="http://schemas.microsoft.com/office/powerpoint/2010/main" xmlns="" val="20374261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39B6C1-7C23-4D9E-883C-0D5D8F17BDEA}" type="datetimeFigureOut">
              <a:rPr lang="en-IN" smtClean="0"/>
              <a:pPr/>
              <a:t>07-08-2023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D1C7873C-56CA-48E3-9DCE-FFCEC83FDD22}" type="slidenum">
              <a:rPr lang="en-IN" smtClean="0"/>
              <a:pPr/>
              <a:t>‹#›</a:t>
            </a:fld>
            <a:endParaRPr lang="en-IN"/>
          </a:p>
        </p:txBody>
      </p:sp>
    </p:spTree>
    <p:extLst>
      <p:ext uri="{BB962C8B-B14F-4D97-AF65-F5344CB8AC3E}">
        <p14:creationId xmlns:p14="http://schemas.microsoft.com/office/powerpoint/2010/main" xmlns="" val="3485479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E39B6C1-7C23-4D9E-883C-0D5D8F17BDEA}" type="datetimeFigureOut">
              <a:rPr lang="en-IN" smtClean="0"/>
              <a:pPr/>
              <a:t>07-08-2023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1C7873C-56CA-48E3-9DCE-FFCEC83FDD22}" type="slidenum">
              <a:rPr lang="en-IN" smtClean="0"/>
              <a:pPr/>
              <a:t>‹#›</a:t>
            </a:fld>
            <a:endParaRPr lang="en-IN"/>
          </a:p>
        </p:txBody>
      </p:sp>
    </p:spTree>
    <p:extLst>
      <p:ext uri="{BB962C8B-B14F-4D97-AF65-F5344CB8AC3E}">
        <p14:creationId xmlns:p14="http://schemas.microsoft.com/office/powerpoint/2010/main" xmlns="" val="2853599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E39B6C1-7C23-4D9E-883C-0D5D8F17BDEA}" type="datetimeFigureOut">
              <a:rPr lang="en-IN" smtClean="0"/>
              <a:pPr/>
              <a:t>07-08-2023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1C7873C-56CA-48E3-9DCE-FFCEC83FDD22}" type="slidenum">
              <a:rPr lang="en-IN" smtClean="0"/>
              <a:pPr/>
              <a:t>‹#›</a:t>
            </a:fld>
            <a:endParaRPr lang="en-IN"/>
          </a:p>
        </p:txBody>
      </p:sp>
    </p:spTree>
    <p:extLst>
      <p:ext uri="{BB962C8B-B14F-4D97-AF65-F5344CB8AC3E}">
        <p14:creationId xmlns:p14="http://schemas.microsoft.com/office/powerpoint/2010/main" xmlns="" val="26522503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E39B6C1-7C23-4D9E-883C-0D5D8F17BDEA}" type="datetimeFigureOut">
              <a:rPr lang="en-IN" smtClean="0"/>
              <a:pPr/>
              <a:t>07-08-2023</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1C7873C-56CA-48E3-9DCE-FFCEC83FDD22}" type="slidenum">
              <a:rPr lang="en-IN" smtClean="0"/>
              <a:pPr/>
              <a:t>‹#›</a:t>
            </a:fld>
            <a:endParaRPr lang="en-IN"/>
          </a:p>
        </p:txBody>
      </p:sp>
    </p:spTree>
    <p:extLst>
      <p:ext uri="{BB962C8B-B14F-4D97-AF65-F5344CB8AC3E}">
        <p14:creationId xmlns:p14="http://schemas.microsoft.com/office/powerpoint/2010/main" xmlns="" val="3436852357"/>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3948" y="274638"/>
            <a:ext cx="9657470" cy="835705"/>
          </a:xfrm>
        </p:spPr>
        <p:txBody>
          <a:bodyPr>
            <a:normAutofit/>
          </a:bodyPr>
          <a:lstStyle/>
          <a:p>
            <a:pPr algn="ctr"/>
            <a:r>
              <a:rPr lang="en-US" b="1" dirty="0">
                <a:solidFill>
                  <a:schemeClr val="tx1">
                    <a:lumMod val="85000"/>
                    <a:lumOff val="15000"/>
                  </a:schemeClr>
                </a:solidFill>
                <a:effectLst>
                  <a:outerShdw blurRad="38100" dist="38100" dir="2700000" algn="tl">
                    <a:srgbClr val="000000">
                      <a:alpha val="43137"/>
                    </a:srgbClr>
                  </a:outerShdw>
                </a:effectLst>
                <a:latin typeface="Times New Roman" pitchFamily="18" charset="0"/>
                <a:cs typeface="Times New Roman" pitchFamily="18" charset="0"/>
              </a:rPr>
              <a:t>DURGA  </a:t>
            </a:r>
            <a:r>
              <a:rPr lang="en-US" b="1" dirty="0" smtClean="0">
                <a:solidFill>
                  <a:schemeClr val="tx1">
                    <a:lumMod val="85000"/>
                    <a:lumOff val="15000"/>
                  </a:schemeClr>
                </a:solidFill>
                <a:effectLst>
                  <a:outerShdw blurRad="38100" dist="38100" dir="2700000" algn="tl">
                    <a:srgbClr val="000000">
                      <a:alpha val="43137"/>
                    </a:srgbClr>
                  </a:outerShdw>
                </a:effectLst>
                <a:latin typeface="Times New Roman" pitchFamily="18" charset="0"/>
                <a:cs typeface="Times New Roman" pitchFamily="18" charset="0"/>
              </a:rPr>
              <a:t>MAHAVIDYALAYA, RAIPUR (C.G.)</a:t>
            </a:r>
            <a:endParaRPr lang="hi-IN" sz="3200" b="1" dirty="0">
              <a:solidFill>
                <a:schemeClr val="tx1">
                  <a:lumMod val="85000"/>
                  <a:lumOff val="15000"/>
                </a:schemeClr>
              </a:solidFill>
              <a:effectLst>
                <a:outerShdw blurRad="38100" dist="38100" dir="2700000" algn="tl">
                  <a:srgbClr val="000000">
                    <a:alpha val="43137"/>
                  </a:srgbClr>
                </a:outerShdw>
              </a:effectLst>
              <a:latin typeface="Times New Roman" pitchFamily="18" charset="0"/>
            </a:endParaRPr>
          </a:p>
        </p:txBody>
      </p:sp>
      <p:sp>
        <p:nvSpPr>
          <p:cNvPr id="6" name="Title 1"/>
          <p:cNvSpPr txBox="1">
            <a:spLocks/>
          </p:cNvSpPr>
          <p:nvPr/>
        </p:nvSpPr>
        <p:spPr>
          <a:xfrm>
            <a:off x="1995268" y="3653410"/>
            <a:ext cx="8382000" cy="114719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1600" b="1" dirty="0">
              <a:solidFill>
                <a:schemeClr val="accent2">
                  <a:lumMod val="75000"/>
                </a:schemeClr>
              </a:solidFill>
              <a:effectLst>
                <a:outerShdw blurRad="38100" dist="38100" dir="2700000" algn="tl">
                  <a:srgbClr val="000000">
                    <a:alpha val="43137"/>
                  </a:srgbClr>
                </a:outerShdw>
              </a:effectLst>
              <a:latin typeface="Times New Roman" pitchFamily="18" charset="0"/>
            </a:endParaRPr>
          </a:p>
          <a:p>
            <a:endParaRPr lang="en-US" sz="1600" b="1" dirty="0">
              <a:solidFill>
                <a:schemeClr val="accent2">
                  <a:lumMod val="75000"/>
                </a:schemeClr>
              </a:solidFill>
              <a:effectLst>
                <a:outerShdw blurRad="38100" dist="38100" dir="2700000" algn="tl">
                  <a:srgbClr val="000000">
                    <a:alpha val="43137"/>
                  </a:srgbClr>
                </a:outerShdw>
              </a:effectLst>
              <a:latin typeface="Times New Roman" pitchFamily="18" charset="0"/>
            </a:endParaRPr>
          </a:p>
          <a:p>
            <a:endParaRPr lang="hi-IN" sz="1400" b="1" dirty="0">
              <a:solidFill>
                <a:schemeClr val="tx1">
                  <a:lumMod val="85000"/>
                  <a:lumOff val="15000"/>
                </a:schemeClr>
              </a:solidFill>
              <a:effectLst>
                <a:outerShdw blurRad="38100" dist="38100" dir="2700000" algn="tl">
                  <a:srgbClr val="000000">
                    <a:alpha val="43137"/>
                  </a:srgbClr>
                </a:outerShdw>
              </a:effectLst>
              <a:latin typeface="Times New Roman" pitchFamily="18" charset="0"/>
            </a:endParaRPr>
          </a:p>
        </p:txBody>
      </p:sp>
      <p:sp>
        <p:nvSpPr>
          <p:cNvPr id="8" name="Content Placeholder 2"/>
          <p:cNvSpPr txBox="1">
            <a:spLocks/>
          </p:cNvSpPr>
          <p:nvPr/>
        </p:nvSpPr>
        <p:spPr>
          <a:xfrm>
            <a:off x="6324600" y="4648200"/>
            <a:ext cx="3886200" cy="167639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n-US" sz="1400" b="1" dirty="0">
              <a:solidFill>
                <a:schemeClr val="tx1">
                  <a:lumMod val="85000"/>
                  <a:lumOff val="15000"/>
                </a:schemeClr>
              </a:solidFill>
              <a:latin typeface="Times New Roman" pitchFamily="18" charset="0"/>
              <a:cs typeface="Times New Roman" pitchFamily="18" charset="0"/>
            </a:endParaRPr>
          </a:p>
          <a:p>
            <a:pPr marL="0" indent="0">
              <a:buNone/>
            </a:pPr>
            <a:endParaRPr lang="en-US" sz="1400" b="1" dirty="0">
              <a:solidFill>
                <a:schemeClr val="tx1">
                  <a:lumMod val="85000"/>
                  <a:lumOff val="15000"/>
                </a:schemeClr>
              </a:solidFill>
              <a:latin typeface="Times New Roman" pitchFamily="18" charset="0"/>
              <a:cs typeface="Times New Roman" pitchFamily="18" charset="0"/>
            </a:endParaRPr>
          </a:p>
          <a:p>
            <a:pPr marL="0" indent="0">
              <a:buNone/>
            </a:pPr>
            <a:endParaRPr lang="hi-IN" sz="1400" b="1" dirty="0">
              <a:solidFill>
                <a:schemeClr val="tx1">
                  <a:lumMod val="85000"/>
                  <a:lumOff val="15000"/>
                </a:schemeClr>
              </a:solidFill>
              <a:latin typeface="Times New Roman" pitchFamily="18" charset="0"/>
            </a:endParaRPr>
          </a:p>
        </p:txBody>
      </p:sp>
      <p:pic>
        <p:nvPicPr>
          <p:cNvPr id="10" name="Picture 9" descr="durga logo.jpg"/>
          <p:cNvPicPr>
            <a:picLocks noChangeAspect="1"/>
          </p:cNvPicPr>
          <p:nvPr/>
        </p:nvPicPr>
        <p:blipFill>
          <a:blip r:embed="rId2"/>
          <a:stretch>
            <a:fillRect/>
          </a:stretch>
        </p:blipFill>
        <p:spPr>
          <a:xfrm>
            <a:off x="5010150" y="1161628"/>
            <a:ext cx="1806863" cy="1751389"/>
          </a:xfrm>
          <a:prstGeom prst="rect">
            <a:avLst/>
          </a:prstGeom>
        </p:spPr>
      </p:pic>
      <p:sp>
        <p:nvSpPr>
          <p:cNvPr id="11" name="TextBox 10"/>
          <p:cNvSpPr txBox="1"/>
          <p:nvPr/>
        </p:nvSpPr>
        <p:spPr>
          <a:xfrm>
            <a:off x="4885551" y="2965283"/>
            <a:ext cx="2181497" cy="646331"/>
          </a:xfrm>
          <a:prstGeom prst="rect">
            <a:avLst/>
          </a:prstGeom>
          <a:noFill/>
        </p:spPr>
        <p:txBody>
          <a:bodyPr wrap="square" rtlCol="0">
            <a:spAutoFit/>
          </a:bodyPr>
          <a:lstStyle/>
          <a:p>
            <a:r>
              <a:rPr lang="en-US" b="1" dirty="0" smtClean="0">
                <a:solidFill>
                  <a:srgbClr val="FF0000"/>
                </a:solidFill>
                <a:effectLst>
                  <a:outerShdw blurRad="38100" dist="38100" dir="2700000" algn="tl">
                    <a:srgbClr val="000000">
                      <a:alpha val="43137"/>
                    </a:srgbClr>
                  </a:outerShdw>
                </a:effectLst>
                <a:latin typeface="Times New Roman" pitchFamily="18" charset="0"/>
              </a:rPr>
              <a:t>SESSION -</a:t>
            </a:r>
            <a:r>
              <a:rPr lang="en-US" b="1" dirty="0" smtClean="0">
                <a:solidFill>
                  <a:srgbClr val="FF0000"/>
                </a:solidFill>
                <a:effectLst>
                  <a:outerShdw blurRad="38100" dist="38100" dir="2700000" algn="tl">
                    <a:srgbClr val="000000">
                      <a:alpha val="43137"/>
                    </a:srgbClr>
                  </a:outerShdw>
                </a:effectLst>
                <a:latin typeface="Times New Roman" pitchFamily="18" charset="0"/>
              </a:rPr>
              <a:t>2022-23</a:t>
            </a:r>
            <a:endParaRPr lang="en-US" b="1" dirty="0" smtClean="0">
              <a:solidFill>
                <a:srgbClr val="FF0000"/>
              </a:solidFill>
              <a:effectLst>
                <a:outerShdw blurRad="38100" dist="38100" dir="2700000" algn="tl">
                  <a:srgbClr val="000000">
                    <a:alpha val="43137"/>
                  </a:srgbClr>
                </a:outerShdw>
              </a:effectLst>
              <a:latin typeface="Times New Roman" pitchFamily="18" charset="0"/>
            </a:endParaRPr>
          </a:p>
          <a:p>
            <a:endParaRPr lang="en-US" dirty="0"/>
          </a:p>
        </p:txBody>
      </p:sp>
      <p:sp>
        <p:nvSpPr>
          <p:cNvPr id="13" name="TextBox 12"/>
          <p:cNvSpPr txBox="1"/>
          <p:nvPr/>
        </p:nvSpPr>
        <p:spPr>
          <a:xfrm>
            <a:off x="4193190" y="3370216"/>
            <a:ext cx="3553098" cy="400110"/>
          </a:xfrm>
          <a:prstGeom prst="rect">
            <a:avLst/>
          </a:prstGeom>
          <a:noFill/>
        </p:spPr>
        <p:txBody>
          <a:bodyPr wrap="square" rtlCol="0">
            <a:spAutoFit/>
          </a:bodyPr>
          <a:lstStyle/>
          <a:p>
            <a:r>
              <a:rPr lang="en-US" sz="2000" b="1" dirty="0" smtClean="0">
                <a:solidFill>
                  <a:schemeClr val="tx1">
                    <a:lumMod val="85000"/>
                    <a:lumOff val="15000"/>
                  </a:schemeClr>
                </a:solidFill>
                <a:latin typeface="Times New Roman" pitchFamily="18" charset="0"/>
              </a:rPr>
              <a:t>PEDOGOGY </a:t>
            </a:r>
            <a:r>
              <a:rPr lang="en-US" sz="2000" b="1" dirty="0" smtClean="0">
                <a:solidFill>
                  <a:schemeClr val="tx1">
                    <a:lumMod val="85000"/>
                    <a:lumOff val="15000"/>
                  </a:schemeClr>
                </a:solidFill>
                <a:latin typeface="Times New Roman" pitchFamily="18" charset="0"/>
              </a:rPr>
              <a:t>OF </a:t>
            </a:r>
            <a:r>
              <a:rPr lang="en-US" sz="2000" b="1" dirty="0" smtClean="0">
                <a:solidFill>
                  <a:schemeClr val="tx1">
                    <a:lumMod val="85000"/>
                    <a:lumOff val="15000"/>
                  </a:schemeClr>
                </a:solidFill>
                <a:latin typeface="Times New Roman" pitchFamily="18" charset="0"/>
              </a:rPr>
              <a:t>SCIENCE</a:t>
            </a:r>
            <a:endParaRPr lang="en-US" sz="2000" dirty="0"/>
          </a:p>
        </p:txBody>
      </p:sp>
      <p:sp>
        <p:nvSpPr>
          <p:cNvPr id="16" name="TextBox 15"/>
          <p:cNvSpPr txBox="1"/>
          <p:nvPr/>
        </p:nvSpPr>
        <p:spPr>
          <a:xfrm>
            <a:off x="2991403" y="3827417"/>
            <a:ext cx="6244045" cy="646331"/>
          </a:xfrm>
          <a:prstGeom prst="rect">
            <a:avLst/>
          </a:prstGeom>
          <a:noFill/>
        </p:spPr>
        <p:txBody>
          <a:bodyPr wrap="square" rtlCol="0">
            <a:spAutoFit/>
          </a:bodyPr>
          <a:lstStyle/>
          <a:p>
            <a:r>
              <a:rPr lang="en-US" sz="3600" b="1" dirty="0" smtClean="0"/>
              <a:t>EXPERIMENTAL LEARNING</a:t>
            </a:r>
          </a:p>
        </p:txBody>
      </p:sp>
      <p:sp>
        <p:nvSpPr>
          <p:cNvPr id="17" name="TextBox 16"/>
          <p:cNvSpPr txBox="1"/>
          <p:nvPr/>
        </p:nvSpPr>
        <p:spPr>
          <a:xfrm>
            <a:off x="8399418" y="5146766"/>
            <a:ext cx="3161212" cy="1569660"/>
          </a:xfrm>
          <a:prstGeom prst="rect">
            <a:avLst/>
          </a:prstGeom>
          <a:noFill/>
        </p:spPr>
        <p:txBody>
          <a:bodyPr wrap="square" rtlCol="0">
            <a:spAutoFit/>
          </a:bodyPr>
          <a:lstStyle/>
          <a:p>
            <a:r>
              <a:rPr lang="en-US" sz="2400" b="1" dirty="0" smtClean="0">
                <a:solidFill>
                  <a:srgbClr val="002060"/>
                </a:solidFill>
              </a:rPr>
              <a:t>Dr. </a:t>
            </a:r>
            <a:r>
              <a:rPr lang="en-US" sz="2400" b="1" dirty="0" err="1" smtClean="0">
                <a:solidFill>
                  <a:srgbClr val="002060"/>
                </a:solidFill>
              </a:rPr>
              <a:t>Pragati</a:t>
            </a:r>
            <a:r>
              <a:rPr lang="en-US" sz="2400" b="1" dirty="0" smtClean="0">
                <a:solidFill>
                  <a:srgbClr val="002060"/>
                </a:solidFill>
              </a:rPr>
              <a:t> </a:t>
            </a:r>
            <a:r>
              <a:rPr lang="en-US" sz="2400" b="1" dirty="0" err="1" smtClean="0">
                <a:solidFill>
                  <a:srgbClr val="002060"/>
                </a:solidFill>
              </a:rPr>
              <a:t>Dubey</a:t>
            </a:r>
            <a:endParaRPr lang="en-US" sz="2400" b="1" dirty="0" smtClean="0">
              <a:solidFill>
                <a:srgbClr val="002060"/>
              </a:solidFill>
            </a:endParaRPr>
          </a:p>
          <a:p>
            <a:r>
              <a:rPr lang="en-US" sz="2400" b="1" dirty="0" smtClean="0">
                <a:solidFill>
                  <a:schemeClr val="accent5">
                    <a:lumMod val="75000"/>
                  </a:schemeClr>
                </a:solidFill>
              </a:rPr>
              <a:t>Assistant Professor</a:t>
            </a:r>
          </a:p>
          <a:p>
            <a:r>
              <a:rPr lang="en-US" sz="2400" b="1" dirty="0" smtClean="0">
                <a:solidFill>
                  <a:schemeClr val="accent5">
                    <a:lumMod val="75000"/>
                  </a:schemeClr>
                </a:solidFill>
              </a:rPr>
              <a:t>Dept.  Of Education</a:t>
            </a:r>
          </a:p>
          <a:p>
            <a:endParaRPr lang="en-US" sz="2400" dirty="0">
              <a:solidFill>
                <a:schemeClr val="accent5">
                  <a:lumMod val="75000"/>
                </a:schemeClr>
              </a:solidFill>
            </a:endParaRPr>
          </a:p>
        </p:txBody>
      </p:sp>
    </p:spTree>
    <p:extLst>
      <p:ext uri="{BB962C8B-B14F-4D97-AF65-F5344CB8AC3E}">
        <p14:creationId xmlns:p14="http://schemas.microsoft.com/office/powerpoint/2010/main" xmlns="" val="1872928789"/>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log_Experiential-Learning_Image-01-1.jpg"/>
          <p:cNvPicPr>
            <a:picLocks noChangeAspect="1"/>
          </p:cNvPicPr>
          <p:nvPr/>
        </p:nvPicPr>
        <p:blipFill>
          <a:blip r:embed="rId2"/>
          <a:stretch>
            <a:fillRect/>
          </a:stretch>
        </p:blipFill>
        <p:spPr>
          <a:xfrm>
            <a:off x="831606" y="818149"/>
            <a:ext cx="7792055" cy="4380867"/>
          </a:xfrm>
          <a:prstGeom prst="rect">
            <a:avLst/>
          </a:prstGeom>
        </p:spPr>
      </p:pic>
      <p:sp>
        <p:nvSpPr>
          <p:cNvPr id="7" name="TextBox 6"/>
          <p:cNvSpPr txBox="1"/>
          <p:nvPr/>
        </p:nvSpPr>
        <p:spPr>
          <a:xfrm>
            <a:off x="2207632" y="5682344"/>
            <a:ext cx="4663440" cy="523220"/>
          </a:xfrm>
          <a:prstGeom prst="rect">
            <a:avLst/>
          </a:prstGeom>
          <a:noFill/>
        </p:spPr>
        <p:txBody>
          <a:bodyPr wrap="square" rtlCol="0">
            <a:spAutoFit/>
          </a:bodyPr>
          <a:lstStyle/>
          <a:p>
            <a:r>
              <a:rPr lang="en-US" sz="2800" b="1" dirty="0" smtClean="0">
                <a:solidFill>
                  <a:srgbClr val="FF0000"/>
                </a:solidFill>
              </a:rPr>
              <a:t>Fig : - Learning Blog </a:t>
            </a:r>
            <a:endParaRPr lang="en-US" sz="2800" b="1" dirty="0">
              <a:solidFill>
                <a:srgbClr val="FF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73795" y="508579"/>
            <a:ext cx="10515600" cy="2145322"/>
          </a:xfrm>
        </p:spPr>
        <p:txBody>
          <a:bodyPr/>
          <a:lstStyle/>
          <a:p>
            <a:r>
              <a:rPr lang="en-US" dirty="0" smtClean="0">
                <a:latin typeface="Arial Black" panose="020B0A04020102020204" pitchFamily="34" charset="0"/>
              </a:rPr>
              <a:t>  Merits of Experimental Learning</a:t>
            </a:r>
            <a:br>
              <a:rPr lang="en-US" dirty="0" smtClean="0">
                <a:latin typeface="Arial Black" panose="020B0A04020102020204" pitchFamily="34" charset="0"/>
              </a:rPr>
            </a:br>
            <a:r>
              <a:rPr lang="en-US" dirty="0"/>
              <a:t>  </a:t>
            </a:r>
            <a:r>
              <a:rPr lang="en-US" dirty="0">
                <a:solidFill>
                  <a:srgbClr val="FF0000"/>
                </a:solidFill>
              </a:rPr>
              <a:t>( </a:t>
            </a:r>
            <a:r>
              <a:rPr lang="hi-IN" dirty="0">
                <a:solidFill>
                  <a:srgbClr val="FF0000"/>
                </a:solidFill>
              </a:rPr>
              <a:t>प्रयोगात्मक सीखने के गुण</a:t>
            </a:r>
            <a:r>
              <a:rPr lang="en-US" dirty="0">
                <a:solidFill>
                  <a:srgbClr val="FF0000"/>
                </a:solidFill>
              </a:rPr>
              <a:t> ) </a:t>
            </a:r>
            <a:r>
              <a:rPr lang="en-US" dirty="0" smtClean="0">
                <a:solidFill>
                  <a:srgbClr val="FF0000"/>
                </a:solidFill>
              </a:rPr>
              <a:t>  </a:t>
            </a:r>
            <a:r>
              <a:rPr lang="en-US" dirty="0" smtClean="0"/>
              <a:t> </a:t>
            </a:r>
            <a:endParaRPr lang="en-IN" dirty="0"/>
          </a:p>
        </p:txBody>
      </p:sp>
      <p:sp>
        <p:nvSpPr>
          <p:cNvPr id="4" name="Text Placeholder 3"/>
          <p:cNvSpPr>
            <a:spLocks noGrp="1"/>
          </p:cNvSpPr>
          <p:nvPr>
            <p:ph type="body" idx="1"/>
          </p:nvPr>
        </p:nvSpPr>
        <p:spPr>
          <a:xfrm>
            <a:off x="675788" y="2160588"/>
            <a:ext cx="4185623" cy="576262"/>
          </a:xfrm>
        </p:spPr>
        <p:txBody>
          <a:bodyPr>
            <a:noAutofit/>
          </a:bodyPr>
          <a:lstStyle/>
          <a:p>
            <a:r>
              <a:rPr lang="en-US" sz="1800" dirty="0" smtClean="0"/>
              <a:t>Development of scientific view</a:t>
            </a:r>
          </a:p>
          <a:p>
            <a:r>
              <a:rPr lang="en-US" sz="1800" dirty="0">
                <a:solidFill>
                  <a:srgbClr val="FF0000"/>
                </a:solidFill>
              </a:rPr>
              <a:t> </a:t>
            </a:r>
            <a:r>
              <a:rPr lang="en-US" sz="1800" dirty="0" smtClean="0">
                <a:solidFill>
                  <a:srgbClr val="FF0000"/>
                </a:solidFill>
              </a:rPr>
              <a:t>(</a:t>
            </a:r>
            <a:r>
              <a:rPr lang="hi-IN" sz="1800" dirty="0" smtClean="0">
                <a:solidFill>
                  <a:srgbClr val="FF0000"/>
                </a:solidFill>
              </a:rPr>
              <a:t>वैज्ञानिक दृष्टिकोण का विकास</a:t>
            </a:r>
            <a:r>
              <a:rPr lang="en-US" sz="1800" dirty="0" smtClean="0">
                <a:solidFill>
                  <a:srgbClr val="FF0000"/>
                </a:solidFill>
              </a:rPr>
              <a:t> )</a:t>
            </a:r>
            <a:endParaRPr lang="en-IN" sz="1800" dirty="0">
              <a:solidFill>
                <a:srgbClr val="FF0000"/>
              </a:solidFill>
            </a:endParaRPr>
          </a:p>
        </p:txBody>
      </p:sp>
      <p:pic>
        <p:nvPicPr>
          <p:cNvPr id="8" name="Content Placeholder 7"/>
          <p:cNvPicPr>
            <a:picLocks noGrp="1" noChangeAspect="1"/>
          </p:cNvPicPr>
          <p:nvPr>
            <p:ph sz="half" idx="2"/>
          </p:nvPr>
        </p:nvPicPr>
        <p:blipFill>
          <a:blip r:embed="rId2">
            <a:extLst>
              <a:ext uri="{28A0092B-C50C-407E-A947-70E740481C1C}">
                <a14:useLocalDpi xmlns:a14="http://schemas.microsoft.com/office/drawing/2010/main" xmlns="" val="0"/>
              </a:ext>
            </a:extLst>
          </a:blip>
          <a:stretch>
            <a:fillRect/>
          </a:stretch>
        </p:blipFill>
        <p:spPr>
          <a:xfrm>
            <a:off x="676275" y="2820194"/>
            <a:ext cx="4184650" cy="3138487"/>
          </a:xfrm>
        </p:spPr>
      </p:pic>
      <p:sp>
        <p:nvSpPr>
          <p:cNvPr id="6" name="Text Placeholder 5"/>
          <p:cNvSpPr>
            <a:spLocks noGrp="1"/>
          </p:cNvSpPr>
          <p:nvPr>
            <p:ph type="body" sz="quarter" idx="3"/>
          </p:nvPr>
        </p:nvSpPr>
        <p:spPr/>
        <p:txBody>
          <a:bodyPr>
            <a:noAutofit/>
          </a:bodyPr>
          <a:lstStyle/>
          <a:p>
            <a:r>
              <a:rPr lang="en-US" sz="1800" dirty="0" smtClean="0"/>
              <a:t>             Real Knowledge </a:t>
            </a:r>
          </a:p>
          <a:p>
            <a:r>
              <a:rPr lang="en-US" sz="1800" dirty="0"/>
              <a:t> </a:t>
            </a:r>
            <a:r>
              <a:rPr lang="en-US" sz="1800" dirty="0" smtClean="0"/>
              <a:t>           </a:t>
            </a:r>
            <a:r>
              <a:rPr lang="en-US" sz="1800" dirty="0" smtClean="0">
                <a:solidFill>
                  <a:srgbClr val="FF0000"/>
                </a:solidFill>
              </a:rPr>
              <a:t>( </a:t>
            </a:r>
            <a:r>
              <a:rPr lang="hi-IN" sz="1800" dirty="0" smtClean="0">
                <a:solidFill>
                  <a:srgbClr val="FF0000"/>
                </a:solidFill>
              </a:rPr>
              <a:t>वास्तविक ज्ञान</a:t>
            </a:r>
            <a:r>
              <a:rPr lang="en-US" sz="1800" dirty="0" smtClean="0">
                <a:solidFill>
                  <a:srgbClr val="FF0000"/>
                </a:solidFill>
              </a:rPr>
              <a:t> )</a:t>
            </a:r>
            <a:endParaRPr lang="en-IN" sz="1800" dirty="0">
              <a:solidFill>
                <a:srgbClr val="FF0000"/>
              </a:solidFill>
            </a:endParaRPr>
          </a:p>
        </p:txBody>
      </p:sp>
      <p:pic>
        <p:nvPicPr>
          <p:cNvPr id="9" name="Content Placeholder 8"/>
          <p:cNvPicPr>
            <a:picLocks noGrp="1" noChangeAspect="1"/>
          </p:cNvPicPr>
          <p:nvPr>
            <p:ph sz="quarter" idx="4"/>
          </p:nvPr>
        </p:nvPicPr>
        <p:blipFill>
          <a:blip r:embed="rId3">
            <a:extLst>
              <a:ext uri="{28A0092B-C50C-407E-A947-70E740481C1C}">
                <a14:useLocalDpi xmlns:a14="http://schemas.microsoft.com/office/drawing/2010/main" xmlns="" val="0"/>
              </a:ext>
            </a:extLst>
          </a:blip>
          <a:stretch>
            <a:fillRect/>
          </a:stretch>
        </p:blipFill>
        <p:spPr>
          <a:xfrm>
            <a:off x="5528469" y="2745642"/>
            <a:ext cx="3305175" cy="3305175"/>
          </a:xfrm>
        </p:spPr>
      </p:pic>
    </p:spTree>
    <p:extLst>
      <p:ext uri="{BB962C8B-B14F-4D97-AF65-F5344CB8AC3E}">
        <p14:creationId xmlns:p14="http://schemas.microsoft.com/office/powerpoint/2010/main" xmlns="" val="12562675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3073" y="482979"/>
            <a:ext cx="10515600" cy="1778611"/>
          </a:xfrm>
        </p:spPr>
        <p:txBody>
          <a:bodyPr/>
          <a:lstStyle/>
          <a:p>
            <a:r>
              <a:rPr lang="en-US" dirty="0" smtClean="0">
                <a:latin typeface="Arial Black" panose="020B0A04020102020204" pitchFamily="34" charset="0"/>
              </a:rPr>
              <a:t> Merits of Experimental Learning</a:t>
            </a:r>
            <a:br>
              <a:rPr lang="en-US" dirty="0" smtClean="0">
                <a:latin typeface="Arial Black" panose="020B0A04020102020204" pitchFamily="34" charset="0"/>
              </a:rPr>
            </a:br>
            <a:r>
              <a:rPr lang="en-US" dirty="0" smtClean="0"/>
              <a:t>  </a:t>
            </a:r>
            <a:r>
              <a:rPr lang="en-US" dirty="0" smtClean="0">
                <a:solidFill>
                  <a:srgbClr val="FF0000"/>
                </a:solidFill>
              </a:rPr>
              <a:t>( </a:t>
            </a:r>
            <a:r>
              <a:rPr lang="hi-IN" dirty="0" smtClean="0">
                <a:solidFill>
                  <a:srgbClr val="FF0000"/>
                </a:solidFill>
              </a:rPr>
              <a:t>प्रयोगात्मक सीखने के गुण</a:t>
            </a:r>
            <a:r>
              <a:rPr lang="en-US" dirty="0" smtClean="0">
                <a:solidFill>
                  <a:srgbClr val="FF0000"/>
                </a:solidFill>
              </a:rPr>
              <a:t> ) </a:t>
            </a:r>
            <a:endParaRPr lang="en-IN" dirty="0"/>
          </a:p>
        </p:txBody>
      </p:sp>
      <p:sp>
        <p:nvSpPr>
          <p:cNvPr id="5" name="Text Placeholder 4"/>
          <p:cNvSpPr>
            <a:spLocks noGrp="1"/>
          </p:cNvSpPr>
          <p:nvPr>
            <p:ph type="body" idx="1"/>
          </p:nvPr>
        </p:nvSpPr>
        <p:spPr/>
        <p:txBody>
          <a:bodyPr>
            <a:noAutofit/>
          </a:bodyPr>
          <a:lstStyle/>
          <a:p>
            <a:r>
              <a:rPr lang="en-US" sz="1800" dirty="0" smtClean="0"/>
              <a:t>                         Activeness </a:t>
            </a:r>
          </a:p>
          <a:p>
            <a:r>
              <a:rPr lang="en-US" sz="1800" dirty="0"/>
              <a:t> </a:t>
            </a:r>
            <a:r>
              <a:rPr lang="en-US" sz="1800" dirty="0" smtClean="0"/>
              <a:t>                        </a:t>
            </a:r>
            <a:r>
              <a:rPr lang="en-US" sz="1800" dirty="0" smtClean="0">
                <a:solidFill>
                  <a:srgbClr val="FF0000"/>
                </a:solidFill>
              </a:rPr>
              <a:t>(</a:t>
            </a:r>
            <a:r>
              <a:rPr lang="hi-IN" sz="1800" dirty="0" smtClean="0">
                <a:solidFill>
                  <a:srgbClr val="FF0000"/>
                </a:solidFill>
              </a:rPr>
              <a:t>सक्रियता</a:t>
            </a:r>
            <a:r>
              <a:rPr lang="en-US" sz="1800" dirty="0" smtClean="0">
                <a:solidFill>
                  <a:srgbClr val="FF0000"/>
                </a:solidFill>
              </a:rPr>
              <a:t> )</a:t>
            </a:r>
            <a:endParaRPr lang="en-IN" sz="1800" dirty="0">
              <a:solidFill>
                <a:srgbClr val="FF0000"/>
              </a:solidFill>
            </a:endParaRPr>
          </a:p>
        </p:txBody>
      </p:sp>
      <p:pic>
        <p:nvPicPr>
          <p:cNvPr id="9" name="Content Placeholder 8"/>
          <p:cNvPicPr>
            <a:picLocks noGrp="1" noChangeAspect="1"/>
          </p:cNvPicPr>
          <p:nvPr>
            <p:ph sz="half" idx="2"/>
          </p:nvPr>
        </p:nvPicPr>
        <p:blipFill>
          <a:blip r:embed="rId2">
            <a:extLst>
              <a:ext uri="{28A0092B-C50C-407E-A947-70E740481C1C}">
                <a14:useLocalDpi xmlns:a14="http://schemas.microsoft.com/office/drawing/2010/main" xmlns="" val="0"/>
              </a:ext>
            </a:extLst>
          </a:blip>
          <a:stretch>
            <a:fillRect/>
          </a:stretch>
        </p:blipFill>
        <p:spPr>
          <a:xfrm>
            <a:off x="676275" y="3212505"/>
            <a:ext cx="4184650" cy="2353865"/>
          </a:xfrm>
        </p:spPr>
      </p:pic>
      <p:sp>
        <p:nvSpPr>
          <p:cNvPr id="7" name="Text Placeholder 6"/>
          <p:cNvSpPr>
            <a:spLocks noGrp="1"/>
          </p:cNvSpPr>
          <p:nvPr>
            <p:ph type="body" sz="quarter" idx="3"/>
          </p:nvPr>
        </p:nvSpPr>
        <p:spPr/>
        <p:txBody>
          <a:bodyPr>
            <a:normAutofit fontScale="25000" lnSpcReduction="20000"/>
          </a:bodyPr>
          <a:lstStyle/>
          <a:p>
            <a:r>
              <a:rPr lang="en-US" dirty="0" smtClean="0"/>
              <a:t>                    </a:t>
            </a:r>
            <a:r>
              <a:rPr lang="en-US" sz="7200" dirty="0"/>
              <a:t> </a:t>
            </a:r>
            <a:r>
              <a:rPr lang="en-US" sz="7200" dirty="0" smtClean="0"/>
              <a:t>             Stable Learning </a:t>
            </a:r>
          </a:p>
          <a:p>
            <a:r>
              <a:rPr lang="en-US" sz="7200" dirty="0"/>
              <a:t> </a:t>
            </a:r>
            <a:r>
              <a:rPr lang="en-US" sz="7200" dirty="0" smtClean="0"/>
              <a:t>                     </a:t>
            </a:r>
            <a:r>
              <a:rPr lang="en-US" sz="7200" dirty="0" smtClean="0">
                <a:solidFill>
                  <a:srgbClr val="FF0000"/>
                </a:solidFill>
              </a:rPr>
              <a:t>(</a:t>
            </a:r>
            <a:r>
              <a:rPr lang="hi-IN" sz="7200" dirty="0" smtClean="0">
                <a:solidFill>
                  <a:srgbClr val="FF0000"/>
                </a:solidFill>
              </a:rPr>
              <a:t>स्थिर शिक्षा</a:t>
            </a:r>
            <a:r>
              <a:rPr lang="en-US" sz="7200" dirty="0" smtClean="0">
                <a:solidFill>
                  <a:srgbClr val="FF0000"/>
                </a:solidFill>
              </a:rPr>
              <a:t> )  </a:t>
            </a:r>
            <a:endParaRPr lang="en-IN" sz="7200" dirty="0">
              <a:solidFill>
                <a:srgbClr val="FF0000"/>
              </a:solidFill>
            </a:endParaRPr>
          </a:p>
        </p:txBody>
      </p:sp>
      <p:pic>
        <p:nvPicPr>
          <p:cNvPr id="10" name="Content Placeholder 9"/>
          <p:cNvPicPr>
            <a:picLocks noGrp="1" noChangeAspect="1"/>
          </p:cNvPicPr>
          <p:nvPr>
            <p:ph sz="quarter" idx="4"/>
          </p:nvPr>
        </p:nvPicPr>
        <p:blipFill>
          <a:blip r:embed="rId3">
            <a:extLst>
              <a:ext uri="{28A0092B-C50C-407E-A947-70E740481C1C}">
                <a14:useLocalDpi xmlns:a14="http://schemas.microsoft.com/office/drawing/2010/main" xmlns="" val="0"/>
              </a:ext>
            </a:extLst>
          </a:blip>
          <a:stretch>
            <a:fillRect/>
          </a:stretch>
        </p:blipFill>
        <p:spPr>
          <a:xfrm>
            <a:off x="5528469" y="2736850"/>
            <a:ext cx="3305175" cy="3305175"/>
          </a:xfrm>
        </p:spPr>
      </p:pic>
    </p:spTree>
    <p:extLst>
      <p:ext uri="{BB962C8B-B14F-4D97-AF65-F5344CB8AC3E}">
        <p14:creationId xmlns:p14="http://schemas.microsoft.com/office/powerpoint/2010/main" xmlns="" val="38589173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9431" y="296557"/>
            <a:ext cx="10515600" cy="1690688"/>
          </a:xfrm>
        </p:spPr>
        <p:txBody>
          <a:bodyPr/>
          <a:lstStyle/>
          <a:p>
            <a:r>
              <a:rPr lang="en-US" dirty="0" smtClean="0">
                <a:latin typeface="Arial Black" panose="020B0A04020102020204" pitchFamily="34" charset="0"/>
              </a:rPr>
              <a:t>Merits of Experimental Learning</a:t>
            </a:r>
            <a:br>
              <a:rPr lang="en-US" dirty="0" smtClean="0">
                <a:latin typeface="Arial Black" panose="020B0A04020102020204" pitchFamily="34" charset="0"/>
              </a:rPr>
            </a:br>
            <a:r>
              <a:rPr lang="en-US" dirty="0" smtClean="0"/>
              <a:t>  </a:t>
            </a:r>
            <a:r>
              <a:rPr lang="en-US" dirty="0" smtClean="0">
                <a:solidFill>
                  <a:srgbClr val="FF0000"/>
                </a:solidFill>
              </a:rPr>
              <a:t>( </a:t>
            </a:r>
            <a:r>
              <a:rPr lang="hi-IN" dirty="0" smtClean="0">
                <a:solidFill>
                  <a:srgbClr val="FF0000"/>
                </a:solidFill>
              </a:rPr>
              <a:t>प्रयोगात्मक सीखने के गुण</a:t>
            </a:r>
            <a:r>
              <a:rPr lang="en-US" dirty="0" smtClean="0">
                <a:solidFill>
                  <a:srgbClr val="FF0000"/>
                </a:solidFill>
              </a:rPr>
              <a:t> ) </a:t>
            </a:r>
            <a:endParaRPr lang="en-IN" dirty="0"/>
          </a:p>
        </p:txBody>
      </p:sp>
      <p:sp>
        <p:nvSpPr>
          <p:cNvPr id="3" name="Text Placeholder 2"/>
          <p:cNvSpPr>
            <a:spLocks noGrp="1"/>
          </p:cNvSpPr>
          <p:nvPr>
            <p:ph type="body" idx="1"/>
          </p:nvPr>
        </p:nvSpPr>
        <p:spPr>
          <a:xfrm>
            <a:off x="629444" y="1681163"/>
            <a:ext cx="5157787" cy="823912"/>
          </a:xfrm>
        </p:spPr>
        <p:txBody>
          <a:bodyPr>
            <a:normAutofit/>
          </a:bodyPr>
          <a:lstStyle/>
          <a:p>
            <a:r>
              <a:rPr lang="en-US" sz="1800" dirty="0" smtClean="0"/>
              <a:t>Development of Logical Thinking </a:t>
            </a:r>
          </a:p>
          <a:p>
            <a:r>
              <a:rPr lang="en-US" sz="1800" dirty="0" smtClean="0"/>
              <a:t> </a:t>
            </a:r>
            <a:r>
              <a:rPr lang="en-US" sz="1800" dirty="0" smtClean="0">
                <a:solidFill>
                  <a:srgbClr val="FF0000"/>
                </a:solidFill>
              </a:rPr>
              <a:t>(</a:t>
            </a:r>
            <a:r>
              <a:rPr lang="hi-IN" sz="1800" dirty="0" smtClean="0">
                <a:solidFill>
                  <a:srgbClr val="FF0000"/>
                </a:solidFill>
              </a:rPr>
              <a:t>तार्किक सोच का विकास</a:t>
            </a:r>
            <a:r>
              <a:rPr lang="en-US" sz="1800" dirty="0" smtClean="0">
                <a:solidFill>
                  <a:srgbClr val="FF0000"/>
                </a:solidFill>
              </a:rPr>
              <a:t> )</a:t>
            </a:r>
            <a:endParaRPr lang="en-IN" sz="1800" dirty="0">
              <a:solidFill>
                <a:srgbClr val="FF0000"/>
              </a:solidFill>
            </a:endParaRPr>
          </a:p>
        </p:txBody>
      </p:sp>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xmlns="" val="0"/>
              </a:ext>
            </a:extLst>
          </a:blip>
          <a:stretch>
            <a:fillRect/>
          </a:stretch>
        </p:blipFill>
        <p:spPr>
          <a:xfrm>
            <a:off x="676275" y="3214746"/>
            <a:ext cx="4184650" cy="2349382"/>
          </a:xfrm>
        </p:spPr>
      </p:pic>
      <p:sp>
        <p:nvSpPr>
          <p:cNvPr id="5" name="Text Placeholder 4"/>
          <p:cNvSpPr>
            <a:spLocks noGrp="1"/>
          </p:cNvSpPr>
          <p:nvPr>
            <p:ph type="body" sz="quarter" idx="3"/>
          </p:nvPr>
        </p:nvSpPr>
        <p:spPr>
          <a:xfrm>
            <a:off x="5088557" y="1901200"/>
            <a:ext cx="4185618" cy="576262"/>
          </a:xfrm>
        </p:spPr>
        <p:txBody>
          <a:bodyPr>
            <a:noAutofit/>
          </a:bodyPr>
          <a:lstStyle/>
          <a:p>
            <a:r>
              <a:rPr lang="en-US" sz="1800" dirty="0" smtClean="0"/>
              <a:t>Development of Experimental skill</a:t>
            </a:r>
          </a:p>
          <a:p>
            <a:r>
              <a:rPr lang="en-US" sz="1800" dirty="0" smtClean="0">
                <a:solidFill>
                  <a:srgbClr val="FF0000"/>
                </a:solidFill>
              </a:rPr>
              <a:t>( </a:t>
            </a:r>
            <a:r>
              <a:rPr lang="hi-IN" sz="1800" dirty="0" smtClean="0">
                <a:solidFill>
                  <a:srgbClr val="FF0000"/>
                </a:solidFill>
              </a:rPr>
              <a:t>प्रयोगात्मक कौशल का विकास</a:t>
            </a:r>
            <a:r>
              <a:rPr lang="en-US" sz="1800" dirty="0" smtClean="0">
                <a:solidFill>
                  <a:srgbClr val="FF0000"/>
                </a:solidFill>
              </a:rPr>
              <a:t> )</a:t>
            </a:r>
            <a:endParaRPr lang="en-IN" sz="1800" dirty="0">
              <a:solidFill>
                <a:srgbClr val="FF0000"/>
              </a:solidFill>
            </a:endParaRPr>
          </a:p>
        </p:txBody>
      </p:sp>
      <p:pic>
        <p:nvPicPr>
          <p:cNvPr id="8" name="Content Placeholder 7"/>
          <p:cNvPicPr>
            <a:picLocks noGrp="1" noChangeAspect="1"/>
          </p:cNvPicPr>
          <p:nvPr>
            <p:ph sz="quarter" idx="4"/>
          </p:nvPr>
        </p:nvPicPr>
        <p:blipFill>
          <a:blip r:embed="rId3">
            <a:extLst>
              <a:ext uri="{28A0092B-C50C-407E-A947-70E740481C1C}">
                <a14:useLocalDpi xmlns:a14="http://schemas.microsoft.com/office/drawing/2010/main" xmlns="" val="0"/>
              </a:ext>
            </a:extLst>
          </a:blip>
          <a:stretch>
            <a:fillRect/>
          </a:stretch>
        </p:blipFill>
        <p:spPr>
          <a:xfrm>
            <a:off x="5087938" y="2836344"/>
            <a:ext cx="4186237" cy="3106187"/>
          </a:xfrm>
        </p:spPr>
      </p:pic>
    </p:spTree>
    <p:extLst>
      <p:ext uri="{BB962C8B-B14F-4D97-AF65-F5344CB8AC3E}">
        <p14:creationId xmlns:p14="http://schemas.microsoft.com/office/powerpoint/2010/main" xmlns="" val="23323883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8542" y="222739"/>
            <a:ext cx="8596668" cy="1320800"/>
          </a:xfrm>
        </p:spPr>
        <p:txBody>
          <a:bodyPr>
            <a:normAutofit/>
          </a:bodyPr>
          <a:lstStyle/>
          <a:p>
            <a:r>
              <a:rPr lang="en-US" dirty="0" smtClean="0">
                <a:latin typeface="Arial Black" panose="020B0A04020102020204" pitchFamily="34" charset="0"/>
              </a:rPr>
              <a:t>Merits of Experimental Learning</a:t>
            </a:r>
            <a:br>
              <a:rPr lang="en-US" dirty="0" smtClean="0">
                <a:latin typeface="Arial Black" panose="020B0A04020102020204" pitchFamily="34" charset="0"/>
              </a:rPr>
            </a:br>
            <a:r>
              <a:rPr lang="en-US" dirty="0" smtClean="0"/>
              <a:t>  </a:t>
            </a:r>
            <a:r>
              <a:rPr lang="en-US" dirty="0" smtClean="0">
                <a:solidFill>
                  <a:srgbClr val="FF0000"/>
                </a:solidFill>
              </a:rPr>
              <a:t>( </a:t>
            </a:r>
            <a:r>
              <a:rPr lang="hi-IN" dirty="0" smtClean="0">
                <a:solidFill>
                  <a:srgbClr val="FF0000"/>
                </a:solidFill>
              </a:rPr>
              <a:t>प्रयोगात्मक सीखने के गुण</a:t>
            </a:r>
            <a:r>
              <a:rPr lang="en-US" dirty="0" smtClean="0">
                <a:solidFill>
                  <a:srgbClr val="FF0000"/>
                </a:solidFill>
              </a:rPr>
              <a:t> ) </a:t>
            </a:r>
            <a:endParaRPr lang="en-IN" dirty="0"/>
          </a:p>
        </p:txBody>
      </p:sp>
      <p:sp>
        <p:nvSpPr>
          <p:cNvPr id="3" name="Content Placeholder 2"/>
          <p:cNvSpPr>
            <a:spLocks noGrp="1"/>
          </p:cNvSpPr>
          <p:nvPr>
            <p:ph idx="1"/>
          </p:nvPr>
        </p:nvSpPr>
        <p:spPr>
          <a:xfrm>
            <a:off x="3305908" y="1116623"/>
            <a:ext cx="9838592" cy="5060340"/>
          </a:xfrm>
        </p:spPr>
        <p:txBody>
          <a:bodyPr/>
          <a:lstStyle/>
          <a:p>
            <a:pPr marL="0" indent="0">
              <a:buNone/>
            </a:pPr>
            <a:endParaRPr lang="en-US" dirty="0" smtClean="0"/>
          </a:p>
          <a:p>
            <a:pPr marL="0" indent="0">
              <a:buNone/>
            </a:pPr>
            <a:r>
              <a:rPr lang="en-US" sz="2400" dirty="0" smtClean="0"/>
              <a:t>Self experienced based Learning</a:t>
            </a:r>
          </a:p>
          <a:p>
            <a:pPr marL="0" indent="0">
              <a:buNone/>
            </a:pPr>
            <a:r>
              <a:rPr lang="en-US" sz="2400" dirty="0" smtClean="0">
                <a:solidFill>
                  <a:srgbClr val="FF0000"/>
                </a:solidFill>
              </a:rPr>
              <a:t>(</a:t>
            </a:r>
            <a:r>
              <a:rPr lang="hi-IN" sz="2400" dirty="0" smtClean="0">
                <a:solidFill>
                  <a:srgbClr val="FF0000"/>
                </a:solidFill>
              </a:rPr>
              <a:t>स्व अनुभव आधारित शिक्षा</a:t>
            </a:r>
            <a:r>
              <a:rPr lang="en-US" sz="2400" dirty="0" smtClean="0">
                <a:solidFill>
                  <a:srgbClr val="FF0000"/>
                </a:solidFill>
              </a:rPr>
              <a:t> )</a:t>
            </a:r>
            <a:endParaRPr lang="en-US" sz="2400" dirty="0">
              <a:solidFill>
                <a:srgbClr val="FF0000"/>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38200" y="2672862"/>
            <a:ext cx="9348231" cy="3631223"/>
          </a:xfrm>
          <a:prstGeom prst="rect">
            <a:avLst/>
          </a:prstGeom>
        </p:spPr>
      </p:pic>
    </p:spTree>
    <p:extLst>
      <p:ext uri="{BB962C8B-B14F-4D97-AF65-F5344CB8AC3E}">
        <p14:creationId xmlns:p14="http://schemas.microsoft.com/office/powerpoint/2010/main" xmlns="" val="71608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2057" y="227562"/>
            <a:ext cx="10581665" cy="1620350"/>
          </a:xfrm>
        </p:spPr>
        <p:txBody>
          <a:bodyPr>
            <a:normAutofit fontScale="90000"/>
          </a:bodyPr>
          <a:lstStyle/>
          <a:p>
            <a:r>
              <a:rPr lang="en-US" dirty="0" smtClean="0">
                <a:latin typeface="Arial Black" panose="020B0A04020102020204" pitchFamily="34" charset="0"/>
              </a:rPr>
              <a:t>Demerits of Experimental Learning </a:t>
            </a:r>
            <a:br>
              <a:rPr lang="en-US" dirty="0" smtClean="0">
                <a:latin typeface="Arial Black" panose="020B0A04020102020204" pitchFamily="34" charset="0"/>
              </a:rPr>
            </a:br>
            <a:r>
              <a:rPr lang="en-US" dirty="0" smtClean="0">
                <a:latin typeface="Arial Black" panose="020B0A04020102020204" pitchFamily="34" charset="0"/>
              </a:rPr>
              <a:t> </a:t>
            </a:r>
            <a:r>
              <a:rPr lang="en-US" dirty="0" smtClean="0">
                <a:solidFill>
                  <a:srgbClr val="FF0000"/>
                </a:solidFill>
                <a:latin typeface="Arial Black" panose="020B0A04020102020204" pitchFamily="34" charset="0"/>
              </a:rPr>
              <a:t>( </a:t>
            </a:r>
            <a:r>
              <a:rPr lang="hi-IN" dirty="0">
                <a:solidFill>
                  <a:srgbClr val="FF0000"/>
                </a:solidFill>
                <a:latin typeface="Arial Black" panose="020B0A04020102020204" pitchFamily="34" charset="0"/>
              </a:rPr>
              <a:t>प्रायोगिक शिक्षा के दोष</a:t>
            </a:r>
            <a:r>
              <a:rPr lang="en-US" dirty="0">
                <a:solidFill>
                  <a:srgbClr val="FF0000"/>
                </a:solidFill>
                <a:latin typeface="Arial Black" panose="020B0A04020102020204" pitchFamily="34" charset="0"/>
              </a:rPr>
              <a:t> )</a:t>
            </a:r>
            <a:br>
              <a:rPr lang="en-US" dirty="0">
                <a:solidFill>
                  <a:srgbClr val="FF0000"/>
                </a:solidFill>
                <a:latin typeface="Arial Black" panose="020B0A04020102020204" pitchFamily="34" charset="0"/>
              </a:rPr>
            </a:br>
            <a:endParaRPr lang="en-IN" dirty="0">
              <a:latin typeface="Arial Black" panose="020B0A04020102020204" pitchFamily="34" charset="0"/>
            </a:endParaRPr>
          </a:p>
        </p:txBody>
      </p:sp>
      <p:sp>
        <p:nvSpPr>
          <p:cNvPr id="3" name="Text Placeholder 2"/>
          <p:cNvSpPr>
            <a:spLocks noGrp="1"/>
          </p:cNvSpPr>
          <p:nvPr>
            <p:ph type="body" idx="1"/>
          </p:nvPr>
        </p:nvSpPr>
        <p:spPr>
          <a:xfrm>
            <a:off x="0" y="1870350"/>
            <a:ext cx="5157787" cy="844061"/>
          </a:xfrm>
        </p:spPr>
        <p:txBody>
          <a:bodyPr>
            <a:normAutofit/>
          </a:bodyPr>
          <a:lstStyle/>
          <a:p>
            <a:r>
              <a:rPr lang="en-US" sz="1800" dirty="0" smtClean="0"/>
              <a:t> Needs Proper Equipment and labs </a:t>
            </a:r>
          </a:p>
          <a:p>
            <a:r>
              <a:rPr lang="en-US" sz="1800" dirty="0" smtClean="0">
                <a:solidFill>
                  <a:srgbClr val="FF0000"/>
                </a:solidFill>
              </a:rPr>
              <a:t>(</a:t>
            </a:r>
            <a:r>
              <a:rPr lang="hi-IN" sz="1800" dirty="0" smtClean="0">
                <a:solidFill>
                  <a:srgbClr val="FF0000"/>
                </a:solidFill>
              </a:rPr>
              <a:t>उचित उपकरण और प्रयोगशालाओं की जरूरत है</a:t>
            </a:r>
            <a:r>
              <a:rPr lang="en-US" sz="1800" dirty="0" smtClean="0">
                <a:solidFill>
                  <a:srgbClr val="FF0000"/>
                </a:solidFill>
              </a:rPr>
              <a:t> )</a:t>
            </a:r>
            <a:endParaRPr lang="en-IN" sz="1800" dirty="0">
              <a:solidFill>
                <a:srgbClr val="FF0000"/>
              </a:solidFill>
            </a:endParaRPr>
          </a:p>
        </p:txBody>
      </p:sp>
      <p:pic>
        <p:nvPicPr>
          <p:cNvPr id="8" name="Content Placeholder 7"/>
          <p:cNvPicPr>
            <a:picLocks noGrp="1" noChangeAspect="1"/>
          </p:cNvPicPr>
          <p:nvPr>
            <p:ph sz="half" idx="2"/>
          </p:nvPr>
        </p:nvPicPr>
        <p:blipFill>
          <a:blip r:embed="rId2">
            <a:extLst>
              <a:ext uri="{28A0092B-C50C-407E-A947-70E740481C1C}">
                <a14:useLocalDpi xmlns:a14="http://schemas.microsoft.com/office/drawing/2010/main" xmlns="" val="0"/>
              </a:ext>
            </a:extLst>
          </a:blip>
          <a:stretch>
            <a:fillRect/>
          </a:stretch>
        </p:blipFill>
        <p:spPr>
          <a:xfrm>
            <a:off x="863600" y="3436937"/>
            <a:ext cx="3810000" cy="1905000"/>
          </a:xfrm>
        </p:spPr>
      </p:pic>
      <p:sp>
        <p:nvSpPr>
          <p:cNvPr id="5" name="Text Placeholder 4"/>
          <p:cNvSpPr>
            <a:spLocks noGrp="1"/>
          </p:cNvSpPr>
          <p:nvPr>
            <p:ph type="body" sz="quarter" idx="3"/>
          </p:nvPr>
        </p:nvSpPr>
        <p:spPr>
          <a:xfrm>
            <a:off x="4967654" y="1791586"/>
            <a:ext cx="5183188" cy="1001590"/>
          </a:xfrm>
        </p:spPr>
        <p:txBody>
          <a:bodyPr>
            <a:normAutofit fontScale="92500"/>
          </a:bodyPr>
          <a:lstStyle/>
          <a:p>
            <a:r>
              <a:rPr lang="en-US" sz="2000" dirty="0" smtClean="0"/>
              <a:t>Requires trained and experienced teachers </a:t>
            </a:r>
          </a:p>
          <a:p>
            <a:r>
              <a:rPr lang="en-US" sz="2000" dirty="0" smtClean="0">
                <a:solidFill>
                  <a:srgbClr val="FF0000"/>
                </a:solidFill>
              </a:rPr>
              <a:t>(</a:t>
            </a:r>
            <a:r>
              <a:rPr lang="hi-IN" sz="2000" dirty="0" smtClean="0">
                <a:solidFill>
                  <a:srgbClr val="FF0000"/>
                </a:solidFill>
              </a:rPr>
              <a:t>प्रशिक्षित एवं अनुभवी शिक्षकों की आवश्यकता है</a:t>
            </a:r>
            <a:r>
              <a:rPr lang="en-US" sz="2000" dirty="0" smtClean="0">
                <a:solidFill>
                  <a:srgbClr val="FF0000"/>
                </a:solidFill>
              </a:rPr>
              <a:t> )</a:t>
            </a:r>
            <a:endParaRPr lang="en-IN" sz="2000" dirty="0">
              <a:solidFill>
                <a:srgbClr val="FF0000"/>
              </a:solidFill>
            </a:endParaRPr>
          </a:p>
        </p:txBody>
      </p:sp>
      <p:pic>
        <p:nvPicPr>
          <p:cNvPr id="9" name="Content Placeholder 8"/>
          <p:cNvPicPr>
            <a:picLocks noGrp="1" noChangeAspect="1"/>
          </p:cNvPicPr>
          <p:nvPr>
            <p:ph sz="quarter" idx="4"/>
          </p:nvPr>
        </p:nvPicPr>
        <p:blipFill>
          <a:blip r:embed="rId3" cstate="print">
            <a:extLst>
              <a:ext uri="{28A0092B-C50C-407E-A947-70E740481C1C}">
                <a14:useLocalDpi xmlns:a14="http://schemas.microsoft.com/office/drawing/2010/main" xmlns="" val="0"/>
              </a:ext>
            </a:extLst>
          </a:blip>
          <a:stretch>
            <a:fillRect/>
          </a:stretch>
        </p:blipFill>
        <p:spPr>
          <a:xfrm>
            <a:off x="5528469" y="2736850"/>
            <a:ext cx="3305175" cy="3305175"/>
          </a:xfrm>
        </p:spPr>
      </p:pic>
    </p:spTree>
    <p:extLst>
      <p:ext uri="{BB962C8B-B14F-4D97-AF65-F5344CB8AC3E}">
        <p14:creationId xmlns:p14="http://schemas.microsoft.com/office/powerpoint/2010/main" xmlns="" val="7488392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838200" y="615462"/>
            <a:ext cx="10515600" cy="1075226"/>
          </a:xfrm>
        </p:spPr>
        <p:txBody>
          <a:bodyPr>
            <a:normAutofit fontScale="90000"/>
          </a:bodyPr>
          <a:lstStyle/>
          <a:p>
            <a:r>
              <a:rPr lang="en-US" dirty="0" smtClean="0">
                <a:latin typeface="Arial Black" panose="020B0A04020102020204" pitchFamily="34" charset="0"/>
              </a:rPr>
              <a:t>Demerits of Experimental Learning </a:t>
            </a:r>
            <a:br>
              <a:rPr lang="en-US" dirty="0" smtClean="0">
                <a:latin typeface="Arial Black" panose="020B0A04020102020204" pitchFamily="34" charset="0"/>
              </a:rPr>
            </a:br>
            <a:r>
              <a:rPr lang="en-US" dirty="0" smtClean="0">
                <a:latin typeface="Arial Black" panose="020B0A04020102020204" pitchFamily="34" charset="0"/>
              </a:rPr>
              <a:t> </a:t>
            </a:r>
            <a:r>
              <a:rPr lang="en-US" dirty="0" smtClean="0">
                <a:solidFill>
                  <a:srgbClr val="FF0000"/>
                </a:solidFill>
                <a:latin typeface="Arial Black" panose="020B0A04020102020204" pitchFamily="34" charset="0"/>
              </a:rPr>
              <a:t>( </a:t>
            </a:r>
            <a:r>
              <a:rPr lang="hi-IN" dirty="0" smtClean="0">
                <a:solidFill>
                  <a:srgbClr val="FF0000"/>
                </a:solidFill>
                <a:latin typeface="Arial Black" panose="020B0A04020102020204" pitchFamily="34" charset="0"/>
              </a:rPr>
              <a:t>प्रायोगिक शिक्षा के दोष</a:t>
            </a:r>
            <a:r>
              <a:rPr lang="en-US" dirty="0" smtClean="0">
                <a:solidFill>
                  <a:srgbClr val="FF0000"/>
                </a:solidFill>
                <a:latin typeface="Arial Black" panose="020B0A04020102020204" pitchFamily="34" charset="0"/>
              </a:rPr>
              <a:t> )</a:t>
            </a:r>
            <a:br>
              <a:rPr lang="en-US" dirty="0" smtClean="0">
                <a:solidFill>
                  <a:srgbClr val="FF0000"/>
                </a:solidFill>
                <a:latin typeface="Arial Black" panose="020B0A04020102020204" pitchFamily="34" charset="0"/>
              </a:rPr>
            </a:br>
            <a:endParaRPr lang="en-IN" dirty="0"/>
          </a:p>
        </p:txBody>
      </p:sp>
      <p:sp>
        <p:nvSpPr>
          <p:cNvPr id="8" name="Content Placeholder 7"/>
          <p:cNvSpPr>
            <a:spLocks noGrp="1"/>
          </p:cNvSpPr>
          <p:nvPr>
            <p:ph idx="1"/>
          </p:nvPr>
        </p:nvSpPr>
        <p:spPr/>
        <p:txBody>
          <a:bodyPr/>
          <a:lstStyle/>
          <a:p>
            <a:pPr marL="0" indent="0">
              <a:buNone/>
            </a:pPr>
            <a:r>
              <a:rPr lang="en-US" dirty="0" smtClean="0"/>
              <a:t>  Time consuming </a:t>
            </a:r>
          </a:p>
          <a:p>
            <a:pPr marL="0" indent="0">
              <a:buNone/>
            </a:pPr>
            <a:r>
              <a:rPr lang="en-US" dirty="0"/>
              <a:t> </a:t>
            </a:r>
            <a:r>
              <a:rPr lang="en-US" dirty="0" smtClean="0"/>
              <a:t> </a:t>
            </a:r>
            <a:r>
              <a:rPr lang="en-US" dirty="0" smtClean="0">
                <a:solidFill>
                  <a:srgbClr val="FF0000"/>
                </a:solidFill>
              </a:rPr>
              <a:t>(</a:t>
            </a:r>
            <a:r>
              <a:rPr lang="hi-IN" dirty="0" smtClean="0">
                <a:solidFill>
                  <a:srgbClr val="FF0000"/>
                </a:solidFill>
              </a:rPr>
              <a:t>समय की खपत</a:t>
            </a:r>
            <a:r>
              <a:rPr lang="en-US" dirty="0" smtClean="0">
                <a:solidFill>
                  <a:srgbClr val="FF0000"/>
                </a:solidFill>
              </a:rPr>
              <a:t> )</a:t>
            </a:r>
            <a:endParaRPr lang="en-IN" dirty="0">
              <a:solidFill>
                <a:srgbClr val="FF0000"/>
              </a:solidFill>
            </a:endParaRPr>
          </a:p>
        </p:txBody>
      </p:sp>
      <p:pic>
        <p:nvPicPr>
          <p:cNvPr id="9" name="Picture 8"/>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437792" y="2272445"/>
            <a:ext cx="4887882" cy="4585555"/>
          </a:xfrm>
          <a:prstGeom prst="rect">
            <a:avLst/>
          </a:prstGeom>
        </p:spPr>
      </p:pic>
    </p:spTree>
    <p:extLst>
      <p:ext uri="{BB962C8B-B14F-4D97-AF65-F5344CB8AC3E}">
        <p14:creationId xmlns:p14="http://schemas.microsoft.com/office/powerpoint/2010/main" xmlns="" val="38374035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1210" y="2712720"/>
            <a:ext cx="8596668" cy="1320800"/>
          </a:xfrm>
        </p:spPr>
        <p:txBody>
          <a:bodyPr>
            <a:normAutofit/>
          </a:bodyPr>
          <a:lstStyle/>
          <a:p>
            <a:r>
              <a:rPr lang="en-US" dirty="0" smtClean="0">
                <a:latin typeface="Arial Black" panose="020B0A04020102020204" pitchFamily="34" charset="0"/>
              </a:rPr>
              <a:t>Conclusion </a:t>
            </a:r>
            <a:br>
              <a:rPr lang="en-US" dirty="0" smtClean="0">
                <a:latin typeface="Arial Black" panose="020B0A04020102020204" pitchFamily="34" charset="0"/>
              </a:rPr>
            </a:br>
            <a:r>
              <a:rPr lang="en-US" dirty="0" smtClean="0">
                <a:solidFill>
                  <a:srgbClr val="FF0000"/>
                </a:solidFill>
                <a:latin typeface="Arial Black" panose="020B0A04020102020204" pitchFamily="34" charset="0"/>
              </a:rPr>
              <a:t>( </a:t>
            </a:r>
            <a:r>
              <a:rPr lang="hi-IN" dirty="0">
                <a:solidFill>
                  <a:srgbClr val="FF0000"/>
                </a:solidFill>
                <a:latin typeface="Arial Black" panose="020B0A04020102020204" pitchFamily="34" charset="0"/>
              </a:rPr>
              <a:t>निष्कर्ष</a:t>
            </a:r>
            <a:r>
              <a:rPr lang="en-US" dirty="0">
                <a:solidFill>
                  <a:srgbClr val="FF0000"/>
                </a:solidFill>
                <a:latin typeface="Arial Black" panose="020B0A04020102020204" pitchFamily="34" charset="0"/>
              </a:rPr>
              <a:t>  )</a:t>
            </a:r>
            <a:r>
              <a:rPr lang="en-US" dirty="0" smtClean="0">
                <a:latin typeface="Arial Black" panose="020B0A04020102020204" pitchFamily="34" charset="0"/>
              </a:rPr>
              <a:t> </a:t>
            </a:r>
            <a:endParaRPr lang="en-IN" dirty="0">
              <a:latin typeface="Arial Black" panose="020B0A04020102020204" pitchFamily="34" charset="0"/>
            </a:endParaRPr>
          </a:p>
        </p:txBody>
      </p:sp>
      <p:sp>
        <p:nvSpPr>
          <p:cNvPr id="3" name="Content Placeholder 2"/>
          <p:cNvSpPr>
            <a:spLocks noGrp="1"/>
          </p:cNvSpPr>
          <p:nvPr>
            <p:ph idx="1"/>
          </p:nvPr>
        </p:nvSpPr>
        <p:spPr>
          <a:xfrm>
            <a:off x="598957" y="3832636"/>
            <a:ext cx="8596668" cy="2646542"/>
          </a:xfrm>
        </p:spPr>
        <p:txBody>
          <a:bodyPr>
            <a:normAutofit/>
          </a:bodyPr>
          <a:lstStyle/>
          <a:p>
            <a:pPr marL="0" indent="0">
              <a:buNone/>
            </a:pPr>
            <a:endParaRPr lang="en-US" dirty="0" smtClean="0"/>
          </a:p>
          <a:p>
            <a:pPr marL="0" indent="0">
              <a:buNone/>
            </a:pPr>
            <a:r>
              <a:rPr lang="en-US" dirty="0" smtClean="0"/>
              <a:t>Experiential learning is a process that makes students and learners gain experience and learn by doing the tasks. It means observing, analyzing, synthesizing, and executing the learnings.</a:t>
            </a:r>
          </a:p>
          <a:p>
            <a:pPr marL="0" indent="0">
              <a:buNone/>
            </a:pPr>
            <a:r>
              <a:rPr lang="hi-IN" dirty="0" smtClean="0">
                <a:solidFill>
                  <a:srgbClr val="FF0000"/>
                </a:solidFill>
              </a:rPr>
              <a:t>अनुभवजन्य अधिगम एक ऐसी प्रक्रिया है जो छात्रों और शिक्षार्थियों को कार्य करके अनुभव प्राप्त करने और सीखने में मदद करती है। इसका अर्थ है सीखने का अवलोकन करना, विश्लेषण करना, संश्लेषण करना और क्रियान्वित करना।</a:t>
            </a:r>
            <a:endParaRPr lang="en-IN" dirty="0">
              <a:solidFill>
                <a:srgbClr val="FF0000"/>
              </a:solidFill>
            </a:endParaRPr>
          </a:p>
        </p:txBody>
      </p:sp>
      <p:pic>
        <p:nvPicPr>
          <p:cNvPr id="4" name="Picture 3" descr="Benifits of experimental learning.png"/>
          <p:cNvPicPr>
            <a:picLocks noChangeAspect="1"/>
          </p:cNvPicPr>
          <p:nvPr/>
        </p:nvPicPr>
        <p:blipFill>
          <a:blip r:embed="rId2"/>
          <a:stretch>
            <a:fillRect/>
          </a:stretch>
        </p:blipFill>
        <p:spPr>
          <a:xfrm>
            <a:off x="1054418" y="411206"/>
            <a:ext cx="7269960" cy="2018483"/>
          </a:xfrm>
          <a:prstGeom prst="rect">
            <a:avLst/>
          </a:prstGeom>
        </p:spPr>
      </p:pic>
    </p:spTree>
    <p:extLst>
      <p:ext uri="{BB962C8B-B14F-4D97-AF65-F5344CB8AC3E}">
        <p14:creationId xmlns:p14="http://schemas.microsoft.com/office/powerpoint/2010/main" xmlns="" val="4636468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604352"/>
          </a:xfrm>
        </p:spPr>
        <p:txBody>
          <a:bodyPr>
            <a:normAutofit fontScale="90000"/>
          </a:bodyPr>
          <a:lstStyle/>
          <a:p>
            <a:r>
              <a:rPr lang="en-US" dirty="0" smtClean="0">
                <a:latin typeface="Arial Black" panose="020B0A04020102020204" pitchFamily="34" charset="0"/>
              </a:rPr>
              <a:t>Reference </a:t>
            </a:r>
            <a:r>
              <a:rPr lang="en-IN" dirty="0">
                <a:latin typeface="Arial Black" panose="020B0A04020102020204" pitchFamily="34" charset="0"/>
              </a:rPr>
              <a:t/>
            </a:r>
            <a:br>
              <a:rPr lang="en-IN" dirty="0">
                <a:latin typeface="Arial Black" panose="020B0A04020102020204" pitchFamily="34" charset="0"/>
              </a:rPr>
            </a:br>
            <a:r>
              <a:rPr lang="en-IN" dirty="0">
                <a:latin typeface="Arial Black" panose="020B0A04020102020204" pitchFamily="34" charset="0"/>
              </a:rPr>
              <a:t> </a:t>
            </a:r>
            <a:r>
              <a:rPr lang="en-US" dirty="0">
                <a:solidFill>
                  <a:srgbClr val="FF0000"/>
                </a:solidFill>
              </a:rPr>
              <a:t>( </a:t>
            </a:r>
            <a:r>
              <a:rPr lang="hi-IN" dirty="0">
                <a:solidFill>
                  <a:srgbClr val="FF0000"/>
                </a:solidFill>
              </a:rPr>
              <a:t>संदर्भ</a:t>
            </a:r>
            <a:r>
              <a:rPr lang="en-US" dirty="0">
                <a:solidFill>
                  <a:srgbClr val="FF0000"/>
                </a:solidFill>
              </a:rPr>
              <a:t> )</a:t>
            </a:r>
            <a:r>
              <a:rPr lang="en-IN" dirty="0">
                <a:solidFill>
                  <a:srgbClr val="FF0000"/>
                </a:solidFill>
              </a:rPr>
              <a:t/>
            </a:r>
            <a:br>
              <a:rPr lang="en-IN" dirty="0">
                <a:solidFill>
                  <a:srgbClr val="FF0000"/>
                </a:solidFill>
              </a:rPr>
            </a:br>
            <a:endParaRPr lang="en-IN" dirty="0">
              <a:latin typeface="Arial Black" panose="020B0A04020102020204" pitchFamily="34" charset="0"/>
            </a:endParaRPr>
          </a:p>
        </p:txBody>
      </p:sp>
      <p:sp>
        <p:nvSpPr>
          <p:cNvPr id="3" name="Content Placeholder 2"/>
          <p:cNvSpPr>
            <a:spLocks noGrp="1"/>
          </p:cNvSpPr>
          <p:nvPr>
            <p:ph idx="1"/>
          </p:nvPr>
        </p:nvSpPr>
        <p:spPr/>
        <p:txBody>
          <a:bodyPr/>
          <a:lstStyle/>
          <a:p>
            <a:r>
              <a:rPr lang="en-US" dirty="0" smtClean="0"/>
              <a:t>Book –  TEACHING OF BIOLOGICAL SCIENCE</a:t>
            </a:r>
          </a:p>
          <a:p>
            <a:pPr marL="0" indent="0">
              <a:buNone/>
            </a:pPr>
            <a:r>
              <a:rPr lang="en-US" dirty="0"/>
              <a:t> </a:t>
            </a:r>
            <a:r>
              <a:rPr lang="en-US" dirty="0" smtClean="0"/>
              <a:t>    </a:t>
            </a:r>
            <a:r>
              <a:rPr lang="en-US" dirty="0" smtClean="0">
                <a:solidFill>
                  <a:srgbClr val="FF0000"/>
                </a:solidFill>
              </a:rPr>
              <a:t>Writer – JASIM AHMED</a:t>
            </a:r>
            <a:endParaRPr lang="en-US" dirty="0" smtClean="0"/>
          </a:p>
          <a:p>
            <a:r>
              <a:rPr lang="en-US" dirty="0" smtClean="0"/>
              <a:t>Book -  BIOLOGICAL SCIENCE OF PEDAGOGY</a:t>
            </a:r>
          </a:p>
          <a:p>
            <a:pPr marL="0" indent="0">
              <a:buNone/>
            </a:pPr>
            <a:r>
              <a:rPr lang="en-US" dirty="0">
                <a:solidFill>
                  <a:srgbClr val="FF0000"/>
                </a:solidFill>
              </a:rPr>
              <a:t> </a:t>
            </a:r>
            <a:r>
              <a:rPr lang="en-US" dirty="0" smtClean="0">
                <a:solidFill>
                  <a:srgbClr val="FF0000"/>
                </a:solidFill>
              </a:rPr>
              <a:t>    Writer – Dr. N PAPA RAO  </a:t>
            </a:r>
          </a:p>
          <a:p>
            <a:pPr marL="0" indent="0">
              <a:buNone/>
            </a:pPr>
            <a:r>
              <a:rPr lang="en-US" dirty="0">
                <a:solidFill>
                  <a:srgbClr val="FF0000"/>
                </a:solidFill>
              </a:rPr>
              <a:t> </a:t>
            </a:r>
            <a:r>
              <a:rPr lang="en-US" dirty="0" smtClean="0">
                <a:solidFill>
                  <a:srgbClr val="FF0000"/>
                </a:solidFill>
              </a:rPr>
              <a:t>    </a:t>
            </a:r>
          </a:p>
          <a:p>
            <a:endParaRPr lang="en-IN" dirty="0"/>
          </a:p>
        </p:txBody>
      </p:sp>
    </p:spTree>
    <p:extLst>
      <p:ext uri="{BB962C8B-B14F-4D97-AF65-F5344CB8AC3E}">
        <p14:creationId xmlns:p14="http://schemas.microsoft.com/office/powerpoint/2010/main" xmlns="" val="42859414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thankyou2.jpg"/>
          <p:cNvPicPr>
            <a:picLocks noChangeAspect="1"/>
          </p:cNvPicPr>
          <p:nvPr/>
        </p:nvPicPr>
        <p:blipFill>
          <a:blip r:embed="rId2"/>
          <a:stretch>
            <a:fillRect/>
          </a:stretch>
        </p:blipFill>
        <p:spPr>
          <a:xfrm>
            <a:off x="1510487" y="587830"/>
            <a:ext cx="7306941" cy="5815140"/>
          </a:xfrm>
          <a:prstGeom prst="rect">
            <a:avLst/>
          </a:prstGeom>
        </p:spPr>
      </p:pic>
    </p:spTree>
    <p:extLst>
      <p:ext uri="{BB962C8B-B14F-4D97-AF65-F5344CB8AC3E}">
        <p14:creationId xmlns:p14="http://schemas.microsoft.com/office/powerpoint/2010/main" xmlns="" val="382021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80942" y="3266682"/>
            <a:ext cx="7766936" cy="1646302"/>
          </a:xfrm>
        </p:spPr>
        <p:txBody>
          <a:bodyPr>
            <a:normAutofit fontScale="90000"/>
          </a:bodyPr>
          <a:lstStyle/>
          <a:p>
            <a:r>
              <a:rPr lang="en-US" sz="4400" dirty="0" smtClean="0">
                <a:latin typeface="Arial Black" panose="020B0A04020102020204" pitchFamily="34" charset="0"/>
              </a:rPr>
              <a:t>EXPERIMENTAL LEARNING IN BIOLOGICAL SCIENCE </a:t>
            </a:r>
            <a:endParaRPr lang="en-IN" sz="4400" dirty="0">
              <a:latin typeface="Arial Black" panose="020B0A04020102020204" pitchFamily="34" charset="0"/>
            </a:endParaRPr>
          </a:p>
        </p:txBody>
      </p:sp>
      <p:sp>
        <p:nvSpPr>
          <p:cNvPr id="3" name="Subtitle 2"/>
          <p:cNvSpPr>
            <a:spLocks noGrp="1"/>
          </p:cNvSpPr>
          <p:nvPr>
            <p:ph type="subTitle" idx="1"/>
          </p:nvPr>
        </p:nvSpPr>
        <p:spPr>
          <a:xfrm>
            <a:off x="919234" y="5056684"/>
            <a:ext cx="7766936" cy="1096899"/>
          </a:xfrm>
        </p:spPr>
        <p:txBody>
          <a:bodyPr>
            <a:normAutofit/>
          </a:bodyPr>
          <a:lstStyle/>
          <a:p>
            <a:r>
              <a:rPr lang="hi-IN" sz="3600" b="1" dirty="0" smtClean="0">
                <a:solidFill>
                  <a:srgbClr val="FF0000"/>
                </a:solidFill>
                <a:latin typeface="Kruti Dev 246" pitchFamily="2" charset="0"/>
              </a:rPr>
              <a:t>जैविक विज्ञान में प्रायोगिक शिक्षा</a:t>
            </a:r>
            <a:endParaRPr lang="en-IN" sz="3600" b="1" dirty="0">
              <a:solidFill>
                <a:srgbClr val="FF0000"/>
              </a:solidFill>
              <a:latin typeface="Kruti Dev 246" pitchFamily="2" charset="0"/>
            </a:endParaRPr>
          </a:p>
        </p:txBody>
      </p:sp>
      <p:pic>
        <p:nvPicPr>
          <p:cNvPr id="4" name="Picture 3" descr="EXPERIMENTAL.jpg"/>
          <p:cNvPicPr>
            <a:picLocks noChangeAspect="1"/>
          </p:cNvPicPr>
          <p:nvPr/>
        </p:nvPicPr>
        <p:blipFill>
          <a:blip r:embed="rId2"/>
          <a:stretch>
            <a:fillRect/>
          </a:stretch>
        </p:blipFill>
        <p:spPr>
          <a:xfrm>
            <a:off x="2625640" y="366712"/>
            <a:ext cx="5538646" cy="2912256"/>
          </a:xfrm>
          <a:prstGeom prst="rect">
            <a:avLst/>
          </a:prstGeom>
        </p:spPr>
      </p:pic>
    </p:spTree>
    <p:extLst>
      <p:ext uri="{BB962C8B-B14F-4D97-AF65-F5344CB8AC3E}">
        <p14:creationId xmlns:p14="http://schemas.microsoft.com/office/powerpoint/2010/main" xmlns="" val="11304744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6331" y="413237"/>
            <a:ext cx="10588869" cy="894741"/>
          </a:xfrm>
        </p:spPr>
        <p:txBody>
          <a:bodyPr>
            <a:normAutofit/>
          </a:bodyPr>
          <a:lstStyle/>
          <a:p>
            <a:r>
              <a:rPr lang="en-US" sz="3600" dirty="0" smtClean="0">
                <a:latin typeface="Arial Black" panose="020B0A04020102020204" pitchFamily="34" charset="0"/>
              </a:rPr>
              <a:t>INDEX </a:t>
            </a:r>
            <a:r>
              <a:rPr lang="en-US" sz="3600" dirty="0" smtClean="0">
                <a:solidFill>
                  <a:srgbClr val="FF0000"/>
                </a:solidFill>
                <a:latin typeface="Arial Black" panose="020B0A04020102020204" pitchFamily="34" charset="0"/>
              </a:rPr>
              <a:t>(</a:t>
            </a:r>
            <a:r>
              <a:rPr lang="hi-IN" sz="3600" dirty="0" smtClean="0">
                <a:solidFill>
                  <a:srgbClr val="FF0000"/>
                </a:solidFill>
                <a:latin typeface="Arial Black" panose="020B0A04020102020204" pitchFamily="34" charset="0"/>
              </a:rPr>
              <a:t>विषय</a:t>
            </a:r>
            <a:r>
              <a:rPr lang="en-US" sz="3600" dirty="0" smtClean="0">
                <a:solidFill>
                  <a:srgbClr val="FF0000"/>
                </a:solidFill>
                <a:latin typeface="Arial Black" panose="020B0A04020102020204" pitchFamily="34" charset="0"/>
              </a:rPr>
              <a:t>)</a:t>
            </a:r>
            <a:endParaRPr lang="en-IN" sz="3600" dirty="0">
              <a:solidFill>
                <a:srgbClr val="FF0000"/>
              </a:solidFill>
              <a:latin typeface="Arial Black" panose="020B0A04020102020204" pitchFamily="34" charset="0"/>
            </a:endParaRPr>
          </a:p>
        </p:txBody>
      </p:sp>
      <p:sp>
        <p:nvSpPr>
          <p:cNvPr id="3" name="Content Placeholder 2"/>
          <p:cNvSpPr>
            <a:spLocks noGrp="1"/>
          </p:cNvSpPr>
          <p:nvPr>
            <p:ph idx="1"/>
          </p:nvPr>
        </p:nvSpPr>
        <p:spPr>
          <a:xfrm>
            <a:off x="861646" y="1028700"/>
            <a:ext cx="10263554" cy="4528039"/>
          </a:xfrm>
        </p:spPr>
        <p:txBody>
          <a:bodyPr>
            <a:noAutofit/>
          </a:bodyPr>
          <a:lstStyle/>
          <a:p>
            <a:r>
              <a:rPr lang="en-US" sz="1400" dirty="0" smtClean="0"/>
              <a:t> Definition</a:t>
            </a:r>
          </a:p>
          <a:p>
            <a:pPr marL="0" indent="0">
              <a:buNone/>
            </a:pPr>
            <a:r>
              <a:rPr lang="en-US" sz="1400" dirty="0" smtClean="0">
                <a:solidFill>
                  <a:srgbClr val="FF0000"/>
                </a:solidFill>
              </a:rPr>
              <a:t>    ( </a:t>
            </a:r>
            <a:r>
              <a:rPr lang="hi-IN" sz="1400" dirty="0" smtClean="0">
                <a:solidFill>
                  <a:srgbClr val="FF0000"/>
                </a:solidFill>
              </a:rPr>
              <a:t>परिभाषा</a:t>
            </a:r>
            <a:r>
              <a:rPr lang="en-US" sz="1400" dirty="0" smtClean="0">
                <a:solidFill>
                  <a:srgbClr val="FF0000"/>
                </a:solidFill>
              </a:rPr>
              <a:t> )</a:t>
            </a:r>
          </a:p>
          <a:p>
            <a:r>
              <a:rPr lang="en-US" sz="1400" dirty="0" smtClean="0"/>
              <a:t> Father of Experimental  Learning</a:t>
            </a:r>
          </a:p>
          <a:p>
            <a:pPr marL="0" indent="0">
              <a:buNone/>
            </a:pPr>
            <a:r>
              <a:rPr lang="en-US" sz="1400" dirty="0" smtClean="0">
                <a:solidFill>
                  <a:srgbClr val="FF0000"/>
                </a:solidFill>
              </a:rPr>
              <a:t>    ( </a:t>
            </a:r>
            <a:r>
              <a:rPr lang="hi-IN" sz="1400" dirty="0" smtClean="0">
                <a:solidFill>
                  <a:srgbClr val="FF0000"/>
                </a:solidFill>
              </a:rPr>
              <a:t>प्रायोगिक शिक्षा के जनक</a:t>
            </a:r>
            <a:r>
              <a:rPr lang="en-US" sz="1400" dirty="0" smtClean="0">
                <a:solidFill>
                  <a:srgbClr val="FF0000"/>
                </a:solidFill>
              </a:rPr>
              <a:t> )</a:t>
            </a:r>
          </a:p>
          <a:p>
            <a:r>
              <a:rPr lang="en-US" sz="1400" dirty="0"/>
              <a:t> </a:t>
            </a:r>
            <a:r>
              <a:rPr lang="en-US" sz="1400" dirty="0" smtClean="0"/>
              <a:t>David Allen Kolb</a:t>
            </a:r>
          </a:p>
          <a:p>
            <a:pPr marL="0" indent="0">
              <a:buNone/>
            </a:pPr>
            <a:r>
              <a:rPr lang="en-US" sz="1400" dirty="0"/>
              <a:t> </a:t>
            </a:r>
            <a:r>
              <a:rPr lang="en-US" sz="1400" dirty="0" smtClean="0"/>
              <a:t>   </a:t>
            </a:r>
            <a:r>
              <a:rPr lang="en-US" sz="1400" dirty="0" smtClean="0">
                <a:solidFill>
                  <a:srgbClr val="FF0000"/>
                </a:solidFill>
              </a:rPr>
              <a:t>( </a:t>
            </a:r>
            <a:r>
              <a:rPr lang="hi-IN" sz="1400" dirty="0" smtClean="0">
                <a:solidFill>
                  <a:srgbClr val="FF0000"/>
                </a:solidFill>
              </a:rPr>
              <a:t>डेविड एलन कोलब</a:t>
            </a:r>
            <a:r>
              <a:rPr lang="en-US" sz="1400" dirty="0" smtClean="0">
                <a:solidFill>
                  <a:srgbClr val="FF0000"/>
                </a:solidFill>
              </a:rPr>
              <a:t> )</a:t>
            </a:r>
          </a:p>
          <a:p>
            <a:r>
              <a:rPr lang="en-US" sz="1400" dirty="0"/>
              <a:t> </a:t>
            </a:r>
            <a:r>
              <a:rPr lang="en-US" sz="1400" dirty="0" smtClean="0"/>
              <a:t>Kolb’s Experimental Learning Cycle</a:t>
            </a:r>
          </a:p>
          <a:p>
            <a:pPr marL="0" indent="0">
              <a:buNone/>
            </a:pPr>
            <a:r>
              <a:rPr lang="en-US" sz="1400" dirty="0"/>
              <a:t> </a:t>
            </a:r>
            <a:r>
              <a:rPr lang="en-US" sz="1400" dirty="0" smtClean="0"/>
              <a:t>   </a:t>
            </a:r>
            <a:r>
              <a:rPr lang="en-US" sz="1400" dirty="0" smtClean="0">
                <a:solidFill>
                  <a:srgbClr val="FF0000"/>
                </a:solidFill>
              </a:rPr>
              <a:t>(</a:t>
            </a:r>
            <a:r>
              <a:rPr lang="hi-IN" sz="1400" dirty="0" smtClean="0">
                <a:solidFill>
                  <a:srgbClr val="FF0000"/>
                </a:solidFill>
              </a:rPr>
              <a:t>कोलब का प्रायोगिक शिक्षण चक्र</a:t>
            </a:r>
            <a:r>
              <a:rPr lang="en-US" sz="1400" dirty="0" smtClean="0">
                <a:solidFill>
                  <a:srgbClr val="FF0000"/>
                </a:solidFill>
              </a:rPr>
              <a:t> )</a:t>
            </a:r>
          </a:p>
          <a:p>
            <a:r>
              <a:rPr lang="en-US" sz="1400" dirty="0"/>
              <a:t> </a:t>
            </a:r>
            <a:r>
              <a:rPr lang="en-US" sz="1400" dirty="0" smtClean="0"/>
              <a:t>Merits of Experimental Learning</a:t>
            </a:r>
          </a:p>
          <a:p>
            <a:pPr marL="0" indent="0">
              <a:buNone/>
            </a:pPr>
            <a:r>
              <a:rPr lang="en-US" sz="1400" dirty="0"/>
              <a:t> </a:t>
            </a:r>
            <a:r>
              <a:rPr lang="en-US" sz="1400" dirty="0" smtClean="0"/>
              <a:t>   </a:t>
            </a:r>
            <a:r>
              <a:rPr lang="en-US" sz="1400" dirty="0" smtClean="0">
                <a:solidFill>
                  <a:srgbClr val="FF0000"/>
                </a:solidFill>
              </a:rPr>
              <a:t>( </a:t>
            </a:r>
            <a:r>
              <a:rPr lang="hi-IN" sz="1400" dirty="0" smtClean="0">
                <a:solidFill>
                  <a:srgbClr val="FF0000"/>
                </a:solidFill>
              </a:rPr>
              <a:t>प्रयोगात्मक सीखने के गुण</a:t>
            </a:r>
            <a:r>
              <a:rPr lang="en-US" sz="1400" dirty="0" smtClean="0">
                <a:solidFill>
                  <a:srgbClr val="FF0000"/>
                </a:solidFill>
              </a:rPr>
              <a:t> ) </a:t>
            </a:r>
          </a:p>
          <a:p>
            <a:r>
              <a:rPr lang="en-US" sz="1400" dirty="0"/>
              <a:t> </a:t>
            </a:r>
            <a:r>
              <a:rPr lang="en-US" sz="1400" dirty="0" smtClean="0"/>
              <a:t>Demerits of Experimental Learning </a:t>
            </a:r>
          </a:p>
          <a:p>
            <a:pPr marL="0" indent="0">
              <a:buNone/>
            </a:pPr>
            <a:r>
              <a:rPr lang="en-US" sz="1400" dirty="0">
                <a:solidFill>
                  <a:srgbClr val="FF0000"/>
                </a:solidFill>
              </a:rPr>
              <a:t> </a:t>
            </a:r>
            <a:r>
              <a:rPr lang="en-US" sz="1400" dirty="0" smtClean="0">
                <a:solidFill>
                  <a:srgbClr val="FF0000"/>
                </a:solidFill>
              </a:rPr>
              <a:t>   ( </a:t>
            </a:r>
            <a:r>
              <a:rPr lang="hi-IN" sz="1400" dirty="0" smtClean="0">
                <a:solidFill>
                  <a:srgbClr val="FF0000"/>
                </a:solidFill>
              </a:rPr>
              <a:t>प्रायोगिक शिक्षा के दोष</a:t>
            </a:r>
            <a:r>
              <a:rPr lang="en-US" sz="1400" dirty="0" smtClean="0">
                <a:solidFill>
                  <a:srgbClr val="FF0000"/>
                </a:solidFill>
              </a:rPr>
              <a:t> )</a:t>
            </a:r>
          </a:p>
          <a:p>
            <a:r>
              <a:rPr lang="en-US" sz="1400" dirty="0"/>
              <a:t> </a:t>
            </a:r>
            <a:r>
              <a:rPr lang="en-US" sz="1400" dirty="0" smtClean="0"/>
              <a:t>Conclusion</a:t>
            </a:r>
          </a:p>
          <a:p>
            <a:pPr marL="0" indent="0">
              <a:buNone/>
            </a:pPr>
            <a:r>
              <a:rPr lang="en-US" sz="1400" dirty="0">
                <a:solidFill>
                  <a:srgbClr val="FF0000"/>
                </a:solidFill>
              </a:rPr>
              <a:t> </a:t>
            </a:r>
            <a:r>
              <a:rPr lang="en-US" sz="1400" dirty="0" smtClean="0">
                <a:solidFill>
                  <a:srgbClr val="FF0000"/>
                </a:solidFill>
              </a:rPr>
              <a:t>   ( </a:t>
            </a:r>
            <a:r>
              <a:rPr lang="hi-IN" sz="1400" dirty="0" smtClean="0">
                <a:solidFill>
                  <a:srgbClr val="FF0000"/>
                </a:solidFill>
              </a:rPr>
              <a:t>निष्कर्ष</a:t>
            </a:r>
            <a:r>
              <a:rPr lang="en-US" sz="1400" dirty="0" smtClean="0">
                <a:solidFill>
                  <a:srgbClr val="FF0000"/>
                </a:solidFill>
              </a:rPr>
              <a:t>  )</a:t>
            </a:r>
          </a:p>
          <a:p>
            <a:r>
              <a:rPr lang="en-US" sz="1400" dirty="0" smtClean="0"/>
              <a:t> Reference  </a:t>
            </a:r>
          </a:p>
          <a:p>
            <a:pPr marL="0" indent="0">
              <a:buNone/>
            </a:pPr>
            <a:r>
              <a:rPr lang="en-US" sz="1400" dirty="0"/>
              <a:t> </a:t>
            </a:r>
            <a:r>
              <a:rPr lang="en-US" sz="1400" dirty="0" smtClean="0"/>
              <a:t>   </a:t>
            </a:r>
            <a:r>
              <a:rPr lang="en-US" sz="1400" dirty="0" smtClean="0">
                <a:solidFill>
                  <a:srgbClr val="FF0000"/>
                </a:solidFill>
              </a:rPr>
              <a:t>( </a:t>
            </a:r>
            <a:r>
              <a:rPr lang="hi-IN" sz="1400" dirty="0" smtClean="0">
                <a:solidFill>
                  <a:srgbClr val="FF0000"/>
                </a:solidFill>
              </a:rPr>
              <a:t>संदर्भ</a:t>
            </a:r>
            <a:r>
              <a:rPr lang="en-US" sz="1400" dirty="0" smtClean="0">
                <a:solidFill>
                  <a:srgbClr val="FF0000"/>
                </a:solidFill>
              </a:rPr>
              <a:t> )</a:t>
            </a:r>
            <a:endParaRPr lang="en-IN" sz="1400" dirty="0">
              <a:solidFill>
                <a:srgbClr val="FF0000"/>
              </a:solidFill>
            </a:endParaRPr>
          </a:p>
        </p:txBody>
      </p:sp>
    </p:spTree>
    <p:extLst>
      <p:ext uri="{BB962C8B-B14F-4D97-AF65-F5344CB8AC3E}">
        <p14:creationId xmlns:p14="http://schemas.microsoft.com/office/powerpoint/2010/main" xmlns="" val="11323434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                    </a:t>
            </a:r>
            <a:r>
              <a:rPr lang="en-US" dirty="0" smtClean="0">
                <a:latin typeface="Arial Black" panose="020B0A04020102020204" pitchFamily="34" charset="0"/>
              </a:rPr>
              <a:t>Definition</a:t>
            </a:r>
            <a:br>
              <a:rPr lang="en-US" dirty="0" smtClean="0">
                <a:latin typeface="Arial Black" panose="020B0A04020102020204" pitchFamily="34" charset="0"/>
              </a:rPr>
            </a:br>
            <a:r>
              <a:rPr lang="en-US" dirty="0">
                <a:latin typeface="Arial Black" panose="020B0A04020102020204" pitchFamily="34" charset="0"/>
              </a:rPr>
              <a:t> </a:t>
            </a:r>
            <a:r>
              <a:rPr lang="en-US" dirty="0" smtClean="0">
                <a:latin typeface="Arial Black" panose="020B0A04020102020204" pitchFamily="34" charset="0"/>
              </a:rPr>
              <a:t>                  </a:t>
            </a:r>
            <a:r>
              <a:rPr lang="en-US" dirty="0" smtClean="0">
                <a:solidFill>
                  <a:srgbClr val="FF0000"/>
                </a:solidFill>
              </a:rPr>
              <a:t>( </a:t>
            </a:r>
            <a:r>
              <a:rPr lang="hi-IN" dirty="0">
                <a:solidFill>
                  <a:srgbClr val="FF0000"/>
                </a:solidFill>
              </a:rPr>
              <a:t>परिभाषा</a:t>
            </a:r>
            <a:r>
              <a:rPr lang="en-US" dirty="0">
                <a:solidFill>
                  <a:srgbClr val="FF0000"/>
                </a:solidFill>
              </a:rPr>
              <a:t> )</a:t>
            </a:r>
            <a:r>
              <a:rPr lang="en-US" dirty="0" smtClean="0">
                <a:latin typeface="Arial Black" panose="020B0A04020102020204" pitchFamily="34" charset="0"/>
              </a:rPr>
              <a:t> </a:t>
            </a:r>
            <a:endParaRPr lang="en-IN" dirty="0">
              <a:latin typeface="Arial Black" panose="020B0A04020102020204" pitchFamily="34" charset="0"/>
            </a:endParaRPr>
          </a:p>
        </p:txBody>
      </p:sp>
      <p:sp>
        <p:nvSpPr>
          <p:cNvPr id="5" name="Content Placeholder 4"/>
          <p:cNvSpPr>
            <a:spLocks noGrp="1"/>
          </p:cNvSpPr>
          <p:nvPr>
            <p:ph idx="1"/>
          </p:nvPr>
        </p:nvSpPr>
        <p:spPr/>
        <p:txBody>
          <a:bodyPr>
            <a:normAutofit/>
          </a:bodyPr>
          <a:lstStyle/>
          <a:p>
            <a:pPr marL="0" indent="0">
              <a:buNone/>
            </a:pPr>
            <a:r>
              <a:rPr lang="en-US" dirty="0" smtClean="0"/>
              <a:t>Experiential learning is the process of learning through experience, and is more narrowly defined as "learning through reflection on doing". Hands-on learning can be a form of experiential learning, but does not necessarily involve students reflecting on their product.</a:t>
            </a:r>
          </a:p>
          <a:p>
            <a:pPr marL="0" indent="0">
              <a:buNone/>
            </a:pPr>
            <a:endParaRPr lang="en-US" dirty="0"/>
          </a:p>
          <a:p>
            <a:pPr marL="0" indent="0">
              <a:buNone/>
            </a:pPr>
            <a:r>
              <a:rPr lang="hi-IN" dirty="0" smtClean="0">
                <a:solidFill>
                  <a:srgbClr val="FF0000"/>
                </a:solidFill>
              </a:rPr>
              <a:t>प्रायोगिक ज्ञान एक शिक्षा प्रक्रिया है जिसमे अनुभव के मध्यम से शिक्षित किया जाता है और जिसे अधिक विशेष रूप से परिभाषित किया जाता है जिसमे "प्रतिबिंब द्वारा शिक्षा प्राप्त होता है"। प्रायोगिक ज्ञान दुहराव शिक्षा तथा प्रभोधक शिक्षा से काफ़ी अलग है, जिसमे शिष्य अपेक्षाकृत निष्क्रिय भूमिका निभाता है। </a:t>
            </a:r>
            <a:endParaRPr lang="en-IN" dirty="0">
              <a:solidFill>
                <a:srgbClr val="FF0000"/>
              </a:solidFill>
            </a:endParaRPr>
          </a:p>
        </p:txBody>
      </p:sp>
    </p:spTree>
    <p:extLst>
      <p:ext uri="{BB962C8B-B14F-4D97-AF65-F5344CB8AC3E}">
        <p14:creationId xmlns:p14="http://schemas.microsoft.com/office/powerpoint/2010/main" xmlns="" val="5512697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smtClean="0">
                <a:latin typeface="Arial Black" panose="020B0A04020102020204" pitchFamily="34" charset="0"/>
              </a:rPr>
              <a:t>Father of Experimental Learning</a:t>
            </a:r>
            <a:br>
              <a:rPr lang="en-US" dirty="0" smtClean="0">
                <a:latin typeface="Arial Black" panose="020B0A04020102020204" pitchFamily="34" charset="0"/>
              </a:rPr>
            </a:br>
            <a:r>
              <a:rPr lang="en-US" dirty="0">
                <a:latin typeface="Arial Black" panose="020B0A04020102020204" pitchFamily="34" charset="0"/>
              </a:rPr>
              <a:t> </a:t>
            </a:r>
            <a:r>
              <a:rPr lang="en-US" dirty="0">
                <a:solidFill>
                  <a:srgbClr val="FF0000"/>
                </a:solidFill>
              </a:rPr>
              <a:t>( </a:t>
            </a:r>
            <a:r>
              <a:rPr lang="hi-IN" dirty="0">
                <a:solidFill>
                  <a:srgbClr val="FF0000"/>
                </a:solidFill>
              </a:rPr>
              <a:t>प्रायोगिक शिक्षा के जनक</a:t>
            </a:r>
            <a:r>
              <a:rPr lang="en-US" dirty="0">
                <a:solidFill>
                  <a:srgbClr val="FF0000"/>
                </a:solidFill>
              </a:rPr>
              <a:t> )</a:t>
            </a:r>
            <a:endParaRPr lang="en-IN" dirty="0">
              <a:latin typeface="Arial Black" panose="020B0A04020102020204" pitchFamily="34" charset="0"/>
            </a:endParaRPr>
          </a:p>
        </p:txBody>
      </p:sp>
      <p:sp>
        <p:nvSpPr>
          <p:cNvPr id="7" name="Content Placeholder 6"/>
          <p:cNvSpPr>
            <a:spLocks noGrp="1"/>
          </p:cNvSpPr>
          <p:nvPr>
            <p:ph idx="1"/>
          </p:nvPr>
        </p:nvSpPr>
        <p:spPr>
          <a:xfrm>
            <a:off x="167054" y="1690688"/>
            <a:ext cx="10747834" cy="4351338"/>
          </a:xfrm>
        </p:spPr>
        <p:txBody>
          <a:bodyPr>
            <a:normAutofit/>
          </a:bodyPr>
          <a:lstStyle/>
          <a:p>
            <a:pPr marL="0" indent="0">
              <a:buNone/>
            </a:pPr>
            <a:r>
              <a:rPr lang="en-US" dirty="0" smtClean="0"/>
              <a:t>  </a:t>
            </a:r>
          </a:p>
          <a:p>
            <a:pPr marL="0" indent="0">
              <a:buNone/>
            </a:pPr>
            <a:r>
              <a:rPr lang="en-US" dirty="0" smtClean="0"/>
              <a:t>The father of this method is ‘ PROFESSOR ARMSTRONG ‘ of London. </a:t>
            </a:r>
          </a:p>
          <a:p>
            <a:pPr marL="0" indent="0">
              <a:buNone/>
            </a:pPr>
            <a:r>
              <a:rPr lang="en-US" dirty="0" smtClean="0"/>
              <a:t>According to Professor Armstrong "The goal of science is not to receive knowledge from the      teacher's mouth, but to draw conclusions and build principles on the basis of one's own       observations and experiments.“</a:t>
            </a:r>
          </a:p>
          <a:p>
            <a:pPr marL="0" indent="0">
              <a:buNone/>
            </a:pPr>
            <a:endParaRPr lang="en-US" dirty="0"/>
          </a:p>
          <a:p>
            <a:pPr marL="0" indent="0">
              <a:buNone/>
            </a:pPr>
            <a:r>
              <a:rPr lang="hi-IN" dirty="0" smtClean="0">
                <a:solidFill>
                  <a:srgbClr val="FF0000"/>
                </a:solidFill>
              </a:rPr>
              <a:t>इस पद्धति के जनक लंदन के 'प्रोफेसर आर्मस्ट्रांग' हैं।</a:t>
            </a:r>
            <a:r>
              <a:rPr lang="en-US" dirty="0" smtClean="0">
                <a:solidFill>
                  <a:srgbClr val="FF0000"/>
                </a:solidFill>
              </a:rPr>
              <a:t>  </a:t>
            </a:r>
          </a:p>
          <a:p>
            <a:pPr marL="0" indent="0">
              <a:buNone/>
            </a:pPr>
            <a:r>
              <a:rPr lang="hi-IN" dirty="0" smtClean="0">
                <a:solidFill>
                  <a:srgbClr val="FF0000"/>
                </a:solidFill>
              </a:rPr>
              <a:t>प्रोफेसर आर्मस्ट्रांग के अनुसार "विज्ञान का लक्ष्य शिक्षक के मुंह से ज्ञान प्राप्त करना नहीं है, बल्कि </a:t>
            </a:r>
            <a:r>
              <a:rPr lang="en-US" dirty="0" smtClean="0">
                <a:solidFill>
                  <a:srgbClr val="FF0000"/>
                </a:solidFill>
              </a:rPr>
              <a:t>          </a:t>
            </a:r>
            <a:r>
              <a:rPr lang="hi-IN" dirty="0" smtClean="0">
                <a:solidFill>
                  <a:srgbClr val="FF0000"/>
                </a:solidFill>
              </a:rPr>
              <a:t>निष्कर्ष निकालना और स्वयं के अवलोकन और प्रयोगों के आधार पर सिद्धांतों का निर्माण करना है।"</a:t>
            </a:r>
            <a:endParaRPr lang="en-IN" dirty="0">
              <a:solidFill>
                <a:srgbClr val="FF0000"/>
              </a:solidFill>
            </a:endParaRPr>
          </a:p>
        </p:txBody>
      </p:sp>
    </p:spTree>
    <p:extLst>
      <p:ext uri="{BB962C8B-B14F-4D97-AF65-F5344CB8AC3E}">
        <p14:creationId xmlns:p14="http://schemas.microsoft.com/office/powerpoint/2010/main" xmlns="" val="24960142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2035175"/>
          </a:xfrm>
        </p:spPr>
        <p:txBody>
          <a:bodyPr>
            <a:normAutofit/>
          </a:bodyPr>
          <a:lstStyle/>
          <a:p>
            <a:r>
              <a:rPr lang="en-US" dirty="0" smtClean="0">
                <a:latin typeface="Arial Black" panose="020B0A04020102020204" pitchFamily="34" charset="0"/>
              </a:rPr>
              <a:t>          DAVID ALLEN KOLB</a:t>
            </a:r>
            <a:r>
              <a:rPr lang="en-IN" dirty="0">
                <a:latin typeface="Arial Black" panose="020B0A04020102020204" pitchFamily="34" charset="0"/>
              </a:rPr>
              <a:t/>
            </a:r>
            <a:br>
              <a:rPr lang="en-IN" dirty="0">
                <a:latin typeface="Arial Black" panose="020B0A04020102020204" pitchFamily="34" charset="0"/>
              </a:rPr>
            </a:br>
            <a:r>
              <a:rPr lang="en-IN" dirty="0" smtClean="0">
                <a:latin typeface="Arial Black" panose="020B0A04020102020204" pitchFamily="34" charset="0"/>
              </a:rPr>
              <a:t>              </a:t>
            </a:r>
            <a:r>
              <a:rPr lang="en-US" dirty="0">
                <a:solidFill>
                  <a:srgbClr val="FF0000"/>
                </a:solidFill>
              </a:rPr>
              <a:t>( </a:t>
            </a:r>
            <a:r>
              <a:rPr lang="hi-IN" dirty="0">
                <a:solidFill>
                  <a:srgbClr val="FF0000"/>
                </a:solidFill>
              </a:rPr>
              <a:t>डेविड एलन कोलब</a:t>
            </a:r>
            <a:r>
              <a:rPr lang="en-US" dirty="0">
                <a:solidFill>
                  <a:srgbClr val="FF0000"/>
                </a:solidFill>
              </a:rPr>
              <a:t> )</a:t>
            </a:r>
            <a:br>
              <a:rPr lang="en-US" dirty="0">
                <a:solidFill>
                  <a:srgbClr val="FF0000"/>
                </a:solidFill>
              </a:rPr>
            </a:br>
            <a:endParaRPr lang="en-IN" dirty="0">
              <a:latin typeface="Arial Black" panose="020B0A04020102020204" pitchFamily="34" charset="0"/>
            </a:endParaRPr>
          </a:p>
        </p:txBody>
      </p:sp>
      <p:sp>
        <p:nvSpPr>
          <p:cNvPr id="3" name="Content Placeholder 2"/>
          <p:cNvSpPr>
            <a:spLocks noGrp="1"/>
          </p:cNvSpPr>
          <p:nvPr>
            <p:ph idx="1"/>
          </p:nvPr>
        </p:nvSpPr>
        <p:spPr>
          <a:xfrm>
            <a:off x="746760" y="1551213"/>
            <a:ext cx="10515600" cy="2014947"/>
          </a:xfrm>
        </p:spPr>
        <p:txBody>
          <a:bodyPr/>
          <a:lstStyle/>
          <a:p>
            <a:pPr marL="0" indent="0">
              <a:buNone/>
            </a:pPr>
            <a:r>
              <a:rPr lang="en-US" dirty="0" smtClean="0"/>
              <a:t>According to Kolb “Learning is the process whereby knowledge is created through the transformation of experience. Knowledge results from the combination of grasping            experience and transforming it</a:t>
            </a:r>
            <a:r>
              <a:rPr lang="en-US" dirty="0" smtClean="0"/>
              <a:t>.”</a:t>
            </a:r>
            <a:endParaRPr lang="en-US" dirty="0"/>
          </a:p>
          <a:p>
            <a:pPr marL="0" indent="0">
              <a:buNone/>
            </a:pPr>
            <a:r>
              <a:rPr lang="hi-IN" dirty="0">
                <a:solidFill>
                  <a:srgbClr val="FF0000"/>
                </a:solidFill>
              </a:rPr>
              <a:t>कोलब </a:t>
            </a:r>
            <a:r>
              <a:rPr lang="hi-IN" dirty="0" smtClean="0">
                <a:solidFill>
                  <a:srgbClr val="FF0000"/>
                </a:solidFill>
              </a:rPr>
              <a:t>के अनुसार </a:t>
            </a:r>
            <a:r>
              <a:rPr lang="en-US" dirty="0" smtClean="0">
                <a:solidFill>
                  <a:srgbClr val="FF0000"/>
                </a:solidFill>
              </a:rPr>
              <a:t>“</a:t>
            </a:r>
            <a:r>
              <a:rPr lang="hi-IN" dirty="0" smtClean="0">
                <a:solidFill>
                  <a:srgbClr val="FF0000"/>
                </a:solidFill>
              </a:rPr>
              <a:t>सीखना वह प्रक्रिया है जिससे अनुभव के परिवर्तन के माध्यम से ज्ञान का </a:t>
            </a:r>
            <a:r>
              <a:rPr lang="en-US" dirty="0" smtClean="0">
                <a:solidFill>
                  <a:srgbClr val="FF0000"/>
                </a:solidFill>
              </a:rPr>
              <a:t>                </a:t>
            </a:r>
            <a:r>
              <a:rPr lang="hi-IN" dirty="0" smtClean="0">
                <a:solidFill>
                  <a:srgbClr val="FF0000"/>
                </a:solidFill>
              </a:rPr>
              <a:t>निर्माण होता है। ज्ञान अनुभव को ग्रहण करने और उसे रूपांतरित करने के संयोजन से उत्पन्न </a:t>
            </a:r>
            <a:r>
              <a:rPr lang="en-US" dirty="0" smtClean="0">
                <a:solidFill>
                  <a:srgbClr val="FF0000"/>
                </a:solidFill>
              </a:rPr>
              <a:t>                 </a:t>
            </a:r>
            <a:r>
              <a:rPr lang="hi-IN" dirty="0" smtClean="0">
                <a:solidFill>
                  <a:srgbClr val="FF0000"/>
                </a:solidFill>
              </a:rPr>
              <a:t>होता है।"</a:t>
            </a:r>
            <a:endParaRPr lang="en-IN" dirty="0">
              <a:solidFill>
                <a:srgbClr val="FF0000"/>
              </a:solidFill>
            </a:endParaRPr>
          </a:p>
        </p:txBody>
      </p:sp>
      <p:pic>
        <p:nvPicPr>
          <p:cNvPr id="4" name="Picture 3" descr="KOBLS CYCLE.png"/>
          <p:cNvPicPr>
            <a:picLocks noChangeAspect="1"/>
          </p:cNvPicPr>
          <p:nvPr/>
        </p:nvPicPr>
        <p:blipFill>
          <a:blip r:embed="rId2"/>
          <a:stretch>
            <a:fillRect/>
          </a:stretch>
        </p:blipFill>
        <p:spPr>
          <a:xfrm>
            <a:off x="3631474" y="3200400"/>
            <a:ext cx="3644537" cy="3397431"/>
          </a:xfrm>
          <a:prstGeom prst="rect">
            <a:avLst/>
          </a:prstGeom>
        </p:spPr>
      </p:pic>
    </p:spTree>
    <p:extLst>
      <p:ext uri="{BB962C8B-B14F-4D97-AF65-F5344CB8AC3E}">
        <p14:creationId xmlns:p14="http://schemas.microsoft.com/office/powerpoint/2010/main" xmlns="" val="20778112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769" y="281353"/>
            <a:ext cx="11090031" cy="1925514"/>
          </a:xfrm>
        </p:spPr>
        <p:txBody>
          <a:bodyPr/>
          <a:lstStyle/>
          <a:p>
            <a:r>
              <a:rPr lang="en-US" sz="3200" dirty="0" smtClean="0">
                <a:latin typeface="Arial Black" panose="020B0A04020102020204" pitchFamily="34" charset="0"/>
              </a:rPr>
              <a:t>       </a:t>
            </a:r>
            <a:r>
              <a:rPr lang="en-US" sz="3200" dirty="0">
                <a:latin typeface="Arial Black" panose="020B0A04020102020204" pitchFamily="34" charset="0"/>
              </a:rPr>
              <a:t>Kolb’s Experimental Learning Cycle</a:t>
            </a:r>
            <a:br>
              <a:rPr lang="en-US" sz="3200" dirty="0">
                <a:latin typeface="Arial Black" panose="020B0A04020102020204" pitchFamily="34" charset="0"/>
              </a:rPr>
            </a:br>
            <a:r>
              <a:rPr lang="en-US" sz="3200" dirty="0">
                <a:latin typeface="Arial Black" panose="020B0A04020102020204" pitchFamily="34" charset="0"/>
              </a:rPr>
              <a:t>    </a:t>
            </a:r>
            <a:r>
              <a:rPr lang="en-US" sz="3200" dirty="0" smtClean="0">
                <a:latin typeface="Arial Black" panose="020B0A04020102020204" pitchFamily="34" charset="0"/>
              </a:rPr>
              <a:t>      </a:t>
            </a:r>
            <a:r>
              <a:rPr lang="en-US" sz="3200" dirty="0" smtClean="0">
                <a:solidFill>
                  <a:srgbClr val="FF0000"/>
                </a:solidFill>
                <a:latin typeface="Arial Black" panose="020B0A04020102020204" pitchFamily="34" charset="0"/>
              </a:rPr>
              <a:t>(</a:t>
            </a:r>
            <a:r>
              <a:rPr lang="hi-IN" sz="3200" dirty="0">
                <a:solidFill>
                  <a:srgbClr val="FF0000"/>
                </a:solidFill>
                <a:latin typeface="Arial Black" panose="020B0A04020102020204" pitchFamily="34" charset="0"/>
              </a:rPr>
              <a:t>कोलब का प्रायोगिक शिक्षण चक्र</a:t>
            </a:r>
            <a:r>
              <a:rPr lang="en-US" sz="3200" dirty="0">
                <a:solidFill>
                  <a:srgbClr val="FF0000"/>
                </a:solidFill>
                <a:latin typeface="Arial Black" panose="020B0A04020102020204" pitchFamily="34" charset="0"/>
              </a:rPr>
              <a:t> )</a:t>
            </a:r>
            <a:endParaRPr lang="en-IN" sz="3200" dirty="0">
              <a:latin typeface="Arial Black" panose="020B0A04020102020204"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51262" y="1573822"/>
            <a:ext cx="8253047" cy="4950069"/>
          </a:xfrm>
          <a:prstGeom prst="rect">
            <a:avLst/>
          </a:prstGeom>
        </p:spPr>
      </p:pic>
    </p:spTree>
    <p:extLst>
      <p:ext uri="{BB962C8B-B14F-4D97-AF65-F5344CB8AC3E}">
        <p14:creationId xmlns:p14="http://schemas.microsoft.com/office/powerpoint/2010/main" xmlns="" val="5131909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fference.png"/>
          <p:cNvPicPr>
            <a:picLocks noChangeAspect="1"/>
          </p:cNvPicPr>
          <p:nvPr/>
        </p:nvPicPr>
        <p:blipFill>
          <a:blip r:embed="rId2"/>
          <a:stretch>
            <a:fillRect/>
          </a:stretch>
        </p:blipFill>
        <p:spPr>
          <a:xfrm>
            <a:off x="1332411" y="1896134"/>
            <a:ext cx="6644442" cy="3851524"/>
          </a:xfrm>
          <a:prstGeom prst="rect">
            <a:avLst/>
          </a:prstGeom>
        </p:spPr>
      </p:pic>
      <p:sp>
        <p:nvSpPr>
          <p:cNvPr id="4" name="TextBox 3"/>
          <p:cNvSpPr txBox="1"/>
          <p:nvPr/>
        </p:nvSpPr>
        <p:spPr>
          <a:xfrm>
            <a:off x="313510" y="535577"/>
            <a:ext cx="10750730" cy="523220"/>
          </a:xfrm>
          <a:prstGeom prst="rect">
            <a:avLst/>
          </a:prstGeom>
          <a:noFill/>
        </p:spPr>
        <p:txBody>
          <a:bodyPr wrap="square" rtlCol="0">
            <a:spAutoFit/>
          </a:bodyPr>
          <a:lstStyle/>
          <a:p>
            <a:r>
              <a:rPr lang="en-US" sz="2800" b="1" dirty="0" smtClean="0">
                <a:solidFill>
                  <a:srgbClr val="FF0000"/>
                </a:solidFill>
              </a:rPr>
              <a:t>Difference </a:t>
            </a:r>
            <a:r>
              <a:rPr lang="en-US" sz="2800" b="1" dirty="0" smtClean="0">
                <a:solidFill>
                  <a:srgbClr val="FF0000"/>
                </a:solidFill>
              </a:rPr>
              <a:t>b</a:t>
            </a:r>
            <a:r>
              <a:rPr lang="en-US" sz="2800" b="1" dirty="0" smtClean="0">
                <a:solidFill>
                  <a:srgbClr val="FF0000"/>
                </a:solidFill>
              </a:rPr>
              <a:t>etween Conventional and Experiential Learning : - </a:t>
            </a:r>
            <a:endParaRPr lang="en-US" sz="2800" b="1" dirty="0">
              <a:solidFill>
                <a:srgbClr val="FF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example.jpg"/>
          <p:cNvPicPr>
            <a:picLocks noChangeAspect="1"/>
          </p:cNvPicPr>
          <p:nvPr/>
        </p:nvPicPr>
        <p:blipFill>
          <a:blip r:embed="rId2"/>
          <a:stretch>
            <a:fillRect/>
          </a:stretch>
        </p:blipFill>
        <p:spPr>
          <a:xfrm>
            <a:off x="1759676" y="1214847"/>
            <a:ext cx="6496049" cy="4895990"/>
          </a:xfrm>
          <a:prstGeom prst="rect">
            <a:avLst/>
          </a:prstGeom>
        </p:spPr>
      </p:pic>
    </p:spTree>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300</TotalTime>
  <Words>634</Words>
  <Application>Microsoft Office PowerPoint</Application>
  <PresentationFormat>Custom</PresentationFormat>
  <Paragraphs>82</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Facet</vt:lpstr>
      <vt:lpstr>DURGA  MAHAVIDYALAYA, RAIPUR (C.G.)</vt:lpstr>
      <vt:lpstr>EXPERIMENTAL LEARNING IN BIOLOGICAL SCIENCE </vt:lpstr>
      <vt:lpstr>INDEX (विषय)</vt:lpstr>
      <vt:lpstr>                    Definition                    ( परिभाषा ) </vt:lpstr>
      <vt:lpstr>Father of Experimental Learning  ( प्रायोगिक शिक्षा के जनक )</vt:lpstr>
      <vt:lpstr>          DAVID ALLEN KOLB               ( डेविड एलन कोलब ) </vt:lpstr>
      <vt:lpstr>       Kolb’s Experimental Learning Cycle           (कोलब का प्रायोगिक शिक्षण चक्र )</vt:lpstr>
      <vt:lpstr>Slide 8</vt:lpstr>
      <vt:lpstr>Slide 9</vt:lpstr>
      <vt:lpstr>Slide 10</vt:lpstr>
      <vt:lpstr>  Merits of Experimental Learning   ( प्रयोगात्मक सीखने के गुण )    </vt:lpstr>
      <vt:lpstr> Merits of Experimental Learning   ( प्रयोगात्मक सीखने के गुण ) </vt:lpstr>
      <vt:lpstr>Merits of Experimental Learning   ( प्रयोगात्मक सीखने के गुण ) </vt:lpstr>
      <vt:lpstr>Merits of Experimental Learning   ( प्रयोगात्मक सीखने के गुण ) </vt:lpstr>
      <vt:lpstr>Demerits of Experimental Learning   ( प्रायोगिक शिक्षा के दोष ) </vt:lpstr>
      <vt:lpstr>Demerits of Experimental Learning   ( प्रायोगिक शिक्षा के दोष ) </vt:lpstr>
      <vt:lpstr>Conclusion  ( निष्कर्ष  ) </vt:lpstr>
      <vt:lpstr>Reference   ( संदर्भ ) </vt:lpstr>
      <vt:lpstr>Slide 19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DURGA  MAHAVIDYALAYA</dc:title>
  <dc:creator>Anank Agrawal</dc:creator>
  <cp:lastModifiedBy>Acer</cp:lastModifiedBy>
  <cp:revision>22</cp:revision>
  <dcterms:created xsi:type="dcterms:W3CDTF">2022-12-27T05:33:27Z</dcterms:created>
  <dcterms:modified xsi:type="dcterms:W3CDTF">2023-08-07T08:15:46Z</dcterms:modified>
</cp:coreProperties>
</file>