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7" r:id="rId4"/>
    <p:sldId id="258" r:id="rId5"/>
    <p:sldId id="260" r:id="rId6"/>
    <p:sldId id="261" r:id="rId7"/>
    <p:sldId id="262" r:id="rId8"/>
    <p:sldId id="265" r:id="rId9"/>
    <p:sldId id="263" r:id="rId10"/>
    <p:sldId id="264"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5" autoAdjust="0"/>
    <p:restoredTop sz="94660"/>
  </p:normalViewPr>
  <p:slideViewPr>
    <p:cSldViewPr snapToGrid="0">
      <p:cViewPr varScale="1">
        <p:scale>
          <a:sx n="96" d="100"/>
          <a:sy n="96" d="100"/>
        </p:scale>
        <p:origin x="101"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8/13/2023</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8/13/2023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dirty="0"/>
              <a:t>8/13/2023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8/13/2023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55BA285-9698-1B45-8319-D90A8C63F150}" type="datetimeFigureOut">
              <a:rPr lang="en-US" dirty="0"/>
              <a:t>8/13/2023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8/13/2023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34695" y="2824269"/>
            <a:ext cx="4608576"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54792" y="2821491"/>
            <a:ext cx="4608576"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8/13/2023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8/13/2023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8/13/2023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1CFCDFD-B4CF-A241-8D71-E814B10BEAF4}" type="datetimeFigureOut">
              <a:rPr lang="en-US" dirty="0"/>
              <a:t>8/13/2023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6A7B589-FD4B-7E46-869A-CBADC5FC564E}" type="datetimeFigureOut">
              <a:rPr lang="en-US" dirty="0"/>
              <a:t>8/13/2023</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8/13/2023</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ED47A-002A-4C1F-A0AE-186A88BE909B}"/>
              </a:ext>
            </a:extLst>
          </p:cNvPr>
          <p:cNvSpPr>
            <a:spLocks noGrp="1"/>
          </p:cNvSpPr>
          <p:nvPr>
            <p:ph type="ctrTitle"/>
          </p:nvPr>
        </p:nvSpPr>
        <p:spPr>
          <a:xfrm>
            <a:off x="2433210" y="611466"/>
            <a:ext cx="7485781" cy="2648568"/>
          </a:xfrm>
        </p:spPr>
        <p:txBody>
          <a:bodyPr>
            <a:normAutofit fontScale="90000"/>
          </a:bodyPr>
          <a:lstStyle/>
          <a:p>
            <a:r>
              <a:rPr lang="en-IN" dirty="0"/>
              <a:t>Edith Sitwell's  - Still Falls The Rain</a:t>
            </a:r>
            <a:br>
              <a:rPr lang="en-IN" dirty="0"/>
            </a:br>
            <a:endParaRPr lang="en-IN" dirty="0"/>
          </a:p>
        </p:txBody>
      </p:sp>
      <p:sp>
        <p:nvSpPr>
          <p:cNvPr id="3" name="Subtitle 2">
            <a:extLst>
              <a:ext uri="{FF2B5EF4-FFF2-40B4-BE49-F238E27FC236}">
                <a16:creationId xmlns:a16="http://schemas.microsoft.com/office/drawing/2014/main" id="{4AC59833-55B2-480E-9669-319736744985}"/>
              </a:ext>
            </a:extLst>
          </p:cNvPr>
          <p:cNvSpPr>
            <a:spLocks noGrp="1"/>
          </p:cNvSpPr>
          <p:nvPr>
            <p:ph type="subTitle" idx="1"/>
          </p:nvPr>
        </p:nvSpPr>
        <p:spPr>
          <a:xfrm>
            <a:off x="2660084" y="3046175"/>
            <a:ext cx="8561746" cy="2861644"/>
          </a:xfrm>
        </p:spPr>
        <p:txBody>
          <a:bodyPr/>
          <a:lstStyle/>
          <a:p>
            <a:r>
              <a:rPr lang="en-IN" dirty="0"/>
              <a:t>                                  </a:t>
            </a:r>
            <a:r>
              <a:rPr lang="en-IN" dirty="0" err="1"/>
              <a:t>Dr.</a:t>
            </a:r>
            <a:r>
              <a:rPr lang="en-IN" dirty="0"/>
              <a:t> Madhu </a:t>
            </a:r>
            <a:r>
              <a:rPr lang="en-IN" dirty="0" err="1"/>
              <a:t>Kamra</a:t>
            </a:r>
            <a:r>
              <a:rPr lang="en-IN" dirty="0"/>
              <a:t> </a:t>
            </a:r>
          </a:p>
          <a:p>
            <a:r>
              <a:rPr lang="en-IN"/>
              <a:t>                                  HOD, Assistant Professor </a:t>
            </a:r>
            <a:endParaRPr lang="en-IN" dirty="0"/>
          </a:p>
          <a:p>
            <a:r>
              <a:rPr lang="en-IN" dirty="0"/>
              <a:t>                                  Department of English</a:t>
            </a:r>
          </a:p>
          <a:p>
            <a:r>
              <a:rPr lang="en-IN" dirty="0"/>
              <a:t>                                  Durga </a:t>
            </a:r>
            <a:r>
              <a:rPr lang="en-IN" dirty="0" err="1"/>
              <a:t>Mahavidyalaya</a:t>
            </a:r>
            <a:endParaRPr lang="en-IN" dirty="0"/>
          </a:p>
          <a:p>
            <a:r>
              <a:rPr lang="en-IN" dirty="0"/>
              <a:t>                                   </a:t>
            </a:r>
          </a:p>
          <a:p>
            <a:endParaRPr lang="en-IN" dirty="0"/>
          </a:p>
        </p:txBody>
      </p:sp>
    </p:spTree>
    <p:extLst>
      <p:ext uri="{BB962C8B-B14F-4D97-AF65-F5344CB8AC3E}">
        <p14:creationId xmlns:p14="http://schemas.microsoft.com/office/powerpoint/2010/main" val="2948995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7E3B6-C02C-454B-82C7-36431A4885D1}"/>
              </a:ext>
            </a:extLst>
          </p:cNvPr>
          <p:cNvSpPr>
            <a:spLocks noGrp="1"/>
          </p:cNvSpPr>
          <p:nvPr>
            <p:ph type="title"/>
          </p:nvPr>
        </p:nvSpPr>
        <p:spPr/>
        <p:txBody>
          <a:bodyPr/>
          <a:lstStyle/>
          <a:p>
            <a:r>
              <a:rPr lang="en-IN" dirty="0"/>
              <a:t>9. Title of the Poem</a:t>
            </a:r>
          </a:p>
        </p:txBody>
      </p:sp>
      <p:sp>
        <p:nvSpPr>
          <p:cNvPr id="3" name="Content Placeholder 2">
            <a:extLst>
              <a:ext uri="{FF2B5EF4-FFF2-40B4-BE49-F238E27FC236}">
                <a16:creationId xmlns:a16="http://schemas.microsoft.com/office/drawing/2014/main" id="{DDA4C73D-3372-4EB3-9025-48BCC54EE638}"/>
              </a:ext>
            </a:extLst>
          </p:cNvPr>
          <p:cNvSpPr>
            <a:spLocks noGrp="1"/>
          </p:cNvSpPr>
          <p:nvPr>
            <p:ph idx="1"/>
          </p:nvPr>
        </p:nvSpPr>
        <p:spPr/>
        <p:txBody>
          <a:bodyPr/>
          <a:lstStyle/>
          <a:p>
            <a:r>
              <a:rPr lang="en-IN" dirty="0"/>
              <a:t>A symbolic representation of the War between German and London. (Raining of Bombs) </a:t>
            </a:r>
          </a:p>
          <a:p>
            <a:r>
              <a:rPr lang="en-IN" dirty="0"/>
              <a:t>Rain as a symbol of  redemption for all sinners</a:t>
            </a:r>
          </a:p>
          <a:p>
            <a:endParaRPr lang="en-IN" dirty="0"/>
          </a:p>
        </p:txBody>
      </p:sp>
    </p:spTree>
    <p:extLst>
      <p:ext uri="{BB962C8B-B14F-4D97-AF65-F5344CB8AC3E}">
        <p14:creationId xmlns:p14="http://schemas.microsoft.com/office/powerpoint/2010/main" val="3123435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F08DFD-F5FE-4BF1-8D31-DAAC65A259CB}"/>
              </a:ext>
            </a:extLst>
          </p:cNvPr>
          <p:cNvSpPr>
            <a:spLocks noGrp="1"/>
          </p:cNvSpPr>
          <p:nvPr>
            <p:ph idx="1"/>
          </p:nvPr>
        </p:nvSpPr>
        <p:spPr>
          <a:xfrm>
            <a:off x="1534695" y="1987826"/>
            <a:ext cx="10137819" cy="3478520"/>
          </a:xfrm>
        </p:spPr>
        <p:txBody>
          <a:bodyPr>
            <a:normAutofit/>
          </a:bodyPr>
          <a:lstStyle/>
          <a:p>
            <a:pPr marL="0" indent="0">
              <a:buNone/>
            </a:pPr>
            <a:r>
              <a:rPr lang="en-IN" sz="11500" dirty="0"/>
              <a:t>THANK YOU</a:t>
            </a:r>
          </a:p>
        </p:txBody>
      </p:sp>
    </p:spTree>
    <p:extLst>
      <p:ext uri="{BB962C8B-B14F-4D97-AF65-F5344CB8AC3E}">
        <p14:creationId xmlns:p14="http://schemas.microsoft.com/office/powerpoint/2010/main" val="888954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93AAA-FDE4-4445-87DA-D9CF41F79CA6}"/>
              </a:ext>
            </a:extLst>
          </p:cNvPr>
          <p:cNvSpPr>
            <a:spLocks noGrp="1"/>
          </p:cNvSpPr>
          <p:nvPr>
            <p:ph type="title"/>
          </p:nvPr>
        </p:nvSpPr>
        <p:spPr/>
        <p:txBody>
          <a:bodyPr>
            <a:normAutofit fontScale="90000"/>
          </a:bodyPr>
          <a:lstStyle/>
          <a:p>
            <a:r>
              <a:rPr lang="en-IN" dirty="0"/>
              <a:t> </a:t>
            </a:r>
            <a:br>
              <a:rPr lang="en-IN" dirty="0"/>
            </a:br>
            <a:r>
              <a:rPr lang="en-IN" dirty="0"/>
              <a:t>2. The Poet And Person: </a:t>
            </a:r>
            <a:br>
              <a:rPr lang="en-IN" dirty="0"/>
            </a:br>
            <a:endParaRPr lang="en-IN" dirty="0"/>
          </a:p>
        </p:txBody>
      </p:sp>
      <p:sp>
        <p:nvSpPr>
          <p:cNvPr id="3" name="Content Placeholder 2">
            <a:extLst>
              <a:ext uri="{FF2B5EF4-FFF2-40B4-BE49-F238E27FC236}">
                <a16:creationId xmlns:a16="http://schemas.microsoft.com/office/drawing/2014/main" id="{7C2253D9-0B72-4A3F-897E-71769902A981}"/>
              </a:ext>
            </a:extLst>
          </p:cNvPr>
          <p:cNvSpPr>
            <a:spLocks noGrp="1"/>
          </p:cNvSpPr>
          <p:nvPr>
            <p:ph idx="1"/>
          </p:nvPr>
        </p:nvSpPr>
        <p:spPr>
          <a:xfrm>
            <a:off x="1200741" y="2190661"/>
            <a:ext cx="9520158" cy="3450613"/>
          </a:xfrm>
        </p:spPr>
        <p:txBody>
          <a:bodyPr/>
          <a:lstStyle/>
          <a:p>
            <a:r>
              <a:rPr lang="en-IN" sz="2400" dirty="0"/>
              <a:t> A poet of considerable depth and spiritual weight. </a:t>
            </a:r>
          </a:p>
          <a:p>
            <a:r>
              <a:rPr lang="en-IN" sz="2400" dirty="0"/>
              <a:t> Born on 7th September 1887 in England</a:t>
            </a:r>
            <a:r>
              <a:rPr lang="en-IN" sz="2400"/>
              <a:t>. </a:t>
            </a:r>
            <a:endParaRPr lang="en-IN" sz="2400" dirty="0"/>
          </a:p>
          <a:p>
            <a:r>
              <a:rPr lang="en-IN" sz="2400" dirty="0"/>
              <a:t>Died on December 9 , 1964.</a:t>
            </a:r>
          </a:p>
          <a:p>
            <a:endParaRPr lang="en-IN" dirty="0"/>
          </a:p>
        </p:txBody>
      </p:sp>
    </p:spTree>
    <p:extLst>
      <p:ext uri="{BB962C8B-B14F-4D97-AF65-F5344CB8AC3E}">
        <p14:creationId xmlns:p14="http://schemas.microsoft.com/office/powerpoint/2010/main" val="3143649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4AE35-F414-4D0A-B074-F80CF90781B6}"/>
              </a:ext>
            </a:extLst>
          </p:cNvPr>
          <p:cNvSpPr>
            <a:spLocks noGrp="1"/>
          </p:cNvSpPr>
          <p:nvPr>
            <p:ph type="title"/>
          </p:nvPr>
        </p:nvSpPr>
        <p:spPr/>
        <p:txBody>
          <a:bodyPr/>
          <a:lstStyle/>
          <a:p>
            <a:r>
              <a:rPr lang="en-IN" dirty="0"/>
              <a:t>3. Major Events</a:t>
            </a:r>
            <a:br>
              <a:rPr lang="en-IN" dirty="0"/>
            </a:br>
            <a:endParaRPr lang="en-IN" dirty="0"/>
          </a:p>
        </p:txBody>
      </p:sp>
      <p:sp>
        <p:nvSpPr>
          <p:cNvPr id="3" name="Content Placeholder 2">
            <a:extLst>
              <a:ext uri="{FF2B5EF4-FFF2-40B4-BE49-F238E27FC236}">
                <a16:creationId xmlns:a16="http://schemas.microsoft.com/office/drawing/2014/main" id="{199139EA-EDCD-4F01-B946-1CA2B4B931B9}"/>
              </a:ext>
            </a:extLst>
          </p:cNvPr>
          <p:cNvSpPr>
            <a:spLocks noGrp="1"/>
          </p:cNvSpPr>
          <p:nvPr>
            <p:ph idx="1"/>
          </p:nvPr>
        </p:nvSpPr>
        <p:spPr>
          <a:xfrm>
            <a:off x="1534696" y="1553634"/>
            <a:ext cx="9520158" cy="3450613"/>
          </a:xfrm>
        </p:spPr>
        <p:txBody>
          <a:bodyPr/>
          <a:lstStyle/>
          <a:p>
            <a:pPr marL="0" indent="0">
              <a:buNone/>
            </a:pPr>
            <a:endParaRPr lang="en-IN" dirty="0"/>
          </a:p>
          <a:p>
            <a:r>
              <a:rPr lang="en-IN" dirty="0"/>
              <a:t>The Drowned Suns - 1913</a:t>
            </a:r>
          </a:p>
          <a:p>
            <a:r>
              <a:rPr lang="en-IN" dirty="0"/>
              <a:t>Façade in - 1922</a:t>
            </a:r>
          </a:p>
          <a:p>
            <a:r>
              <a:rPr lang="en-IN" dirty="0"/>
              <a:t>Gold Coast Customs - 1929</a:t>
            </a:r>
          </a:p>
          <a:p>
            <a:r>
              <a:rPr lang="en-IN" dirty="0"/>
              <a:t> The Street Songs, The Song of the Cold , The Shadow of the Cain - During World War II in France. </a:t>
            </a:r>
          </a:p>
          <a:p>
            <a:endParaRPr lang="en-IN" dirty="0"/>
          </a:p>
        </p:txBody>
      </p:sp>
    </p:spTree>
    <p:extLst>
      <p:ext uri="{BB962C8B-B14F-4D97-AF65-F5344CB8AC3E}">
        <p14:creationId xmlns:p14="http://schemas.microsoft.com/office/powerpoint/2010/main" val="1484560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04704-86E6-48F1-ACD5-5F1FCC2217D5}"/>
              </a:ext>
            </a:extLst>
          </p:cNvPr>
          <p:cNvSpPr>
            <a:spLocks noGrp="1"/>
          </p:cNvSpPr>
          <p:nvPr>
            <p:ph type="title"/>
          </p:nvPr>
        </p:nvSpPr>
        <p:spPr/>
        <p:txBody>
          <a:bodyPr/>
          <a:lstStyle/>
          <a:p>
            <a:r>
              <a:rPr lang="en-IN" dirty="0"/>
              <a:t>4. Introduction to the Poem</a:t>
            </a:r>
            <a:br>
              <a:rPr lang="en-IN" dirty="0"/>
            </a:br>
            <a:endParaRPr lang="en-IN" dirty="0"/>
          </a:p>
        </p:txBody>
      </p:sp>
      <p:sp>
        <p:nvSpPr>
          <p:cNvPr id="3" name="Content Placeholder 2">
            <a:extLst>
              <a:ext uri="{FF2B5EF4-FFF2-40B4-BE49-F238E27FC236}">
                <a16:creationId xmlns:a16="http://schemas.microsoft.com/office/drawing/2014/main" id="{B74BC6FF-A913-4133-A831-ADAF6E17EC30}"/>
              </a:ext>
            </a:extLst>
          </p:cNvPr>
          <p:cNvSpPr>
            <a:spLocks noGrp="1"/>
          </p:cNvSpPr>
          <p:nvPr>
            <p:ph idx="1"/>
          </p:nvPr>
        </p:nvSpPr>
        <p:spPr/>
        <p:txBody>
          <a:bodyPr/>
          <a:lstStyle/>
          <a:p>
            <a:r>
              <a:rPr lang="en-IN" dirty="0"/>
              <a:t> An allegorical poem. </a:t>
            </a:r>
          </a:p>
          <a:p>
            <a:r>
              <a:rPr lang="en-IN" dirty="0"/>
              <a:t> Written during the time of London Edith Sitwell's  - Still Falls The Rain</a:t>
            </a:r>
          </a:p>
          <a:p>
            <a:r>
              <a:rPr lang="en-IN" dirty="0"/>
              <a:t> Compares Nazi bombing of London to Christ's Crucifixion. </a:t>
            </a:r>
          </a:p>
          <a:p>
            <a:r>
              <a:rPr lang="en-IN" dirty="0"/>
              <a:t>First published in the TLS in 1941.</a:t>
            </a:r>
          </a:p>
          <a:p>
            <a:r>
              <a:rPr lang="en-IN" dirty="0"/>
              <a:t>Written on the encouragement of her brother </a:t>
            </a:r>
            <a:r>
              <a:rPr lang="en-IN" dirty="0" err="1"/>
              <a:t>Sacheverell</a:t>
            </a:r>
            <a:r>
              <a:rPr lang="en-IN" dirty="0"/>
              <a:t> Sitwell after a decade of silence. </a:t>
            </a:r>
          </a:p>
          <a:p>
            <a:r>
              <a:rPr lang="en-IN" dirty="0"/>
              <a:t>Set to music by Benjamin Britten. </a:t>
            </a:r>
          </a:p>
          <a:p>
            <a:endParaRPr lang="en-IN" dirty="0"/>
          </a:p>
        </p:txBody>
      </p:sp>
    </p:spTree>
    <p:extLst>
      <p:ext uri="{BB962C8B-B14F-4D97-AF65-F5344CB8AC3E}">
        <p14:creationId xmlns:p14="http://schemas.microsoft.com/office/powerpoint/2010/main" val="3449194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F1656-BB6D-4B33-BA77-AB07A5905D7A}"/>
              </a:ext>
            </a:extLst>
          </p:cNvPr>
          <p:cNvSpPr>
            <a:spLocks noGrp="1"/>
          </p:cNvSpPr>
          <p:nvPr>
            <p:ph type="title"/>
          </p:nvPr>
        </p:nvSpPr>
        <p:spPr/>
        <p:txBody>
          <a:bodyPr/>
          <a:lstStyle/>
          <a:p>
            <a:r>
              <a:rPr lang="en-IN" dirty="0"/>
              <a:t>5. Theme</a:t>
            </a:r>
            <a:br>
              <a:rPr lang="en-IN" dirty="0"/>
            </a:br>
            <a:endParaRPr lang="en-IN" dirty="0"/>
          </a:p>
        </p:txBody>
      </p:sp>
      <p:sp>
        <p:nvSpPr>
          <p:cNvPr id="3" name="Content Placeholder 2">
            <a:extLst>
              <a:ext uri="{FF2B5EF4-FFF2-40B4-BE49-F238E27FC236}">
                <a16:creationId xmlns:a16="http://schemas.microsoft.com/office/drawing/2014/main" id="{E91F73C5-1731-4A8E-AD72-9E7D6F62E286}"/>
              </a:ext>
            </a:extLst>
          </p:cNvPr>
          <p:cNvSpPr>
            <a:spLocks noGrp="1"/>
          </p:cNvSpPr>
          <p:nvPr>
            <p:ph idx="1"/>
          </p:nvPr>
        </p:nvSpPr>
        <p:spPr/>
        <p:txBody>
          <a:bodyPr/>
          <a:lstStyle/>
          <a:p>
            <a:r>
              <a:rPr lang="en-IN" dirty="0"/>
              <a:t>Ponders upon human suffering through the suffering of Christ - the Almighty. </a:t>
            </a:r>
          </a:p>
          <a:p>
            <a:r>
              <a:rPr lang="en-IN" dirty="0"/>
              <a:t>a portrayal of humanity in need of redemption. </a:t>
            </a:r>
          </a:p>
          <a:p>
            <a:r>
              <a:rPr lang="en-IN" dirty="0"/>
              <a:t>instils faith in God as merciful and benevolent power of unceasing love. </a:t>
            </a:r>
          </a:p>
          <a:p>
            <a:endParaRPr lang="en-IN" dirty="0"/>
          </a:p>
        </p:txBody>
      </p:sp>
    </p:spTree>
    <p:extLst>
      <p:ext uri="{BB962C8B-B14F-4D97-AF65-F5344CB8AC3E}">
        <p14:creationId xmlns:p14="http://schemas.microsoft.com/office/powerpoint/2010/main" val="3903078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AC61D-759B-4930-9D9E-21E9DF97FA40}"/>
              </a:ext>
            </a:extLst>
          </p:cNvPr>
          <p:cNvSpPr>
            <a:spLocks noGrp="1"/>
          </p:cNvSpPr>
          <p:nvPr>
            <p:ph type="title"/>
          </p:nvPr>
        </p:nvSpPr>
        <p:spPr/>
        <p:txBody>
          <a:bodyPr/>
          <a:lstStyle/>
          <a:p>
            <a:r>
              <a:rPr lang="en-IN" dirty="0"/>
              <a:t>6. Structure</a:t>
            </a:r>
            <a:br>
              <a:rPr lang="en-IN" dirty="0"/>
            </a:br>
            <a:endParaRPr lang="en-IN" dirty="0"/>
          </a:p>
        </p:txBody>
      </p:sp>
      <p:sp>
        <p:nvSpPr>
          <p:cNvPr id="3" name="Content Placeholder 2">
            <a:extLst>
              <a:ext uri="{FF2B5EF4-FFF2-40B4-BE49-F238E27FC236}">
                <a16:creationId xmlns:a16="http://schemas.microsoft.com/office/drawing/2014/main" id="{C9F1CC2B-9F88-4F77-97C1-D245765E164B}"/>
              </a:ext>
            </a:extLst>
          </p:cNvPr>
          <p:cNvSpPr>
            <a:spLocks noGrp="1"/>
          </p:cNvSpPr>
          <p:nvPr>
            <p:ph idx="1"/>
          </p:nvPr>
        </p:nvSpPr>
        <p:spPr/>
        <p:txBody>
          <a:bodyPr/>
          <a:lstStyle/>
          <a:p>
            <a:r>
              <a:rPr lang="en-IN" dirty="0"/>
              <a:t>untraditional structure. </a:t>
            </a:r>
          </a:p>
          <a:p>
            <a:r>
              <a:rPr lang="en-IN" dirty="0"/>
              <a:t>seven irregular stanzas. </a:t>
            </a:r>
          </a:p>
          <a:p>
            <a:r>
              <a:rPr lang="en-IN" dirty="0"/>
              <a:t>seven stanzas represent seven days of the week. </a:t>
            </a:r>
          </a:p>
          <a:p>
            <a:r>
              <a:rPr lang="en-IN" dirty="0"/>
              <a:t>Thirty five lines in all. </a:t>
            </a:r>
          </a:p>
          <a:p>
            <a:r>
              <a:rPr lang="en-IN" dirty="0"/>
              <a:t>free-verse writing. </a:t>
            </a:r>
          </a:p>
          <a:p>
            <a:endParaRPr lang="en-IN" dirty="0"/>
          </a:p>
        </p:txBody>
      </p:sp>
    </p:spTree>
    <p:extLst>
      <p:ext uri="{BB962C8B-B14F-4D97-AF65-F5344CB8AC3E}">
        <p14:creationId xmlns:p14="http://schemas.microsoft.com/office/powerpoint/2010/main" val="849356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0AD14-C8FD-44AB-8765-E3FE66A53080}"/>
              </a:ext>
            </a:extLst>
          </p:cNvPr>
          <p:cNvSpPr>
            <a:spLocks noGrp="1"/>
          </p:cNvSpPr>
          <p:nvPr>
            <p:ph type="title"/>
          </p:nvPr>
        </p:nvSpPr>
        <p:spPr>
          <a:xfrm>
            <a:off x="1534696" y="342420"/>
            <a:ext cx="9520158" cy="1049235"/>
          </a:xfrm>
        </p:spPr>
        <p:txBody>
          <a:bodyPr/>
          <a:lstStyle/>
          <a:p>
            <a:r>
              <a:rPr lang="en-IN" dirty="0"/>
              <a:t>7.Summary</a:t>
            </a:r>
          </a:p>
        </p:txBody>
      </p:sp>
      <p:sp>
        <p:nvSpPr>
          <p:cNvPr id="3" name="Content Placeholder 2">
            <a:extLst>
              <a:ext uri="{FF2B5EF4-FFF2-40B4-BE49-F238E27FC236}">
                <a16:creationId xmlns:a16="http://schemas.microsoft.com/office/drawing/2014/main" id="{A1A9E3D3-DA87-4F24-8D07-07D5B62A3593}"/>
              </a:ext>
            </a:extLst>
          </p:cNvPr>
          <p:cNvSpPr>
            <a:spLocks noGrp="1"/>
          </p:cNvSpPr>
          <p:nvPr>
            <p:ph idx="1"/>
          </p:nvPr>
        </p:nvSpPr>
        <p:spPr>
          <a:xfrm>
            <a:off x="1415425" y="1642019"/>
            <a:ext cx="9700497" cy="4059065"/>
          </a:xfrm>
        </p:spPr>
        <p:txBody>
          <a:bodyPr>
            <a:normAutofit fontScale="70000" lnSpcReduction="20000"/>
          </a:bodyPr>
          <a:lstStyle/>
          <a:p>
            <a:r>
              <a:rPr lang="en-IN" sz="3100" b="1" dirty="0"/>
              <a:t>Stanza 1</a:t>
            </a:r>
            <a:r>
              <a:rPr lang="en-IN" sz="3100" dirty="0"/>
              <a:t> - illustrates how the bombs shed on dark London like raining of blood. </a:t>
            </a:r>
          </a:p>
          <a:p>
            <a:r>
              <a:rPr lang="en-IN" sz="3100" b="1" dirty="0"/>
              <a:t>Stanza 2 &amp; 3 </a:t>
            </a:r>
            <a:r>
              <a:rPr lang="en-IN" sz="3100" dirty="0"/>
              <a:t>- illustrates the fact that 'pain' is common to both the victim and the victimizer. It also depicts how fatal is human greed to human survival - "Cain killing his brother Abel out of jealousy".</a:t>
            </a:r>
          </a:p>
          <a:p>
            <a:r>
              <a:rPr lang="en-IN" sz="3100" b="1" dirty="0"/>
              <a:t>Stanza 4 </a:t>
            </a:r>
            <a:r>
              <a:rPr lang="en-IN" sz="3100" dirty="0"/>
              <a:t>- illustrates the catholic belief of praying before the image of Christ on Cross. 'Rain' falling on the feet of the 'starved man' symbolises Christ in pain and deep suffering while nailed on Cross. </a:t>
            </a:r>
          </a:p>
          <a:p>
            <a:r>
              <a:rPr lang="en-IN" sz="3100" dirty="0"/>
              <a:t>Here Lazarus appears as an image of mercy highlighting the fact that mercy is miraculously redeeming. </a:t>
            </a:r>
          </a:p>
          <a:p>
            <a:endParaRPr lang="en-IN" dirty="0"/>
          </a:p>
        </p:txBody>
      </p:sp>
    </p:spTree>
    <p:extLst>
      <p:ext uri="{BB962C8B-B14F-4D97-AF65-F5344CB8AC3E}">
        <p14:creationId xmlns:p14="http://schemas.microsoft.com/office/powerpoint/2010/main" val="56662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51AE5-82CE-45E8-98EA-AC0898F44A5B}"/>
              </a:ext>
            </a:extLst>
          </p:cNvPr>
          <p:cNvSpPr>
            <a:spLocks noGrp="1"/>
          </p:cNvSpPr>
          <p:nvPr>
            <p:ph type="title"/>
          </p:nvPr>
        </p:nvSpPr>
        <p:spPr/>
        <p:txBody>
          <a:bodyPr/>
          <a:lstStyle/>
          <a:p>
            <a:r>
              <a:rPr lang="en-IN" dirty="0"/>
              <a:t>7. Continuation of summary</a:t>
            </a:r>
          </a:p>
        </p:txBody>
      </p:sp>
      <p:sp>
        <p:nvSpPr>
          <p:cNvPr id="3" name="Content Placeholder 2">
            <a:extLst>
              <a:ext uri="{FF2B5EF4-FFF2-40B4-BE49-F238E27FC236}">
                <a16:creationId xmlns:a16="http://schemas.microsoft.com/office/drawing/2014/main" id="{A10413CA-AAB1-427A-9A9E-93BFC96BA18E}"/>
              </a:ext>
            </a:extLst>
          </p:cNvPr>
          <p:cNvSpPr>
            <a:spLocks noGrp="1"/>
          </p:cNvSpPr>
          <p:nvPr>
            <p:ph idx="1"/>
          </p:nvPr>
        </p:nvSpPr>
        <p:spPr/>
        <p:txBody>
          <a:bodyPr>
            <a:normAutofit fontScale="92500" lnSpcReduction="10000"/>
          </a:bodyPr>
          <a:lstStyle/>
          <a:p>
            <a:r>
              <a:rPr lang="en-IN" b="1" dirty="0"/>
              <a:t>Stanza 5</a:t>
            </a:r>
            <a:r>
              <a:rPr lang="en-IN" dirty="0"/>
              <a:t> - traditionally associated with the five wounds of Christ, two in his hands, two in his feet and one in his side yet benevolent Christ offers forgiveness at the price of his own life. </a:t>
            </a:r>
          </a:p>
          <a:p>
            <a:r>
              <a:rPr lang="en-IN" b="1" dirty="0"/>
              <a:t>Stanza 6 </a:t>
            </a:r>
            <a:r>
              <a:rPr lang="en-IN" dirty="0"/>
              <a:t>- Refers to the awful cry of </a:t>
            </a:r>
            <a:r>
              <a:rPr lang="en-IN" dirty="0" err="1"/>
              <a:t>Dr.</a:t>
            </a:r>
            <a:r>
              <a:rPr lang="en-IN" dirty="0"/>
              <a:t> Faustus who cries for God's mercy after having consumed blasphemously 24 years of voluptuousness. Just as Faustus bargained his soul with the devil-messenger Mephistopheles likewise some leaders had sold off the lives of thousands during World War II for material gains. </a:t>
            </a:r>
          </a:p>
          <a:p>
            <a:r>
              <a:rPr lang="en-IN" b="1" dirty="0"/>
              <a:t>Stanza 7- </a:t>
            </a:r>
            <a:r>
              <a:rPr lang="en-IN" dirty="0"/>
              <a:t>Add more to the depiction of  benevolence of all-merciful Christ. With his child-like innocent heart, he generously bestows forgiveness to all.</a:t>
            </a:r>
          </a:p>
          <a:p>
            <a:endParaRPr lang="en-IN" dirty="0"/>
          </a:p>
        </p:txBody>
      </p:sp>
    </p:spTree>
    <p:extLst>
      <p:ext uri="{BB962C8B-B14F-4D97-AF65-F5344CB8AC3E}">
        <p14:creationId xmlns:p14="http://schemas.microsoft.com/office/powerpoint/2010/main" val="2734902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C5E8E-31B2-457B-8356-246F9F9D3224}"/>
              </a:ext>
            </a:extLst>
          </p:cNvPr>
          <p:cNvSpPr>
            <a:spLocks noGrp="1"/>
          </p:cNvSpPr>
          <p:nvPr>
            <p:ph type="title"/>
          </p:nvPr>
        </p:nvSpPr>
        <p:spPr/>
        <p:txBody>
          <a:bodyPr/>
          <a:lstStyle/>
          <a:p>
            <a:r>
              <a:rPr lang="en-IN" dirty="0"/>
              <a:t>8.Symbolism</a:t>
            </a:r>
          </a:p>
        </p:txBody>
      </p:sp>
      <p:sp>
        <p:nvSpPr>
          <p:cNvPr id="3" name="Content Placeholder 2">
            <a:extLst>
              <a:ext uri="{FF2B5EF4-FFF2-40B4-BE49-F238E27FC236}">
                <a16:creationId xmlns:a16="http://schemas.microsoft.com/office/drawing/2014/main" id="{F5A16271-8042-4D0B-A377-48584CFA26EF}"/>
              </a:ext>
            </a:extLst>
          </p:cNvPr>
          <p:cNvSpPr>
            <a:spLocks noGrp="1"/>
          </p:cNvSpPr>
          <p:nvPr>
            <p:ph idx="1"/>
          </p:nvPr>
        </p:nvSpPr>
        <p:spPr/>
        <p:txBody>
          <a:bodyPr/>
          <a:lstStyle/>
          <a:p>
            <a:r>
              <a:rPr lang="en-IN" dirty="0"/>
              <a:t>uses Nature as a vital symbol. </a:t>
            </a:r>
          </a:p>
          <a:p>
            <a:r>
              <a:rPr lang="en-IN" dirty="0"/>
              <a:t>Rain stands for ' graveyard' for "falling bombs".</a:t>
            </a:r>
          </a:p>
          <a:p>
            <a:r>
              <a:rPr lang="en-IN" dirty="0"/>
              <a:t>the locale of the poem - a Potter's field emphasises 'gloominess'. </a:t>
            </a:r>
          </a:p>
          <a:p>
            <a:endParaRPr lang="en-IN" dirty="0"/>
          </a:p>
        </p:txBody>
      </p:sp>
    </p:spTree>
    <p:extLst>
      <p:ext uri="{BB962C8B-B14F-4D97-AF65-F5344CB8AC3E}">
        <p14:creationId xmlns:p14="http://schemas.microsoft.com/office/powerpoint/2010/main" val="3614769969"/>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emplate>TM10001114[[fn=Gallery]]</Template>
  <TotalTime>20</TotalTime>
  <Words>548</Words>
  <Application>Microsoft Office PowerPoint</Application>
  <PresentationFormat>Widescreen</PresentationFormat>
  <Paragraphs>50</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Palatino Linotype</vt:lpstr>
      <vt:lpstr>Gallery</vt:lpstr>
      <vt:lpstr>Edith Sitwell's  - Still Falls The Rain </vt:lpstr>
      <vt:lpstr>  2. The Poet And Person:  </vt:lpstr>
      <vt:lpstr>3. Major Events </vt:lpstr>
      <vt:lpstr>4. Introduction to the Poem </vt:lpstr>
      <vt:lpstr>5. Theme </vt:lpstr>
      <vt:lpstr>6. Structure </vt:lpstr>
      <vt:lpstr>7.Summary</vt:lpstr>
      <vt:lpstr>7. Continuation of summary</vt:lpstr>
      <vt:lpstr>8.Symbolism</vt:lpstr>
      <vt:lpstr>9. Title of the Poem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Edith Sitwell's  - Still Falls The Rain </dc:title>
  <dc:creator>MINAKSHI PRADHAN</dc:creator>
  <cp:lastModifiedBy>MINAKSHI PRADHAN</cp:lastModifiedBy>
  <cp:revision>6</cp:revision>
  <dcterms:created xsi:type="dcterms:W3CDTF">2023-08-08T16:27:27Z</dcterms:created>
  <dcterms:modified xsi:type="dcterms:W3CDTF">2023-08-13T13:54:11Z</dcterms:modified>
</cp:coreProperties>
</file>