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2" r:id="rId7"/>
    <p:sldId id="263" r:id="rId8"/>
    <p:sldId id="264"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a:srgbClr val="0B0BB5"/>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DAC5908-2524-4BD1-95F7-7D47F9304E79}" type="datetimeFigureOut">
              <a:rPr lang="en-US" smtClean="0"/>
              <a:pPr/>
              <a:t>04-08-2023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63E0FE-5EE2-496C-B22D-849A0B137BE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AC5908-2524-4BD1-95F7-7D47F9304E79}" type="datetimeFigureOut">
              <a:rPr lang="en-US" smtClean="0"/>
              <a:pPr/>
              <a:t>04-08-2023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63E0FE-5EE2-496C-B22D-849A0B137BE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AC5908-2524-4BD1-95F7-7D47F9304E79}" type="datetimeFigureOut">
              <a:rPr lang="en-US" smtClean="0"/>
              <a:pPr/>
              <a:t>04-08-2023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63E0FE-5EE2-496C-B22D-849A0B137BE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AC5908-2524-4BD1-95F7-7D47F9304E79}" type="datetimeFigureOut">
              <a:rPr lang="en-US" smtClean="0"/>
              <a:pPr/>
              <a:t>04-08-2023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63E0FE-5EE2-496C-B22D-849A0B137BE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DAC5908-2524-4BD1-95F7-7D47F9304E79}" type="datetimeFigureOut">
              <a:rPr lang="en-US" smtClean="0"/>
              <a:pPr/>
              <a:t>04-08-2023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63E0FE-5EE2-496C-B22D-849A0B137BE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DAC5908-2524-4BD1-95F7-7D47F9304E79}" type="datetimeFigureOut">
              <a:rPr lang="en-US" smtClean="0"/>
              <a:pPr/>
              <a:t>04-08-2023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63E0FE-5EE2-496C-B22D-849A0B137BE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DAC5908-2524-4BD1-95F7-7D47F9304E79}" type="datetimeFigureOut">
              <a:rPr lang="en-US" smtClean="0"/>
              <a:pPr/>
              <a:t>04-08-2023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563E0FE-5EE2-496C-B22D-849A0B137BE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DAC5908-2524-4BD1-95F7-7D47F9304E79}" type="datetimeFigureOut">
              <a:rPr lang="en-US" smtClean="0"/>
              <a:pPr/>
              <a:t>04-08-2023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63E0FE-5EE2-496C-B22D-849A0B137BE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AC5908-2524-4BD1-95F7-7D47F9304E79}" type="datetimeFigureOut">
              <a:rPr lang="en-US" smtClean="0"/>
              <a:pPr/>
              <a:t>04-08-2023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563E0FE-5EE2-496C-B22D-849A0B137BE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AC5908-2524-4BD1-95F7-7D47F9304E79}" type="datetimeFigureOut">
              <a:rPr lang="en-US" smtClean="0"/>
              <a:pPr/>
              <a:t>04-08-2023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63E0FE-5EE2-496C-B22D-849A0B137BE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AC5908-2524-4BD1-95F7-7D47F9304E79}" type="datetimeFigureOut">
              <a:rPr lang="en-US" smtClean="0"/>
              <a:pPr/>
              <a:t>04-08-2023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63E0FE-5EE2-496C-B22D-849A0B137BE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AC5908-2524-4BD1-95F7-7D47F9304E79}" type="datetimeFigureOut">
              <a:rPr lang="en-US" smtClean="0"/>
              <a:pPr/>
              <a:t>04-08-2023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63E0FE-5EE2-496C-B22D-849A0B137BE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19200"/>
            <a:ext cx="7772400" cy="1470025"/>
          </a:xfrm>
        </p:spPr>
        <p:txBody>
          <a:bodyPr>
            <a:normAutofit/>
          </a:bodyPr>
          <a:lstStyle/>
          <a:p>
            <a:r>
              <a:rPr lang="en-US" sz="6600" b="1" dirty="0" smtClean="0">
                <a:solidFill>
                  <a:schemeClr val="accent2">
                    <a:lumMod val="75000"/>
                  </a:schemeClr>
                </a:solidFill>
              </a:rPr>
              <a:t>VB.net</a:t>
            </a:r>
            <a:endParaRPr lang="en-US" sz="6600" b="1" dirty="0">
              <a:solidFill>
                <a:schemeClr val="accent2">
                  <a:lumMod val="75000"/>
                </a:schemeClr>
              </a:solidFill>
            </a:endParaRPr>
          </a:p>
        </p:txBody>
      </p:sp>
      <p:sp>
        <p:nvSpPr>
          <p:cNvPr id="3" name="Subtitle 2"/>
          <p:cNvSpPr>
            <a:spLocks noGrp="1"/>
          </p:cNvSpPr>
          <p:nvPr>
            <p:ph type="subTitle" idx="1"/>
          </p:nvPr>
        </p:nvSpPr>
        <p:spPr>
          <a:xfrm>
            <a:off x="228600" y="2743200"/>
            <a:ext cx="8610600" cy="1752600"/>
          </a:xfrm>
        </p:spPr>
        <p:txBody>
          <a:bodyPr>
            <a:noAutofit/>
          </a:bodyPr>
          <a:lstStyle/>
          <a:p>
            <a:r>
              <a:rPr lang="en-US" sz="8000" dirty="0" smtClean="0">
                <a:solidFill>
                  <a:srgbClr val="0B0BB5"/>
                </a:solidFill>
              </a:rPr>
              <a:t>Garbage Collectio</a:t>
            </a:r>
            <a:r>
              <a:rPr lang="en-US" sz="8000" dirty="0">
                <a:solidFill>
                  <a:srgbClr val="0B0BB5"/>
                </a:solidFill>
              </a:rPr>
              <a:t>n</a:t>
            </a:r>
          </a:p>
        </p:txBody>
      </p:sp>
      <p:graphicFrame>
        <p:nvGraphicFramePr>
          <p:cNvPr id="5" name="Table 4"/>
          <p:cNvGraphicFramePr>
            <a:graphicFrameLocks noGrp="1"/>
          </p:cNvGraphicFramePr>
          <p:nvPr/>
        </p:nvGraphicFramePr>
        <p:xfrm>
          <a:off x="4800600" y="4572000"/>
          <a:ext cx="3962400" cy="1524000"/>
        </p:xfrm>
        <a:graphic>
          <a:graphicData uri="http://schemas.openxmlformats.org/drawingml/2006/table">
            <a:tbl>
              <a:tblPr/>
              <a:tblGrid>
                <a:gridCol w="3962400"/>
              </a:tblGrid>
              <a:tr h="381000">
                <a:tc>
                  <a:txBody>
                    <a:bodyPr/>
                    <a:lstStyle/>
                    <a:p>
                      <a:pPr marL="0" marR="0" algn="ctr">
                        <a:lnSpc>
                          <a:spcPct val="100000"/>
                        </a:lnSpc>
                        <a:spcBef>
                          <a:spcPts val="0"/>
                        </a:spcBef>
                        <a:spcAft>
                          <a:spcPts val="0"/>
                        </a:spcAft>
                      </a:pPr>
                      <a:r>
                        <a:rPr lang="en-US" sz="2400" dirty="0" err="1">
                          <a:latin typeface="Calibri"/>
                          <a:ea typeface="Calibri"/>
                          <a:cs typeface="Times New Roman"/>
                        </a:rPr>
                        <a:t>Kavita</a:t>
                      </a:r>
                      <a:r>
                        <a:rPr lang="en-US" sz="2400" dirty="0">
                          <a:latin typeface="Calibri"/>
                          <a:ea typeface="Calibri"/>
                          <a:cs typeface="Times New Roman"/>
                        </a:rPr>
                        <a:t> K. </a:t>
                      </a:r>
                      <a:r>
                        <a:rPr lang="en-US" sz="2400" dirty="0" err="1">
                          <a:latin typeface="Calibri"/>
                          <a:ea typeface="Calibri"/>
                          <a:cs typeface="Times New Roman"/>
                        </a:rPr>
                        <a:t>Bharti</a:t>
                      </a:r>
                      <a:endParaRPr lang="en-US" sz="2400" dirty="0">
                        <a:latin typeface="Calibri"/>
                        <a:ea typeface="Calibri"/>
                        <a:cs typeface="Times New Roman"/>
                      </a:endParaRPr>
                    </a:p>
                  </a:txBody>
                  <a:tcPr marL="68580" marR="68580" marT="0" marB="0">
                    <a:lnL>
                      <a:noFill/>
                    </a:lnL>
                    <a:lnR>
                      <a:noFill/>
                    </a:lnR>
                    <a:lnT>
                      <a:noFill/>
                    </a:lnT>
                    <a:lnB>
                      <a:noFill/>
                    </a:lnB>
                  </a:tcPr>
                </a:tc>
              </a:tr>
              <a:tr h="381000">
                <a:tc>
                  <a:txBody>
                    <a:bodyPr/>
                    <a:lstStyle/>
                    <a:p>
                      <a:pPr marL="0" marR="0" algn="ctr">
                        <a:lnSpc>
                          <a:spcPct val="100000"/>
                        </a:lnSpc>
                        <a:spcBef>
                          <a:spcPts val="0"/>
                        </a:spcBef>
                        <a:spcAft>
                          <a:spcPts val="0"/>
                        </a:spcAft>
                      </a:pPr>
                      <a:r>
                        <a:rPr lang="en-US" sz="2400" dirty="0">
                          <a:latin typeface="Calibri"/>
                          <a:ea typeface="Calibri"/>
                          <a:cs typeface="Times New Roman"/>
                        </a:rPr>
                        <a:t>Assistant Professor</a:t>
                      </a:r>
                    </a:p>
                  </a:txBody>
                  <a:tcPr marL="68580" marR="68580" marT="0" marB="0">
                    <a:lnL>
                      <a:noFill/>
                    </a:lnL>
                    <a:lnR>
                      <a:noFill/>
                    </a:lnR>
                    <a:lnT>
                      <a:noFill/>
                    </a:lnT>
                    <a:lnB>
                      <a:noFill/>
                    </a:lnB>
                  </a:tcPr>
                </a:tc>
              </a:tr>
              <a:tr h="381000">
                <a:tc>
                  <a:txBody>
                    <a:bodyPr/>
                    <a:lstStyle/>
                    <a:p>
                      <a:pPr marL="0" marR="0" algn="ctr">
                        <a:lnSpc>
                          <a:spcPct val="100000"/>
                        </a:lnSpc>
                        <a:spcBef>
                          <a:spcPts val="0"/>
                        </a:spcBef>
                        <a:spcAft>
                          <a:spcPts val="0"/>
                        </a:spcAft>
                      </a:pPr>
                      <a:r>
                        <a:rPr lang="en-US" sz="2400" dirty="0">
                          <a:latin typeface="Calibri"/>
                          <a:ea typeface="Calibri"/>
                          <a:cs typeface="Times New Roman"/>
                        </a:rPr>
                        <a:t>Computer Department</a:t>
                      </a:r>
                    </a:p>
                  </a:txBody>
                  <a:tcPr marL="68580" marR="68580" marT="0" marB="0">
                    <a:lnL>
                      <a:noFill/>
                    </a:lnL>
                    <a:lnR>
                      <a:noFill/>
                    </a:lnR>
                    <a:lnT>
                      <a:noFill/>
                    </a:lnT>
                    <a:lnB>
                      <a:noFill/>
                    </a:lnB>
                  </a:tcPr>
                </a:tc>
              </a:tr>
              <a:tr h="381000">
                <a:tc>
                  <a:txBody>
                    <a:bodyPr/>
                    <a:lstStyle/>
                    <a:p>
                      <a:pPr marL="0" marR="0" algn="ctr">
                        <a:lnSpc>
                          <a:spcPct val="100000"/>
                        </a:lnSpc>
                        <a:spcBef>
                          <a:spcPts val="0"/>
                        </a:spcBef>
                        <a:spcAft>
                          <a:spcPts val="0"/>
                        </a:spcAft>
                      </a:pPr>
                      <a:r>
                        <a:rPr lang="en-US" sz="2400" dirty="0" err="1">
                          <a:latin typeface="Calibri"/>
                          <a:ea typeface="Calibri"/>
                          <a:cs typeface="Times New Roman"/>
                        </a:rPr>
                        <a:t>Durga</a:t>
                      </a:r>
                      <a:r>
                        <a:rPr lang="en-US" sz="2400" dirty="0">
                          <a:latin typeface="Calibri"/>
                          <a:ea typeface="Calibri"/>
                          <a:cs typeface="Times New Roman"/>
                        </a:rPr>
                        <a:t> </a:t>
                      </a:r>
                      <a:r>
                        <a:rPr lang="en-US" sz="2400" dirty="0" err="1">
                          <a:latin typeface="Calibri"/>
                          <a:ea typeface="Calibri"/>
                          <a:cs typeface="Times New Roman"/>
                        </a:rPr>
                        <a:t>Mahavidyalaya</a:t>
                      </a:r>
                      <a:r>
                        <a:rPr lang="en-US" sz="2400" dirty="0">
                          <a:latin typeface="Calibri"/>
                          <a:ea typeface="Calibri"/>
                          <a:cs typeface="Times New Roman"/>
                        </a:rPr>
                        <a:t>, Raipur</a:t>
                      </a:r>
                    </a:p>
                  </a:txBody>
                  <a:tcPr marL="68580" marR="68580" marT="0" marB="0">
                    <a:lnL>
                      <a:noFill/>
                    </a:lnL>
                    <a:lnR>
                      <a:noFill/>
                    </a:lnR>
                    <a:lnT>
                      <a:noFill/>
                    </a:lnT>
                    <a:lnB>
                      <a:noFill/>
                    </a:lnB>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solidFill>
                  <a:srgbClr val="006600"/>
                </a:solidFill>
                <a:latin typeface="Algerian" pitchFamily="82" charset="0"/>
              </a:rPr>
              <a:t>INTRODUCTION</a:t>
            </a:r>
            <a:endParaRPr lang="en-US" sz="5400" b="1" dirty="0">
              <a:solidFill>
                <a:srgbClr val="006600"/>
              </a:solidFill>
              <a:latin typeface="Algerian" pitchFamily="82" charset="0"/>
            </a:endParaRPr>
          </a:p>
        </p:txBody>
      </p:sp>
      <p:sp>
        <p:nvSpPr>
          <p:cNvPr id="3" name="Content Placeholder 2"/>
          <p:cNvSpPr>
            <a:spLocks noGrp="1"/>
          </p:cNvSpPr>
          <p:nvPr>
            <p:ph idx="1"/>
          </p:nvPr>
        </p:nvSpPr>
        <p:spPr/>
        <p:txBody>
          <a:bodyPr/>
          <a:lstStyle/>
          <a:p>
            <a:pPr algn="just"/>
            <a:r>
              <a:rPr lang="en-US" dirty="0" smtClean="0"/>
              <a:t>Garbage collection is a mechanism to releasing memory from unused objects and components of the application.</a:t>
            </a:r>
          </a:p>
          <a:p>
            <a:pPr algn="just"/>
            <a:r>
              <a:rPr lang="en-US" dirty="0" err="1" smtClean="0"/>
              <a:t>.Net</a:t>
            </a:r>
            <a:r>
              <a:rPr lang="en-US" dirty="0" smtClean="0"/>
              <a:t> framework provide automatic garbage collection system.</a:t>
            </a:r>
          </a:p>
          <a:p>
            <a:pPr algn="just"/>
            <a:r>
              <a:rPr lang="en-US" dirty="0" smtClean="0"/>
              <a:t>In </a:t>
            </a:r>
            <a:r>
              <a:rPr lang="en-US" dirty="0" err="1" smtClean="0"/>
              <a:t>.Net</a:t>
            </a:r>
            <a:r>
              <a:rPr lang="en-US" dirty="0" smtClean="0"/>
              <a:t> framework, it is implemented as separate thread.</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85000" lnSpcReduction="10000"/>
          </a:bodyPr>
          <a:lstStyle/>
          <a:p>
            <a:r>
              <a:rPr lang="en-US" dirty="0" smtClean="0"/>
              <a:t>There is an overhead for memory as garbage collection always runs at background.</a:t>
            </a:r>
          </a:p>
          <a:p>
            <a:r>
              <a:rPr lang="en-US" dirty="0" smtClean="0"/>
              <a:t>In .NET framework, garbage collection has the lowest priority.</a:t>
            </a:r>
          </a:p>
          <a:p>
            <a:r>
              <a:rPr lang="en-US" dirty="0" smtClean="0"/>
              <a:t>In the common language runtime(CLR), the garbage collector(GC) serves as an automatic memory manager.</a:t>
            </a:r>
          </a:p>
          <a:p>
            <a:r>
              <a:rPr lang="en-US" dirty="0" smtClean="0"/>
              <a:t>The garbage collector manages the allocation and release of memory for an application.</a:t>
            </a:r>
          </a:p>
          <a:p>
            <a:r>
              <a:rPr lang="en-US" dirty="0" smtClean="0"/>
              <a:t>Automatic memory management can eliminate common problems such as forgetting to free an object and causing a memory leak or attempting to access freed memory for an object that’s already been freed.</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pPr algn="l"/>
            <a:r>
              <a:rPr lang="en-US" b="1" dirty="0" smtClean="0">
                <a:solidFill>
                  <a:srgbClr val="006600"/>
                </a:solidFill>
                <a:latin typeface="Algerian" pitchFamily="82" charset="0"/>
              </a:rPr>
              <a:t>Advantages</a:t>
            </a:r>
            <a:endParaRPr lang="en-US" b="1" dirty="0">
              <a:solidFill>
                <a:srgbClr val="006600"/>
              </a:solidFill>
              <a:latin typeface="Algerian" pitchFamily="82" charset="0"/>
            </a:endParaRPr>
          </a:p>
        </p:txBody>
      </p:sp>
      <p:sp>
        <p:nvSpPr>
          <p:cNvPr id="3" name="Content Placeholder 2"/>
          <p:cNvSpPr>
            <a:spLocks noGrp="1"/>
          </p:cNvSpPr>
          <p:nvPr>
            <p:ph idx="1"/>
          </p:nvPr>
        </p:nvSpPr>
        <p:spPr>
          <a:xfrm>
            <a:off x="457200" y="1219200"/>
            <a:ext cx="8229600" cy="4525963"/>
          </a:xfrm>
        </p:spPr>
        <p:txBody>
          <a:bodyPr>
            <a:normAutofit fontScale="92500" lnSpcReduction="10000"/>
          </a:bodyPr>
          <a:lstStyle/>
          <a:p>
            <a:pPr algn="just"/>
            <a:r>
              <a:rPr lang="en-US" dirty="0" smtClean="0"/>
              <a:t>You don’t need to free memory manually while developing your application.</a:t>
            </a:r>
          </a:p>
          <a:p>
            <a:pPr algn="just"/>
            <a:r>
              <a:rPr lang="en-US" dirty="0" smtClean="0"/>
              <a:t>It also allocates objects on the managed heap efficiently.</a:t>
            </a:r>
          </a:p>
          <a:p>
            <a:pPr algn="just"/>
            <a:r>
              <a:rPr lang="en-US" dirty="0" smtClean="0"/>
              <a:t>When objects are no longer used then it will reclaim those objects by cleaning their memory, and keeps the memory available for future allocations.</a:t>
            </a:r>
          </a:p>
          <a:p>
            <a:pPr algn="just"/>
            <a:r>
              <a:rPr lang="en-US" dirty="0" smtClean="0"/>
              <a:t>It provides memory safety by making sure that an object cannot use the content of another object.</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90600"/>
            <a:ext cx="8229600" cy="563562"/>
          </a:xfrm>
        </p:spPr>
        <p:txBody>
          <a:bodyPr>
            <a:normAutofit fontScale="90000"/>
          </a:bodyPr>
          <a:lstStyle/>
          <a:p>
            <a:pPr algn="l"/>
            <a:r>
              <a:rPr lang="en-US" sz="3600" b="1" dirty="0" smtClean="0">
                <a:solidFill>
                  <a:srgbClr val="006600"/>
                </a:solidFill>
                <a:latin typeface="Algerian" pitchFamily="82" charset="0"/>
              </a:rPr>
              <a:t>Conditions for Garbage Collection</a:t>
            </a:r>
            <a:r>
              <a:rPr lang="en-US" dirty="0" smtClean="0"/>
              <a:t/>
            </a:r>
            <a:br>
              <a:rPr lang="en-US" dirty="0" smtClean="0"/>
            </a:br>
            <a:r>
              <a:rPr lang="en-US" sz="2700" dirty="0" smtClean="0"/>
              <a:t>Garbage collection occurs when one of the following conditions is true :</a:t>
            </a:r>
            <a:r>
              <a:rPr lang="en-US" dirty="0" smtClean="0"/>
              <a:t/>
            </a:r>
            <a:br>
              <a:rPr lang="en-US" dirty="0" smtClean="0"/>
            </a:br>
            <a:endParaRPr lang="en-US" dirty="0"/>
          </a:p>
        </p:txBody>
      </p:sp>
      <p:sp>
        <p:nvSpPr>
          <p:cNvPr id="3" name="Content Placeholder 2"/>
          <p:cNvSpPr>
            <a:spLocks noGrp="1"/>
          </p:cNvSpPr>
          <p:nvPr>
            <p:ph idx="1"/>
          </p:nvPr>
        </p:nvSpPr>
        <p:spPr>
          <a:xfrm>
            <a:off x="457200" y="1752600"/>
            <a:ext cx="8229600" cy="4648200"/>
          </a:xfrm>
        </p:spPr>
        <p:txBody>
          <a:bodyPr>
            <a:normAutofit/>
          </a:bodyPr>
          <a:lstStyle/>
          <a:p>
            <a:pPr algn="just"/>
            <a:r>
              <a:rPr lang="en-US" sz="2800" dirty="0" smtClean="0"/>
              <a:t>The System has low physical memory.</a:t>
            </a:r>
          </a:p>
          <a:p>
            <a:pPr algn="just"/>
            <a:r>
              <a:rPr lang="en-US" sz="2800" dirty="0" smtClean="0"/>
              <a:t>The memory that is used by allocated objects on the managed heap surpasses an acceptable threshold. This threshold is continuously adjusted as the process runs.</a:t>
            </a:r>
          </a:p>
          <a:p>
            <a:pPr algn="just"/>
            <a:r>
              <a:rPr lang="en-US" sz="2800" dirty="0" smtClean="0"/>
              <a:t>The </a:t>
            </a:r>
            <a:r>
              <a:rPr lang="en-US" sz="2800" b="1" dirty="0" err="1" smtClean="0"/>
              <a:t>GC.Collect</a:t>
            </a:r>
            <a:r>
              <a:rPr lang="en-US" sz="2800" b="1" dirty="0" smtClean="0"/>
              <a:t> </a:t>
            </a:r>
            <a:r>
              <a:rPr lang="en-US" sz="2800" dirty="0" smtClean="0"/>
              <a:t>method is called and in almost all cases, you do not have to call this method, because the garbage collector runs continuously. This method is primarily used for unique situation and testing.</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fontScale="90000"/>
          </a:bodyPr>
          <a:lstStyle/>
          <a:p>
            <a:r>
              <a:rPr lang="en-US" b="1" dirty="0" smtClean="0">
                <a:solidFill>
                  <a:srgbClr val="006600"/>
                </a:solidFill>
                <a:latin typeface="Algerian" pitchFamily="82" charset="0"/>
              </a:rPr>
              <a:t>Garbage collection process</a:t>
            </a:r>
            <a:endParaRPr lang="en-US" b="1" dirty="0">
              <a:solidFill>
                <a:srgbClr val="006600"/>
              </a:solidFill>
              <a:latin typeface="Algerian" pitchFamily="82" charset="0"/>
            </a:endParaRPr>
          </a:p>
        </p:txBody>
      </p:sp>
      <p:sp>
        <p:nvSpPr>
          <p:cNvPr id="3" name="Content Placeholder 2"/>
          <p:cNvSpPr>
            <a:spLocks noGrp="1"/>
          </p:cNvSpPr>
          <p:nvPr>
            <p:ph idx="1"/>
          </p:nvPr>
        </p:nvSpPr>
        <p:spPr>
          <a:xfrm>
            <a:off x="457200" y="1371600"/>
            <a:ext cx="8229600" cy="4525963"/>
          </a:xfrm>
        </p:spPr>
        <p:txBody>
          <a:bodyPr>
            <a:normAutofit fontScale="92500" lnSpcReduction="10000"/>
          </a:bodyPr>
          <a:lstStyle/>
          <a:p>
            <a:pPr algn="just"/>
            <a:r>
              <a:rPr lang="en-US" dirty="0" smtClean="0"/>
              <a:t>Garbage collection is based on Mark and Compact algorithm.</a:t>
            </a:r>
          </a:p>
          <a:p>
            <a:pPr algn="just"/>
            <a:r>
              <a:rPr lang="en-US" dirty="0" smtClean="0"/>
              <a:t>In this process, unused objects are removed and all remaining objects are compacted at the beginning of the address space.</a:t>
            </a:r>
          </a:p>
          <a:p>
            <a:pPr algn="just"/>
            <a:r>
              <a:rPr lang="en-US" dirty="0" smtClean="0"/>
              <a:t>The space allotted for the application is referred to as managed heap.</a:t>
            </a:r>
          </a:p>
          <a:p>
            <a:pPr algn="just"/>
            <a:r>
              <a:rPr lang="en-US" dirty="0" smtClean="0"/>
              <a:t>If there is not enough space in the managed heap for a new object then the process of garbage collection starts.</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lnSpcReduction="10000"/>
          </a:bodyPr>
          <a:lstStyle/>
          <a:p>
            <a:pPr algn="just"/>
            <a:r>
              <a:rPr lang="en-US" dirty="0" smtClean="0"/>
              <a:t>To optimize the usage of garbage collector, the concept of generation is implemented.</a:t>
            </a:r>
          </a:p>
          <a:p>
            <a:pPr algn="just"/>
            <a:r>
              <a:rPr lang="en-US" dirty="0" smtClean="0"/>
              <a:t>According to the concept an older object has a lower chance of getting out of scope during garbage collection.</a:t>
            </a:r>
          </a:p>
          <a:p>
            <a:pPr algn="just"/>
            <a:r>
              <a:rPr lang="en-US" dirty="0" smtClean="0"/>
              <a:t>Therefore if space is needed newer objects are checked first then older objects.</a:t>
            </a:r>
          </a:p>
          <a:p>
            <a:pPr algn="just"/>
            <a:r>
              <a:rPr lang="en-US" dirty="0" smtClean="0"/>
              <a:t>There are three generations</a:t>
            </a:r>
          </a:p>
          <a:p>
            <a:pPr lvl="1" algn="just"/>
            <a:r>
              <a:rPr lang="en-US" dirty="0" smtClean="0"/>
              <a:t>Generation- 0 (Smaller in size)</a:t>
            </a:r>
          </a:p>
          <a:p>
            <a:pPr lvl="1" algn="just"/>
            <a:r>
              <a:rPr lang="en-US" dirty="0" smtClean="0"/>
              <a:t>Generation- 1 (Medium in size)</a:t>
            </a:r>
          </a:p>
          <a:p>
            <a:pPr lvl="1"/>
            <a:r>
              <a:rPr lang="en-US" dirty="0" smtClean="0"/>
              <a:t>Generation- 2 (Larger in size)</a:t>
            </a:r>
          </a:p>
          <a:p>
            <a:pPr lvl="1"/>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marL="342900" lvl="1" indent="-342900">
              <a:buFont typeface="Arial" pitchFamily="34" charset="0"/>
              <a:buChar char="•"/>
            </a:pPr>
            <a:r>
              <a:rPr lang="en-US" b="1" dirty="0" smtClean="0"/>
              <a:t>Generation- 0 </a:t>
            </a:r>
          </a:p>
          <a:p>
            <a:pPr marL="742950" lvl="2" indent="-342900" algn="just"/>
            <a:r>
              <a:rPr lang="en-US" dirty="0" smtClean="0"/>
              <a:t>Generation 0 contains objects that have been created since the last garbage collection.</a:t>
            </a:r>
          </a:p>
          <a:p>
            <a:pPr marL="342900" lvl="1" indent="-342900" algn="just">
              <a:buFont typeface="Arial" pitchFamily="34" charset="0"/>
              <a:buChar char="•"/>
            </a:pPr>
            <a:r>
              <a:rPr lang="en-US" b="1" dirty="0" smtClean="0"/>
              <a:t>Generation- 1</a:t>
            </a:r>
          </a:p>
          <a:p>
            <a:pPr marL="742950" lvl="2" indent="-342900" algn="just"/>
            <a:r>
              <a:rPr lang="en-US" dirty="0" smtClean="0"/>
              <a:t>Generation 1 contains objects that still remain after one garbage collection.</a:t>
            </a:r>
          </a:p>
          <a:p>
            <a:pPr marL="342900" lvl="1" indent="-342900" algn="just">
              <a:buFont typeface="Arial" pitchFamily="34" charset="0"/>
              <a:buChar char="•"/>
            </a:pPr>
            <a:r>
              <a:rPr lang="en-US" b="1" dirty="0" smtClean="0"/>
              <a:t>Generation- 2</a:t>
            </a:r>
          </a:p>
          <a:p>
            <a:pPr marL="742950" lvl="2" indent="-342900" algn="just"/>
            <a:r>
              <a:rPr lang="en-US" dirty="0" smtClean="0"/>
              <a:t>Generation 2 contains objects that are still in the scope after multiple garbage collection.</a:t>
            </a:r>
          </a:p>
          <a:p>
            <a:pPr marL="742950" lvl="2" indent="-342900"/>
            <a:endParaRPr lang="en-US" dirty="0" smtClean="0"/>
          </a:p>
          <a:p>
            <a:pPr marL="342900" lvl="1" indent="-342900">
              <a:buNone/>
            </a:pPr>
            <a:endParaRPr lang="en-US" dirty="0" smtClean="0"/>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144</TotalTime>
  <Words>478</Words>
  <Application>Microsoft Office PowerPoint</Application>
  <PresentationFormat>On-screen Show (4:3)</PresentationFormat>
  <Paragraphs>43</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VB.net</vt:lpstr>
      <vt:lpstr>INTRODUCTION</vt:lpstr>
      <vt:lpstr>Slide 3</vt:lpstr>
      <vt:lpstr>Advantages</vt:lpstr>
      <vt:lpstr>Conditions for Garbage Collection Garbage collection occurs when one of the following conditions is true : </vt:lpstr>
      <vt:lpstr>Garbage collection process</vt:lpstr>
      <vt:lpstr>Slide 7</vt:lpstr>
      <vt:lpstr>Slide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VB.net</dc:title>
  <dc:creator>Manas</dc:creator>
  <cp:lastModifiedBy>HP3</cp:lastModifiedBy>
  <cp:revision>16</cp:revision>
  <dcterms:created xsi:type="dcterms:W3CDTF">2023-07-31T05:28:05Z</dcterms:created>
  <dcterms:modified xsi:type="dcterms:W3CDTF">2023-08-04T06:13:57Z</dcterms:modified>
</cp:coreProperties>
</file>