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70" r:id="rId10"/>
    <p:sldId id="265" r:id="rId11"/>
    <p:sldId id="266" r:id="rId12"/>
    <p:sldId id="267" r:id="rId13"/>
    <p:sldId id="268" r:id="rId14"/>
    <p:sldId id="269" r:id="rId15"/>
  </p:sldIdLst>
  <p:sldSz cx="9144000" cy="5143500" type="screen16x9"/>
  <p:notesSz cx="6858000" cy="9144000"/>
  <p:embeddedFontLst>
    <p:embeddedFont>
      <p:font typeface="Georgia" panose="02040502050405020303" pitchFamily="18" charset="0"/>
      <p:regular r:id="rId17"/>
      <p:bold r:id="rId18"/>
      <p:italic r:id="rId19"/>
      <p:boldItalic r:id="rId20"/>
    </p:embeddedFont>
    <p:embeddedFont>
      <p:font typeface="Robot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4" d="100"/>
          <a:sy n="124" d="100"/>
        </p:scale>
        <p:origin x="274"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06546ff9aa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06546ff9aa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06546ff9aa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06546ff9aa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06546ff9aa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06546ff9a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06546ff9aa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06546ff9a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06546ff9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06546ff9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06546ff9a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06546ff9a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06546ff9aa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06546ff9a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06546ff9a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06546ff9a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06546ff9aa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06546ff9a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06546ff9aa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06546ff9a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06546ff9aa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06546ff9a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06546ff9a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06546ff9a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Skill" TargetMode="External"/><Relationship Id="rId3" Type="http://schemas.openxmlformats.org/officeDocument/2006/relationships/hyperlink" Target="https://en.wikipedia.org/wiki/Latin" TargetMode="External"/><Relationship Id="rId7" Type="http://schemas.openxmlformats.org/officeDocument/2006/relationships/hyperlink" Target="https://en.wikipedia.org/wiki/Liberal_arts_education#cite_note-2" TargetMode="External"/><Relationship Id="rId12" Type="http://schemas.openxmlformats.org/officeDocument/2006/relationships/hyperlink" Target="https://www.merriam-webster.com/dictionary/intellectual"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s://en.wikipedia.org/wiki/Liberal_arts_education#cite_note-1" TargetMode="External"/><Relationship Id="rId11" Type="http://schemas.openxmlformats.org/officeDocument/2006/relationships/hyperlink" Target="https://www.britannica.com/topic/university" TargetMode="External"/><Relationship Id="rId5" Type="http://schemas.openxmlformats.org/officeDocument/2006/relationships/hyperlink" Target="https://en.wiktionary.org/wiki/ars#Latin" TargetMode="External"/><Relationship Id="rId10" Type="http://schemas.openxmlformats.org/officeDocument/2006/relationships/hyperlink" Target="https://www.britannica.com/topic/college-education" TargetMode="External"/><Relationship Id="rId4" Type="http://schemas.openxmlformats.org/officeDocument/2006/relationships/hyperlink" Target="https://en.wiktionary.org/wiki/liberalis#Latin" TargetMode="External"/><Relationship Id="rId9" Type="http://schemas.openxmlformats.org/officeDocument/2006/relationships/hyperlink" Target="https://en.wikipedia.org/wiki/Fine_art"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britannica.com/topic/education" TargetMode="External"/><Relationship Id="rId3" Type="http://schemas.openxmlformats.org/officeDocument/2006/relationships/hyperlink" Target="https://www.britannica.com/art/literature" TargetMode="External"/><Relationship Id="rId7" Type="http://schemas.openxmlformats.org/officeDocument/2006/relationships/hyperlink" Target="https://www.britannica.com/science/science"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hyperlink" Target="https://www.britannica.com/science/mathematics" TargetMode="External"/><Relationship Id="rId5" Type="http://schemas.openxmlformats.org/officeDocument/2006/relationships/hyperlink" Target="https://www.britannica.com/topic/history" TargetMode="External"/><Relationship Id="rId10" Type="http://schemas.openxmlformats.org/officeDocument/2006/relationships/hyperlink" Target="https://www.britannica.com/topic/language" TargetMode="External"/><Relationship Id="rId4" Type="http://schemas.openxmlformats.org/officeDocument/2006/relationships/hyperlink" Target="https://www.britannica.com/topic/philosophy" TargetMode="External"/><Relationship Id="rId9" Type="http://schemas.openxmlformats.org/officeDocument/2006/relationships/hyperlink" Target="https://www.britannica.com/topic/humanities"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866794" y="1574793"/>
            <a:ext cx="75108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800" b="1" dirty="0"/>
              <a:t>Towards a more Holistic and Multidisciplinary Education </a:t>
            </a:r>
            <a:endParaRPr sz="4800" b="1" dirty="0"/>
          </a:p>
        </p:txBody>
      </p:sp>
      <p:sp>
        <p:nvSpPr>
          <p:cNvPr id="55" name="Google Shape;55;p13"/>
          <p:cNvSpPr/>
          <p:nvPr/>
        </p:nvSpPr>
        <p:spPr>
          <a:xfrm>
            <a:off x="888333" y="239375"/>
            <a:ext cx="7492431" cy="1219271"/>
          </a:xfrm>
          <a:prstGeom prst="rect">
            <a:avLst/>
          </a:prstGeom>
        </p:spPr>
        <p:txBody>
          <a:bodyPr>
            <a:prstTxWarp prst="textPlain">
              <a:avLst/>
            </a:prstTxWarp>
          </a:bodyPr>
          <a:lstStyle/>
          <a:p>
            <a:pPr lvl="0" algn="ctr"/>
            <a:r>
              <a:rPr b="1" i="1" dirty="0">
                <a:ln w="9525" cap="flat" cmpd="sng">
                  <a:solidFill>
                    <a:schemeClr val="dk2"/>
                  </a:solidFill>
                  <a:prstDash val="solid"/>
                  <a:round/>
                  <a:headEnd type="none" w="sm" len="sm"/>
                  <a:tailEnd type="none" w="sm" len="sm"/>
                </a:ln>
                <a:solidFill>
                  <a:srgbClr val="FF00FF"/>
                </a:solidFill>
                <a:latin typeface="Arial"/>
              </a:rPr>
              <a:t>NEP 2020</a:t>
            </a:r>
          </a:p>
        </p:txBody>
      </p:sp>
      <p:sp>
        <p:nvSpPr>
          <p:cNvPr id="2" name="TextBox 1">
            <a:extLst>
              <a:ext uri="{FF2B5EF4-FFF2-40B4-BE49-F238E27FC236}">
                <a16:creationId xmlns:a16="http://schemas.microsoft.com/office/drawing/2014/main" id="{49578F96-2045-4169-9F86-73DEF5CEEF23}"/>
              </a:ext>
            </a:extLst>
          </p:cNvPr>
          <p:cNvSpPr txBox="1"/>
          <p:nvPr/>
        </p:nvSpPr>
        <p:spPr>
          <a:xfrm>
            <a:off x="5869459" y="3950018"/>
            <a:ext cx="2928551" cy="954107"/>
          </a:xfrm>
          <a:prstGeom prst="rect">
            <a:avLst/>
          </a:prstGeom>
          <a:noFill/>
        </p:spPr>
        <p:txBody>
          <a:bodyPr wrap="square" rtlCol="0">
            <a:spAutoFit/>
          </a:bodyPr>
          <a:lstStyle/>
          <a:p>
            <a:pPr algn="ctr"/>
            <a:r>
              <a:rPr lang="en-US" b="1" dirty="0">
                <a:solidFill>
                  <a:srgbClr val="002060"/>
                </a:solidFill>
              </a:rPr>
              <a:t>Dr. Pragati Dubey </a:t>
            </a:r>
          </a:p>
          <a:p>
            <a:pPr algn="ctr"/>
            <a:r>
              <a:rPr lang="en-US" b="1" dirty="0">
                <a:solidFill>
                  <a:srgbClr val="FF0000"/>
                </a:solidFill>
              </a:rPr>
              <a:t>Assistant Proffesor</a:t>
            </a:r>
          </a:p>
          <a:p>
            <a:pPr algn="ctr"/>
            <a:r>
              <a:rPr lang="en-US" b="1" dirty="0">
                <a:solidFill>
                  <a:srgbClr val="FF0000"/>
                </a:solidFill>
              </a:rPr>
              <a:t>Dept. of Education</a:t>
            </a:r>
          </a:p>
          <a:p>
            <a:pPr algn="ctr"/>
            <a:r>
              <a:rPr lang="en-US" b="1" dirty="0">
                <a:solidFill>
                  <a:srgbClr val="FF0000"/>
                </a:solidFill>
              </a:rPr>
              <a:t>Durga Mahavidhyalaya, Raipur</a:t>
            </a:r>
            <a:endParaRPr lang="en-IN"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22"/>
          <p:cNvSpPr txBox="1"/>
          <p:nvPr/>
        </p:nvSpPr>
        <p:spPr>
          <a:xfrm>
            <a:off x="991525" y="123950"/>
            <a:ext cx="2615100" cy="785100"/>
          </a:xfrm>
          <a:prstGeom prst="rect">
            <a:avLst/>
          </a:prstGeom>
          <a:solidFill>
            <a:srgbClr val="FF00F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900"/>
              <a:t>Liberal Art</a:t>
            </a:r>
            <a:endParaRPr sz="3900" dirty="0"/>
          </a:p>
        </p:txBody>
      </p:sp>
      <p:sp>
        <p:nvSpPr>
          <p:cNvPr id="108" name="Google Shape;108;p22"/>
          <p:cNvSpPr txBox="1"/>
          <p:nvPr/>
        </p:nvSpPr>
        <p:spPr>
          <a:xfrm>
            <a:off x="396600" y="1239375"/>
            <a:ext cx="3000000" cy="30861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Char char="●"/>
            </a:pPr>
            <a:r>
              <a:rPr lang="en" sz="1650" b="1" dirty="0">
                <a:solidFill>
                  <a:srgbClr val="00B050"/>
                </a:solidFill>
                <a:highlight>
                  <a:srgbClr val="FFFFFF"/>
                </a:highlight>
              </a:rPr>
              <a:t>Liberal arts education</a:t>
            </a:r>
            <a:r>
              <a:rPr lang="en" sz="1650" dirty="0">
                <a:solidFill>
                  <a:srgbClr val="202122"/>
                </a:solidFill>
                <a:highlight>
                  <a:srgbClr val="FFFFFF"/>
                </a:highlight>
              </a:rPr>
              <a:t> (from </a:t>
            </a:r>
            <a:r>
              <a:rPr lang="en" sz="1650" dirty="0">
                <a:solidFill>
                  <a:srgbClr val="3366CC"/>
                </a:solidFill>
                <a:highlight>
                  <a:srgbClr val="FFFFFF"/>
                </a:highlight>
                <a:uFill>
                  <a:noFill/>
                </a:uFill>
                <a:hlinkClick r:id="rId3">
                  <a:extLst>
                    <a:ext uri="{A12FA001-AC4F-418D-AE19-62706E023703}">
                      <ahyp:hlinkClr xmlns:ahyp="http://schemas.microsoft.com/office/drawing/2018/hyperlinkcolor" val="tx"/>
                    </a:ext>
                  </a:extLst>
                </a:hlinkClick>
              </a:rPr>
              <a:t>Latin</a:t>
            </a:r>
            <a:r>
              <a:rPr lang="en" sz="1650" dirty="0">
                <a:solidFill>
                  <a:srgbClr val="202122"/>
                </a:solidFill>
                <a:highlight>
                  <a:srgbClr val="FFFFFF"/>
                </a:highlight>
              </a:rPr>
              <a:t> </a:t>
            </a:r>
            <a:r>
              <a:rPr lang="en" sz="1650" i="1" dirty="0">
                <a:solidFill>
                  <a:srgbClr val="3366CC"/>
                </a:solidFill>
                <a:highlight>
                  <a:srgbClr val="FFFFFF"/>
                </a:highlight>
                <a:uFill>
                  <a:noFill/>
                </a:uFill>
                <a:hlinkClick r:id="rId4">
                  <a:extLst>
                    <a:ext uri="{A12FA001-AC4F-418D-AE19-62706E023703}">
                      <ahyp:hlinkClr xmlns:ahyp="http://schemas.microsoft.com/office/drawing/2018/hyperlinkcolor" val="tx"/>
                    </a:ext>
                  </a:extLst>
                </a:hlinkClick>
              </a:rPr>
              <a:t>liberalis</a:t>
            </a:r>
            <a:r>
              <a:rPr lang="en" sz="1650" dirty="0">
                <a:solidFill>
                  <a:srgbClr val="202122"/>
                </a:solidFill>
                <a:highlight>
                  <a:srgbClr val="FFFFFF"/>
                </a:highlight>
              </a:rPr>
              <a:t> "free" and </a:t>
            </a:r>
            <a:r>
              <a:rPr lang="en" sz="1650" i="1" dirty="0">
                <a:solidFill>
                  <a:srgbClr val="3366CC"/>
                </a:solidFill>
                <a:highlight>
                  <a:srgbClr val="FFFFFF"/>
                </a:highlight>
                <a:uFill>
                  <a:noFill/>
                </a:uFill>
                <a:hlinkClick r:id="rId5">
                  <a:extLst>
                    <a:ext uri="{A12FA001-AC4F-418D-AE19-62706E023703}">
                      <ahyp:hlinkClr xmlns:ahyp="http://schemas.microsoft.com/office/drawing/2018/hyperlinkcolor" val="tx"/>
                    </a:ext>
                  </a:extLst>
                </a:hlinkClick>
              </a:rPr>
              <a:t>ars</a:t>
            </a:r>
            <a:r>
              <a:rPr lang="en" sz="1650" dirty="0">
                <a:solidFill>
                  <a:srgbClr val="202122"/>
                </a:solidFill>
                <a:highlight>
                  <a:srgbClr val="FFFFFF"/>
                </a:highlight>
              </a:rPr>
              <a:t> "art or principled practice")</a:t>
            </a:r>
            <a:r>
              <a:rPr lang="en" sz="2000" baseline="30000" dirty="0">
                <a:solidFill>
                  <a:srgbClr val="3366CC"/>
                </a:solidFill>
                <a:highlight>
                  <a:srgbClr val="FFFFFF"/>
                </a:highlight>
                <a:uFill>
                  <a:noFill/>
                </a:uFill>
                <a:hlinkClick r:id="rId6">
                  <a:extLst>
                    <a:ext uri="{A12FA001-AC4F-418D-AE19-62706E023703}">
                      <ahyp:hlinkClr xmlns:ahyp="http://schemas.microsoft.com/office/drawing/2018/hyperlinkcolor" val="tx"/>
                    </a:ext>
                  </a:extLst>
                </a:hlinkClick>
              </a:rPr>
              <a:t>[1]</a:t>
            </a:r>
            <a:r>
              <a:rPr lang="en" sz="1650" dirty="0">
                <a:solidFill>
                  <a:srgbClr val="202122"/>
                </a:solidFill>
                <a:highlight>
                  <a:srgbClr val="FFFFFF"/>
                </a:highlight>
              </a:rPr>
              <a:t> is the traditional academic course in Western higher education.</a:t>
            </a:r>
            <a:r>
              <a:rPr lang="en" sz="2000" baseline="30000" dirty="0">
                <a:solidFill>
                  <a:srgbClr val="3366CC"/>
                </a:solidFill>
                <a:highlight>
                  <a:srgbClr val="FFFFFF"/>
                </a:highlight>
                <a:uFill>
                  <a:noFill/>
                </a:uFill>
                <a:hlinkClick r:id="rId7">
                  <a:extLst>
                    <a:ext uri="{A12FA001-AC4F-418D-AE19-62706E023703}">
                      <ahyp:hlinkClr xmlns:ahyp="http://schemas.microsoft.com/office/drawing/2018/hyperlinkcolor" val="tx"/>
                    </a:ext>
                  </a:extLst>
                </a:hlinkClick>
              </a:rPr>
              <a:t>[2]</a:t>
            </a:r>
            <a:r>
              <a:rPr lang="en" sz="1650" dirty="0">
                <a:solidFill>
                  <a:srgbClr val="202122"/>
                </a:solidFill>
                <a:highlight>
                  <a:srgbClr val="FFFFFF"/>
                </a:highlight>
              </a:rPr>
              <a:t> </a:t>
            </a:r>
            <a:r>
              <a:rPr lang="en" sz="1650" i="1" dirty="0">
                <a:solidFill>
                  <a:srgbClr val="202122"/>
                </a:solidFill>
                <a:highlight>
                  <a:srgbClr val="FFFFFF"/>
                </a:highlight>
              </a:rPr>
              <a:t>Liberal arts</a:t>
            </a:r>
            <a:r>
              <a:rPr lang="en" sz="1650" dirty="0">
                <a:solidFill>
                  <a:srgbClr val="202122"/>
                </a:solidFill>
                <a:highlight>
                  <a:srgbClr val="FFFFFF"/>
                </a:highlight>
              </a:rPr>
              <a:t> takes the term </a:t>
            </a:r>
            <a:r>
              <a:rPr lang="en" sz="1650" i="1" dirty="0">
                <a:solidFill>
                  <a:srgbClr val="3366CC"/>
                </a:solidFill>
                <a:highlight>
                  <a:srgbClr val="FFFFFF"/>
                </a:highlight>
                <a:uFill>
                  <a:noFill/>
                </a:uFill>
                <a:hlinkClick r:id="rId8">
                  <a:extLst>
                    <a:ext uri="{A12FA001-AC4F-418D-AE19-62706E023703}">
                      <ahyp:hlinkClr xmlns:ahyp="http://schemas.microsoft.com/office/drawing/2018/hyperlinkcolor" val="tx"/>
                    </a:ext>
                  </a:extLst>
                </a:hlinkClick>
              </a:rPr>
              <a:t>art</a:t>
            </a:r>
            <a:r>
              <a:rPr lang="en" sz="1650" dirty="0">
                <a:solidFill>
                  <a:srgbClr val="202122"/>
                </a:solidFill>
                <a:highlight>
                  <a:srgbClr val="FFFFFF"/>
                </a:highlight>
              </a:rPr>
              <a:t> in the sense of a learned skill rather than specifically the </a:t>
            </a:r>
            <a:r>
              <a:rPr lang="en" sz="1650" dirty="0">
                <a:solidFill>
                  <a:srgbClr val="3366CC"/>
                </a:solidFill>
                <a:highlight>
                  <a:srgbClr val="FFFFFF"/>
                </a:highlight>
                <a:uFill>
                  <a:noFill/>
                </a:uFill>
                <a:hlinkClick r:id="rId9">
                  <a:extLst>
                    <a:ext uri="{A12FA001-AC4F-418D-AE19-62706E023703}">
                      <ahyp:hlinkClr xmlns:ahyp="http://schemas.microsoft.com/office/drawing/2018/hyperlinkcolor" val="tx"/>
                    </a:ext>
                  </a:extLst>
                </a:hlinkClick>
              </a:rPr>
              <a:t>fine arts</a:t>
            </a:r>
            <a:endParaRPr sz="2000" dirty="0"/>
          </a:p>
        </p:txBody>
      </p:sp>
      <p:sp>
        <p:nvSpPr>
          <p:cNvPr id="109" name="Google Shape;109;p22"/>
          <p:cNvSpPr txBox="1"/>
          <p:nvPr/>
        </p:nvSpPr>
        <p:spPr>
          <a:xfrm>
            <a:off x="4288325" y="1065875"/>
            <a:ext cx="3000000" cy="3186300"/>
          </a:xfrm>
          <a:prstGeom prst="rect">
            <a:avLst/>
          </a:prstGeom>
          <a:noFill/>
          <a:ln>
            <a:noFill/>
          </a:ln>
        </p:spPr>
        <p:txBody>
          <a:bodyPr spcFirstLastPara="1" wrap="square" lIns="91425" tIns="91425" rIns="91425" bIns="91425" anchor="t" anchorCtr="0">
            <a:spAutoFit/>
          </a:bodyPr>
          <a:lstStyle/>
          <a:p>
            <a:pPr marL="457200" lvl="0" indent="-352425" algn="l" rtl="0">
              <a:spcBef>
                <a:spcPts val="0"/>
              </a:spcBef>
              <a:spcAft>
                <a:spcPts val="0"/>
              </a:spcAft>
              <a:buSzPts val="1950"/>
              <a:buFont typeface="Georgia"/>
              <a:buChar char="●"/>
            </a:pPr>
            <a:r>
              <a:rPr lang="en" sz="1950">
                <a:solidFill>
                  <a:srgbClr val="1A1A1A"/>
                </a:solidFill>
                <a:highlight>
                  <a:srgbClr val="FFFFFF"/>
                </a:highlight>
                <a:latin typeface="Georgia"/>
                <a:ea typeface="Georgia"/>
                <a:cs typeface="Georgia"/>
                <a:sym typeface="Georgia"/>
              </a:rPr>
              <a:t> </a:t>
            </a:r>
            <a:r>
              <a:rPr lang="en" sz="1950" u="sng">
                <a:solidFill>
                  <a:schemeClr val="hlink"/>
                </a:solidFill>
                <a:highlight>
                  <a:srgbClr val="FFFFFF"/>
                </a:highlight>
                <a:latin typeface="Georgia"/>
                <a:ea typeface="Georgia"/>
                <a:cs typeface="Georgia"/>
                <a:sym typeface="Georgia"/>
                <a:hlinkClick r:id="rId10"/>
              </a:rPr>
              <a:t>college</a:t>
            </a:r>
            <a:r>
              <a:rPr lang="en" sz="1950">
                <a:solidFill>
                  <a:srgbClr val="1A1A1A"/>
                </a:solidFill>
                <a:highlight>
                  <a:srgbClr val="FFFFFF"/>
                </a:highlight>
                <a:latin typeface="Georgia"/>
                <a:ea typeface="Georgia"/>
                <a:cs typeface="Georgia"/>
                <a:sym typeface="Georgia"/>
              </a:rPr>
              <a:t> or </a:t>
            </a:r>
            <a:r>
              <a:rPr lang="en" sz="1950" u="sng">
                <a:solidFill>
                  <a:schemeClr val="hlink"/>
                </a:solidFill>
                <a:highlight>
                  <a:srgbClr val="FFFFFF"/>
                </a:highlight>
                <a:latin typeface="Georgia"/>
                <a:ea typeface="Georgia"/>
                <a:cs typeface="Georgia"/>
                <a:sym typeface="Georgia"/>
                <a:hlinkClick r:id="rId11"/>
              </a:rPr>
              <a:t>university</a:t>
            </a:r>
            <a:r>
              <a:rPr lang="en" sz="1950">
                <a:solidFill>
                  <a:srgbClr val="1A1A1A"/>
                </a:solidFill>
                <a:highlight>
                  <a:srgbClr val="FFFFFF"/>
                </a:highlight>
                <a:latin typeface="Georgia"/>
                <a:ea typeface="Georgia"/>
                <a:cs typeface="Georgia"/>
                <a:sym typeface="Georgia"/>
              </a:rPr>
              <a:t> curriculum aimed at imparting general knowledge and developing general </a:t>
            </a:r>
            <a:r>
              <a:rPr lang="en" sz="1950" u="sng">
                <a:solidFill>
                  <a:schemeClr val="hlink"/>
                </a:solidFill>
                <a:highlight>
                  <a:srgbClr val="FFFFFF"/>
                </a:highlight>
                <a:latin typeface="Georgia"/>
                <a:ea typeface="Georgia"/>
                <a:cs typeface="Georgia"/>
                <a:sym typeface="Georgia"/>
                <a:hlinkClick r:id="rId12"/>
              </a:rPr>
              <a:t>intellectual</a:t>
            </a:r>
            <a:r>
              <a:rPr lang="en" sz="1950">
                <a:solidFill>
                  <a:srgbClr val="1A1A1A"/>
                </a:solidFill>
                <a:highlight>
                  <a:srgbClr val="FFFFFF"/>
                </a:highlight>
                <a:latin typeface="Georgia"/>
                <a:ea typeface="Georgia"/>
                <a:cs typeface="Georgia"/>
                <a:sym typeface="Georgia"/>
              </a:rPr>
              <a:t> capacities in contrast to a professional, vocational, or technical curriculum.</a:t>
            </a:r>
            <a:endParaRP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p:nvPr/>
        </p:nvSpPr>
        <p:spPr>
          <a:xfrm>
            <a:off x="0" y="0"/>
            <a:ext cx="7659600" cy="2462700"/>
          </a:xfrm>
          <a:prstGeom prst="rect">
            <a:avLst/>
          </a:prstGeom>
          <a:noFill/>
          <a:ln>
            <a:noFill/>
          </a:ln>
        </p:spPr>
        <p:txBody>
          <a:bodyPr spcFirstLastPara="1" wrap="square" lIns="91425" tIns="91425" rIns="91425" bIns="91425" anchor="t" anchorCtr="0">
            <a:spAutoFit/>
          </a:bodyPr>
          <a:lstStyle/>
          <a:p>
            <a:pPr marL="457200" lvl="0" indent="-346075" algn="l" rtl="0">
              <a:spcBef>
                <a:spcPts val="0"/>
              </a:spcBef>
              <a:spcAft>
                <a:spcPts val="0"/>
              </a:spcAft>
              <a:buSzPts val="1850"/>
              <a:buFont typeface="Georgia"/>
              <a:buChar char="●"/>
            </a:pPr>
            <a:r>
              <a:rPr lang="en" sz="1850">
                <a:solidFill>
                  <a:srgbClr val="1A1A1A"/>
                </a:solidFill>
                <a:highlight>
                  <a:srgbClr val="FFFFFF"/>
                </a:highlight>
                <a:latin typeface="Georgia"/>
                <a:ea typeface="Georgia"/>
                <a:cs typeface="Georgia"/>
                <a:sym typeface="Georgia"/>
              </a:rPr>
              <a:t>In modern colleges and universities the liberal arts include the study of </a:t>
            </a:r>
            <a:r>
              <a:rPr lang="en" sz="1850" u="sng">
                <a:solidFill>
                  <a:schemeClr val="hlink"/>
                </a:solidFill>
                <a:highlight>
                  <a:srgbClr val="FFFFFF"/>
                </a:highlight>
                <a:latin typeface="Georgia"/>
                <a:ea typeface="Georgia"/>
                <a:cs typeface="Georgia"/>
                <a:sym typeface="Georgia"/>
                <a:hlinkClick r:id="rId3"/>
              </a:rPr>
              <a:t>literature</a:t>
            </a:r>
            <a:r>
              <a:rPr lang="en" sz="1850">
                <a:solidFill>
                  <a:srgbClr val="1A1A1A"/>
                </a:solidFill>
                <a:highlight>
                  <a:srgbClr val="FFFFFF"/>
                </a:highlight>
                <a:latin typeface="Georgia"/>
                <a:ea typeface="Georgia"/>
                <a:cs typeface="Georgia"/>
                <a:sym typeface="Georgia"/>
              </a:rPr>
              <a:t>, languages, </a:t>
            </a:r>
            <a:r>
              <a:rPr lang="en" sz="1850" u="sng">
                <a:solidFill>
                  <a:schemeClr val="hlink"/>
                </a:solidFill>
                <a:highlight>
                  <a:srgbClr val="FFFFFF"/>
                </a:highlight>
                <a:latin typeface="Georgia"/>
                <a:ea typeface="Georgia"/>
                <a:cs typeface="Georgia"/>
                <a:sym typeface="Georgia"/>
                <a:hlinkClick r:id="rId4"/>
              </a:rPr>
              <a:t>philosophy</a:t>
            </a:r>
            <a:r>
              <a:rPr lang="en" sz="1850">
                <a:solidFill>
                  <a:srgbClr val="1A1A1A"/>
                </a:solidFill>
                <a:highlight>
                  <a:srgbClr val="FFFFFF"/>
                </a:highlight>
                <a:latin typeface="Georgia"/>
                <a:ea typeface="Georgia"/>
                <a:cs typeface="Georgia"/>
                <a:sym typeface="Georgia"/>
              </a:rPr>
              <a:t>, </a:t>
            </a:r>
            <a:r>
              <a:rPr lang="en" sz="1850" u="sng">
                <a:solidFill>
                  <a:schemeClr val="hlink"/>
                </a:solidFill>
                <a:highlight>
                  <a:srgbClr val="FFFFFF"/>
                </a:highlight>
                <a:latin typeface="Georgia"/>
                <a:ea typeface="Georgia"/>
                <a:cs typeface="Georgia"/>
                <a:sym typeface="Georgia"/>
                <a:hlinkClick r:id="rId5"/>
              </a:rPr>
              <a:t>history</a:t>
            </a:r>
            <a:r>
              <a:rPr lang="en" sz="1850">
                <a:solidFill>
                  <a:srgbClr val="1A1A1A"/>
                </a:solidFill>
                <a:highlight>
                  <a:srgbClr val="FFFFFF"/>
                </a:highlight>
                <a:latin typeface="Georgia"/>
                <a:ea typeface="Georgia"/>
                <a:cs typeface="Georgia"/>
                <a:sym typeface="Georgia"/>
              </a:rPr>
              <a:t>, </a:t>
            </a:r>
            <a:r>
              <a:rPr lang="en" sz="1850" u="sng">
                <a:solidFill>
                  <a:schemeClr val="hlink"/>
                </a:solidFill>
                <a:highlight>
                  <a:srgbClr val="FFFFFF"/>
                </a:highlight>
                <a:latin typeface="Georgia"/>
                <a:ea typeface="Georgia"/>
                <a:cs typeface="Georgia"/>
                <a:sym typeface="Georgia"/>
                <a:hlinkClick r:id="rId6"/>
              </a:rPr>
              <a:t>mathematics</a:t>
            </a:r>
            <a:r>
              <a:rPr lang="en" sz="1850">
                <a:solidFill>
                  <a:srgbClr val="1A1A1A"/>
                </a:solidFill>
                <a:highlight>
                  <a:srgbClr val="FFFFFF"/>
                </a:highlight>
                <a:latin typeface="Georgia"/>
                <a:ea typeface="Georgia"/>
                <a:cs typeface="Georgia"/>
                <a:sym typeface="Georgia"/>
              </a:rPr>
              <a:t>, and </a:t>
            </a:r>
            <a:r>
              <a:rPr lang="en" sz="1850" u="sng">
                <a:solidFill>
                  <a:schemeClr val="hlink"/>
                </a:solidFill>
                <a:highlight>
                  <a:srgbClr val="FFFFFF"/>
                </a:highlight>
                <a:latin typeface="Georgia"/>
                <a:ea typeface="Georgia"/>
                <a:cs typeface="Georgia"/>
                <a:sym typeface="Georgia"/>
                <a:hlinkClick r:id="rId7"/>
              </a:rPr>
              <a:t>science</a:t>
            </a:r>
            <a:r>
              <a:rPr lang="en" sz="1850">
                <a:solidFill>
                  <a:srgbClr val="1A1A1A"/>
                </a:solidFill>
                <a:highlight>
                  <a:srgbClr val="FFFFFF"/>
                </a:highlight>
                <a:latin typeface="Georgia"/>
                <a:ea typeface="Georgia"/>
                <a:cs typeface="Georgia"/>
                <a:sym typeface="Georgia"/>
              </a:rPr>
              <a:t> as the basis of a general, or liberal, </a:t>
            </a:r>
            <a:r>
              <a:rPr lang="en" sz="1850" u="sng">
                <a:solidFill>
                  <a:schemeClr val="hlink"/>
                </a:solidFill>
                <a:highlight>
                  <a:srgbClr val="FFFFFF"/>
                </a:highlight>
                <a:latin typeface="Georgia"/>
                <a:ea typeface="Georgia"/>
                <a:cs typeface="Georgia"/>
                <a:sym typeface="Georgia"/>
                <a:hlinkClick r:id="rId8"/>
              </a:rPr>
              <a:t>education</a:t>
            </a:r>
            <a:r>
              <a:rPr lang="en" sz="1850">
                <a:solidFill>
                  <a:srgbClr val="1A1A1A"/>
                </a:solidFill>
                <a:highlight>
                  <a:srgbClr val="FFFFFF"/>
                </a:highlight>
                <a:latin typeface="Georgia"/>
                <a:ea typeface="Georgia"/>
                <a:cs typeface="Georgia"/>
                <a:sym typeface="Georgia"/>
              </a:rPr>
              <a:t>. Sometimes the liberal-arts curriculum is described as comprehending study of three main branches of knowledge: the </a:t>
            </a:r>
            <a:r>
              <a:rPr lang="en" sz="1850" u="sng">
                <a:solidFill>
                  <a:schemeClr val="hlink"/>
                </a:solidFill>
                <a:highlight>
                  <a:srgbClr val="FFFFFF"/>
                </a:highlight>
                <a:latin typeface="Georgia"/>
                <a:ea typeface="Georgia"/>
                <a:cs typeface="Georgia"/>
                <a:sym typeface="Georgia"/>
                <a:hlinkClick r:id="rId9"/>
              </a:rPr>
              <a:t>humanities</a:t>
            </a:r>
            <a:r>
              <a:rPr lang="en" sz="1850">
                <a:solidFill>
                  <a:srgbClr val="1A1A1A"/>
                </a:solidFill>
                <a:highlight>
                  <a:srgbClr val="FFFFFF"/>
                </a:highlight>
                <a:latin typeface="Georgia"/>
                <a:ea typeface="Georgia"/>
                <a:cs typeface="Georgia"/>
                <a:sym typeface="Georgia"/>
              </a:rPr>
              <a:t> (literature, </a:t>
            </a:r>
            <a:r>
              <a:rPr lang="en" sz="1850" u="sng">
                <a:solidFill>
                  <a:schemeClr val="hlink"/>
                </a:solidFill>
                <a:highlight>
                  <a:srgbClr val="FFFFFF"/>
                </a:highlight>
                <a:latin typeface="Georgia"/>
                <a:ea typeface="Georgia"/>
                <a:cs typeface="Georgia"/>
                <a:sym typeface="Georgia"/>
                <a:hlinkClick r:id="rId10"/>
              </a:rPr>
              <a:t>language</a:t>
            </a:r>
            <a:r>
              <a:rPr lang="en" sz="1850">
                <a:solidFill>
                  <a:srgbClr val="1A1A1A"/>
                </a:solidFill>
                <a:highlight>
                  <a:srgbClr val="FFFFFF"/>
                </a:highlight>
                <a:latin typeface="Georgia"/>
                <a:ea typeface="Georgia"/>
                <a:cs typeface="Georgia"/>
                <a:sym typeface="Georgia"/>
              </a:rPr>
              <a:t>, philosophy, the fine arts, and history), the physical and biological sciences and mathematics, and the social sciences.</a:t>
            </a:r>
            <a:endParaRPr sz="1900" dirty="0"/>
          </a:p>
        </p:txBody>
      </p:sp>
      <p:sp>
        <p:nvSpPr>
          <p:cNvPr id="115" name="Google Shape;115;p23"/>
          <p:cNvSpPr txBox="1"/>
          <p:nvPr/>
        </p:nvSpPr>
        <p:spPr>
          <a:xfrm>
            <a:off x="470975" y="2875400"/>
            <a:ext cx="7609800" cy="167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rgbClr val="0000FF"/>
                </a:solidFill>
              </a:rPr>
              <a:t>What is Stem- </a:t>
            </a:r>
            <a:br>
              <a:rPr lang="en" sz="2000" b="1">
                <a:solidFill>
                  <a:srgbClr val="0000FF"/>
                </a:solidFill>
              </a:rPr>
            </a:br>
            <a:r>
              <a:rPr lang="en" sz="2550">
                <a:solidFill>
                  <a:srgbClr val="4D5156"/>
                </a:solidFill>
                <a:highlight>
                  <a:srgbClr val="FFFFFF"/>
                </a:highlight>
              </a:rPr>
              <a:t>Getting a definition for STEM is easy enough: it </a:t>
            </a:r>
            <a:r>
              <a:rPr lang="en" sz="2550" b="1">
                <a:solidFill>
                  <a:srgbClr val="5F6368"/>
                </a:solidFill>
                <a:highlight>
                  <a:srgbClr val="FFFFFF"/>
                </a:highlight>
              </a:rPr>
              <a:t>stands for Science, Technology, Engineering, and Math.</a:t>
            </a:r>
            <a:endParaRPr sz="2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p:nvPr/>
        </p:nvSpPr>
        <p:spPr>
          <a:xfrm>
            <a:off x="161125" y="123950"/>
            <a:ext cx="8080800" cy="1523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dirty="0">
                <a:solidFill>
                  <a:srgbClr val="4A86E8"/>
                </a:solidFill>
              </a:rPr>
              <a:t>What is Meru- </a:t>
            </a:r>
            <a:br>
              <a:rPr lang="en" sz="1900" dirty="0"/>
            </a:br>
            <a:r>
              <a:rPr lang="en" sz="1700" dirty="0">
                <a:solidFill>
                  <a:srgbClr val="202124"/>
                </a:solidFill>
                <a:highlight>
                  <a:srgbClr val="FFFFFF"/>
                </a:highlight>
              </a:rPr>
              <a:t>NEP, 2020 also proposes to </a:t>
            </a:r>
            <a:r>
              <a:rPr lang="en" sz="1700" b="1" dirty="0">
                <a:solidFill>
                  <a:srgbClr val="202124"/>
                </a:solidFill>
                <a:highlight>
                  <a:srgbClr val="FFFFFF"/>
                </a:highlight>
              </a:rPr>
              <a:t>build a world class Multidisciplinary higher educational institute</a:t>
            </a:r>
            <a:r>
              <a:rPr lang="en" sz="1700" dirty="0">
                <a:solidFill>
                  <a:srgbClr val="202124"/>
                </a:solidFill>
                <a:highlight>
                  <a:srgbClr val="FFFFFF"/>
                </a:highlight>
              </a:rPr>
              <a:t> to be called as MERU. NEP 2020 also has the provision of allowing top ranking foreign universities to establish campuses in India as well as giving permission for IITs to set up campuses overseas</a:t>
            </a:r>
            <a:endParaRPr sz="1900" dirty="0"/>
          </a:p>
        </p:txBody>
      </p:sp>
      <p:sp>
        <p:nvSpPr>
          <p:cNvPr id="121" name="Google Shape;121;p24"/>
          <p:cNvSpPr txBox="1"/>
          <p:nvPr/>
        </p:nvSpPr>
        <p:spPr>
          <a:xfrm>
            <a:off x="285050" y="2106975"/>
            <a:ext cx="686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p>
        </p:txBody>
      </p:sp>
      <p:sp>
        <p:nvSpPr>
          <p:cNvPr id="122" name="Google Shape;122;p24"/>
          <p:cNvSpPr txBox="1"/>
          <p:nvPr/>
        </p:nvSpPr>
        <p:spPr>
          <a:xfrm>
            <a:off x="359425" y="2106975"/>
            <a:ext cx="5800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p>
        </p:txBody>
      </p:sp>
      <p:sp>
        <p:nvSpPr>
          <p:cNvPr id="123" name="Google Shape;123;p24"/>
          <p:cNvSpPr txBox="1"/>
          <p:nvPr/>
        </p:nvSpPr>
        <p:spPr>
          <a:xfrm>
            <a:off x="409000" y="2119375"/>
            <a:ext cx="8080800" cy="2420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00FF"/>
                </a:solidFill>
              </a:rPr>
              <a:t>What is NRF-</a:t>
            </a:r>
            <a:endParaRPr sz="1800" dirty="0">
              <a:solidFill>
                <a:srgbClr val="0000FF"/>
              </a:solidFill>
            </a:endParaRPr>
          </a:p>
          <a:p>
            <a:pPr marL="0" lvl="0" indent="0" algn="l" rtl="0">
              <a:spcBef>
                <a:spcPts val="0"/>
              </a:spcBef>
              <a:spcAft>
                <a:spcPts val="0"/>
              </a:spcAft>
              <a:buNone/>
            </a:pPr>
            <a:r>
              <a:rPr lang="en" dirty="0">
                <a:solidFill>
                  <a:srgbClr val="202124"/>
                </a:solidFill>
                <a:highlight>
                  <a:srgbClr val="FFFFFF"/>
                </a:highlight>
              </a:rPr>
              <a:t>The NRF aims to fund researchers working across streams in India. In order to bring non-science disciplines of research in its ambit, NRF will fund research projects across four major disciplines –Sciences; Technology; Social Sciences; and Arts and Humanities.</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dirty="0">
                <a:solidFill>
                  <a:srgbClr val="202124"/>
                </a:solidFill>
                <a:highlight>
                  <a:srgbClr val="FFFFFF"/>
                </a:highlight>
              </a:rPr>
              <a:t>The idea to set up a National Research Foundation (NRF) in India, as </a:t>
            </a:r>
            <a:r>
              <a:rPr lang="en" b="1" dirty="0">
                <a:solidFill>
                  <a:srgbClr val="202124"/>
                </a:solidFill>
                <a:highlight>
                  <a:srgbClr val="FFFFFF"/>
                </a:highlight>
              </a:rPr>
              <a:t>a body to catalyse, facilitate, coordinate, seed, grow, and mentor research in institutions around the country</a:t>
            </a:r>
            <a:r>
              <a:rPr lang="en" dirty="0">
                <a:solidFill>
                  <a:srgbClr val="202124"/>
                </a:solidFill>
                <a:highlight>
                  <a:srgbClr val="FFFFFF"/>
                </a:highlight>
              </a:rPr>
              <a:t>, has been in the minds of researchers in the nation for many decades.</a:t>
            </a:r>
            <a:endParaRPr dirty="0">
              <a:solidFill>
                <a:srgbClr val="202124"/>
              </a:solidFill>
              <a:highlight>
                <a:srgbClr val="FFFFFF"/>
              </a:highlight>
            </a:endParaRPr>
          </a:p>
          <a:p>
            <a:pPr marL="0" marR="76200" lvl="0" indent="0" algn="l" rtl="0">
              <a:lnSpc>
                <a:spcPct val="150000"/>
              </a:lnSpc>
              <a:spcBef>
                <a:spcPts val="0"/>
              </a:spcBef>
              <a:spcAft>
                <a:spcPts val="0"/>
              </a:spcAft>
              <a:buClr>
                <a:schemeClr val="dk1"/>
              </a:buClr>
              <a:buSzPts val="1100"/>
              <a:buFont typeface="Arial"/>
              <a:buNone/>
            </a:pPr>
            <a:endParaRPr dirty="0">
              <a:solidFill>
                <a:srgbClr val="202124"/>
              </a:solidFill>
              <a:highlight>
                <a:srgbClr val="FFFFFF"/>
              </a:highlight>
            </a:endParaRPr>
          </a:p>
          <a:p>
            <a:pPr marL="0" lvl="0" indent="0" algn="l" rtl="0">
              <a:spcBef>
                <a:spcPts val="0"/>
              </a:spcBef>
              <a:spcAft>
                <a:spcPts val="0"/>
              </a:spcAft>
              <a:buNone/>
            </a:pPr>
            <a:endParaRPr dirty="0">
              <a:solidFill>
                <a:srgbClr val="202124"/>
              </a:solidFill>
              <a:highlight>
                <a:srgbClr val="FFFFFF"/>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127"/>
        <p:cNvGrpSpPr/>
        <p:nvPr/>
      </p:nvGrpSpPr>
      <p:grpSpPr>
        <a:xfrm>
          <a:off x="0" y="0"/>
          <a:ext cx="0" cy="0"/>
          <a:chOff x="0" y="0"/>
          <a:chExt cx="0" cy="0"/>
        </a:xfrm>
      </p:grpSpPr>
      <p:pic>
        <p:nvPicPr>
          <p:cNvPr id="128" name="Google Shape;128;p25"/>
          <p:cNvPicPr preferRelativeResize="0"/>
          <p:nvPr/>
        </p:nvPicPr>
        <p:blipFill>
          <a:blip r:embed="rId3">
            <a:alphaModFix/>
          </a:blip>
          <a:stretch>
            <a:fillRect/>
          </a:stretch>
        </p:blipFill>
        <p:spPr>
          <a:xfrm>
            <a:off x="2370925" y="152400"/>
            <a:ext cx="6451600" cy="4838700"/>
          </a:xfrm>
          <a:prstGeom prst="rect">
            <a:avLst/>
          </a:prstGeom>
          <a:noFill/>
          <a:ln>
            <a:noFill/>
          </a:ln>
        </p:spPr>
      </p:pic>
      <p:sp>
        <p:nvSpPr>
          <p:cNvPr id="129" name="Google Shape;129;p25"/>
          <p:cNvSpPr txBox="1"/>
          <p:nvPr/>
        </p:nvSpPr>
        <p:spPr>
          <a:xfrm>
            <a:off x="210700" y="1759950"/>
            <a:ext cx="1524600" cy="461700"/>
          </a:xfrm>
          <a:prstGeom prst="rect">
            <a:avLst/>
          </a:prstGeom>
          <a:solidFill>
            <a:srgbClr val="FFFF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t>Conclusion-</a:t>
            </a:r>
            <a:endParaRPr sz="18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366CC"/>
        </a:solidFill>
        <a:effectLst/>
      </p:bgPr>
    </p:bg>
    <p:spTree>
      <p:nvGrpSpPr>
        <p:cNvPr id="1" name="Shape 133"/>
        <p:cNvGrpSpPr/>
        <p:nvPr/>
      </p:nvGrpSpPr>
      <p:grpSpPr>
        <a:xfrm>
          <a:off x="0" y="0"/>
          <a:ext cx="0" cy="0"/>
          <a:chOff x="0" y="0"/>
          <a:chExt cx="0" cy="0"/>
        </a:xfrm>
      </p:grpSpPr>
      <p:pic>
        <p:nvPicPr>
          <p:cNvPr id="134" name="Google Shape;134;p26"/>
          <p:cNvPicPr preferRelativeResize="0"/>
          <p:nvPr/>
        </p:nvPicPr>
        <p:blipFill>
          <a:blip r:embed="rId3">
            <a:alphaModFix/>
          </a:blip>
          <a:stretch>
            <a:fillRect/>
          </a:stretch>
        </p:blipFill>
        <p:spPr>
          <a:xfrm>
            <a:off x="904350" y="483375"/>
            <a:ext cx="7449200" cy="4155425"/>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322250" y="260275"/>
            <a:ext cx="8279100" cy="4585800"/>
          </a:xfrm>
          <a:prstGeom prst="rect">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dirty="0">
                <a:solidFill>
                  <a:srgbClr val="0070C0"/>
                </a:solidFill>
                <a:highlight>
                  <a:srgbClr val="FFFFFF"/>
                </a:highlight>
                <a:latin typeface="Roboto"/>
                <a:ea typeface="Roboto"/>
                <a:cs typeface="Roboto"/>
                <a:sym typeface="Roboto"/>
              </a:rPr>
              <a:t>Meaning :-</a:t>
            </a:r>
          </a:p>
          <a:p>
            <a:pPr marL="0" lvl="0" indent="0" algn="l" rtl="0">
              <a:spcBef>
                <a:spcPts val="0"/>
              </a:spcBef>
              <a:spcAft>
                <a:spcPts val="0"/>
              </a:spcAft>
              <a:buNone/>
            </a:pPr>
            <a:br>
              <a:rPr lang="en" sz="2400" dirty="0">
                <a:solidFill>
                  <a:srgbClr val="3E3F3F"/>
                </a:solidFill>
                <a:highlight>
                  <a:srgbClr val="FFFFFF"/>
                </a:highlight>
                <a:latin typeface="Roboto"/>
                <a:ea typeface="Roboto"/>
                <a:cs typeface="Roboto"/>
                <a:sym typeface="Roboto"/>
              </a:rPr>
            </a:br>
            <a:r>
              <a:rPr lang="en" sz="3600" dirty="0">
                <a:solidFill>
                  <a:srgbClr val="3E3F3F"/>
                </a:solidFill>
                <a:highlight>
                  <a:srgbClr val="FFFFFF"/>
                </a:highlight>
                <a:latin typeface="Roboto"/>
                <a:ea typeface="Roboto"/>
                <a:cs typeface="Roboto"/>
                <a:sym typeface="Roboto"/>
              </a:rPr>
              <a:t>Multidisciplinary and holistic education aims to develop diverse capacities of human beings including intellectual, aesthetic, social, physical, emotional, interpersonal, humanistic and moral capacities in an integrated manner.</a:t>
            </a:r>
            <a:endParaRPr sz="3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00FF"/>
        </a:solidFill>
        <a:effectLst/>
      </p:bgPr>
    </p:bg>
    <p:spTree>
      <p:nvGrpSpPr>
        <p:cNvPr id="1"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4213975" y="777025"/>
            <a:ext cx="3953675" cy="3846700"/>
          </a:xfrm>
          <a:prstGeom prst="rect">
            <a:avLst/>
          </a:prstGeom>
          <a:noFill/>
          <a:ln>
            <a:noFill/>
          </a:ln>
        </p:spPr>
      </p:pic>
      <p:sp>
        <p:nvSpPr>
          <p:cNvPr id="67" name="Google Shape;67;p15"/>
          <p:cNvSpPr txBox="1"/>
          <p:nvPr/>
        </p:nvSpPr>
        <p:spPr>
          <a:xfrm>
            <a:off x="470950" y="2131775"/>
            <a:ext cx="3185400" cy="600300"/>
          </a:xfrm>
          <a:prstGeom prst="rect">
            <a:avLst/>
          </a:prstGeom>
          <a:solidFill>
            <a:srgbClr val="FFFF00"/>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700">
                <a:solidFill>
                  <a:srgbClr val="3E3F3F"/>
                </a:solidFill>
                <a:highlight>
                  <a:srgbClr val="FFFFFF"/>
                </a:highlight>
                <a:latin typeface="Roboto"/>
                <a:ea typeface="Roboto"/>
                <a:cs typeface="Roboto"/>
                <a:sym typeface="Roboto"/>
              </a:rPr>
              <a:t>Multidisciplinary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3">
            <a:alphaModFix/>
          </a:blip>
          <a:srcRect l="16730" r="16187"/>
          <a:stretch/>
        </p:blipFill>
        <p:spPr>
          <a:xfrm>
            <a:off x="3581850" y="190500"/>
            <a:ext cx="5056749" cy="4762500"/>
          </a:xfrm>
          <a:prstGeom prst="rect">
            <a:avLst/>
          </a:prstGeom>
          <a:noFill/>
          <a:ln>
            <a:noFill/>
          </a:ln>
        </p:spPr>
      </p:pic>
      <p:sp>
        <p:nvSpPr>
          <p:cNvPr id="73" name="Google Shape;73;p16"/>
          <p:cNvSpPr txBox="1"/>
          <p:nvPr/>
        </p:nvSpPr>
        <p:spPr>
          <a:xfrm>
            <a:off x="272675" y="1735175"/>
            <a:ext cx="3000000" cy="600300"/>
          </a:xfrm>
          <a:prstGeom prst="rect">
            <a:avLst/>
          </a:prstGeom>
          <a:solidFill>
            <a:srgbClr val="FFFF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rgbClr val="3E3F3F"/>
                </a:solidFill>
                <a:highlight>
                  <a:srgbClr val="FFFFFF"/>
                </a:highlight>
                <a:latin typeface="Roboto"/>
                <a:ea typeface="Roboto"/>
                <a:cs typeface="Roboto"/>
                <a:sym typeface="Roboto"/>
              </a:rPr>
              <a:t>Holistic education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77"/>
        <p:cNvGrpSpPr/>
        <p:nvPr/>
      </p:nvGrpSpPr>
      <p:grpSpPr>
        <a:xfrm>
          <a:off x="0" y="0"/>
          <a:ext cx="0" cy="0"/>
          <a:chOff x="0" y="0"/>
          <a:chExt cx="0" cy="0"/>
        </a:xfrm>
      </p:grpSpPr>
      <p:sp>
        <p:nvSpPr>
          <p:cNvPr id="78" name="Google Shape;78;p17"/>
          <p:cNvSpPr txBox="1"/>
          <p:nvPr/>
        </p:nvSpPr>
        <p:spPr>
          <a:xfrm>
            <a:off x="161125" y="136325"/>
            <a:ext cx="7648345" cy="768300"/>
          </a:xfrm>
          <a:prstGeom prst="rect">
            <a:avLst/>
          </a:prstGeom>
          <a:solidFill>
            <a:schemeClr val="accent3"/>
          </a:solid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3500" b="1" dirty="0">
                <a:solidFill>
                  <a:srgbClr val="E74C3C"/>
                </a:solidFill>
                <a:highlight>
                  <a:srgbClr val="FFFFFF"/>
                </a:highlight>
              </a:rPr>
              <a:t>What is Holistic Education?</a:t>
            </a:r>
            <a:endParaRPr sz="3500" b="1" dirty="0">
              <a:solidFill>
                <a:srgbClr val="E74C3C"/>
              </a:solidFill>
              <a:highlight>
                <a:srgbClr val="FFFFFF"/>
              </a:highlight>
            </a:endParaRPr>
          </a:p>
          <a:p>
            <a:pPr marL="0" lvl="0" indent="0" algn="l" rtl="0">
              <a:spcBef>
                <a:spcPts val="400"/>
              </a:spcBef>
              <a:spcAft>
                <a:spcPts val="0"/>
              </a:spcAft>
              <a:buNone/>
            </a:pPr>
            <a:endParaRPr sz="3600" b="1" dirty="0"/>
          </a:p>
        </p:txBody>
      </p:sp>
      <p:sp>
        <p:nvSpPr>
          <p:cNvPr id="79" name="Google Shape;79;p17"/>
          <p:cNvSpPr txBox="1"/>
          <p:nvPr/>
        </p:nvSpPr>
        <p:spPr>
          <a:xfrm>
            <a:off x="260275" y="1326150"/>
            <a:ext cx="7498500" cy="35709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dirty="0">
                <a:solidFill>
                  <a:srgbClr val="212529"/>
                </a:solidFill>
                <a:highlight>
                  <a:srgbClr val="FFFFFF"/>
                </a:highlight>
              </a:rPr>
              <a:t>Holistic Education is an approach to teaching that focuses on the academics and social needs of students. The educators seek to fulfil the academics requirements of the students. And teach them the right methods by which they can face the challenges of life. They try to engage all aspects of the learner that includes the mind, spirit, and body. In this educational approach, the emphasis is on the positive environment of the schools. And also, on the thinking abilities of the students with their positive social behaviours.</a:t>
            </a:r>
            <a:endParaRP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66666"/>
        </a:solidFill>
        <a:effectLst/>
      </p:bgPr>
    </p:bg>
    <p:spTree>
      <p:nvGrpSpPr>
        <p:cNvPr id="1" name="Shape 83"/>
        <p:cNvGrpSpPr/>
        <p:nvPr/>
      </p:nvGrpSpPr>
      <p:grpSpPr>
        <a:xfrm>
          <a:off x="0" y="0"/>
          <a:ext cx="0" cy="0"/>
          <a:chOff x="0" y="0"/>
          <a:chExt cx="0" cy="0"/>
        </a:xfrm>
      </p:grpSpPr>
      <p:sp>
        <p:nvSpPr>
          <p:cNvPr id="84" name="Google Shape;84;p18"/>
          <p:cNvSpPr txBox="1"/>
          <p:nvPr/>
        </p:nvSpPr>
        <p:spPr>
          <a:xfrm>
            <a:off x="223100" y="173525"/>
            <a:ext cx="8663400" cy="979200"/>
          </a:xfrm>
          <a:prstGeom prst="rect">
            <a:avLst/>
          </a:prstGeom>
          <a:solidFill>
            <a:srgbClr val="EAD1DC"/>
          </a:solid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sz="2600" b="1">
                <a:solidFill>
                  <a:srgbClr val="E74C3C"/>
                </a:solidFill>
                <a:highlight>
                  <a:srgbClr val="FFFFFF"/>
                </a:highlight>
              </a:rPr>
              <a:t>What are its benefits? </a:t>
            </a:r>
            <a:endParaRPr sz="2600" b="1" dirty="0">
              <a:solidFill>
                <a:srgbClr val="E74C3C"/>
              </a:solidFill>
              <a:highlight>
                <a:srgbClr val="FFFFFF"/>
              </a:highlight>
            </a:endParaRPr>
          </a:p>
          <a:p>
            <a:pPr marL="0" lvl="0" indent="0" algn="l" rtl="0">
              <a:lnSpc>
                <a:spcPct val="115000"/>
              </a:lnSpc>
              <a:spcBef>
                <a:spcPts val="400"/>
              </a:spcBef>
              <a:spcAft>
                <a:spcPts val="0"/>
              </a:spcAft>
              <a:buClr>
                <a:schemeClr val="dk1"/>
              </a:buClr>
              <a:buSzPts val="1100"/>
              <a:buFont typeface="Arial"/>
              <a:buNone/>
            </a:pPr>
            <a:endParaRPr sz="2400" b="1" dirty="0">
              <a:solidFill>
                <a:srgbClr val="E74C3C"/>
              </a:solidFill>
            </a:endParaRPr>
          </a:p>
          <a:p>
            <a:pPr marL="0" lvl="0" indent="0" algn="l" rtl="0">
              <a:spcBef>
                <a:spcPts val="0"/>
              </a:spcBef>
              <a:spcAft>
                <a:spcPts val="0"/>
              </a:spcAft>
              <a:buNone/>
            </a:pPr>
            <a:endParaRPr sz="2700" b="1" dirty="0"/>
          </a:p>
        </p:txBody>
      </p:sp>
      <p:sp>
        <p:nvSpPr>
          <p:cNvPr id="85" name="Google Shape;85;p18"/>
          <p:cNvSpPr txBox="1"/>
          <p:nvPr/>
        </p:nvSpPr>
        <p:spPr>
          <a:xfrm>
            <a:off x="285050" y="1574025"/>
            <a:ext cx="8031300" cy="3509400"/>
          </a:xfrm>
          <a:prstGeom prst="rect">
            <a:avLst/>
          </a:prstGeom>
          <a:solidFill>
            <a:srgbClr val="C27BA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212529"/>
                </a:solidFill>
                <a:highlight>
                  <a:srgbClr val="FFFFFF"/>
                </a:highlight>
              </a:rPr>
              <a:t>Every parent wants their child to excel not only in studies but also in life. And they need to know that this could only be achievable through some good experiences and learning. Hence, schools play a vital role in building a good base for the child. So, it is necessary to know how a different education system can help their child nurture. And that’s why a new education approach of teaching is introducing nowadays which is Holistic Education.</a:t>
            </a:r>
            <a:endParaRPr sz="2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27BA0"/>
        </a:solidFill>
        <a:effectLst/>
      </p:bgPr>
    </p:bg>
    <p:spTree>
      <p:nvGrpSpPr>
        <p:cNvPr id="1" name="Shape 89"/>
        <p:cNvGrpSpPr/>
        <p:nvPr/>
      </p:nvGrpSpPr>
      <p:grpSpPr>
        <a:xfrm>
          <a:off x="0" y="0"/>
          <a:ext cx="0" cy="0"/>
          <a:chOff x="0" y="0"/>
          <a:chExt cx="0" cy="0"/>
        </a:xfrm>
      </p:grpSpPr>
      <p:pic>
        <p:nvPicPr>
          <p:cNvPr id="90" name="Google Shape;90;p19"/>
          <p:cNvPicPr preferRelativeResize="0"/>
          <p:nvPr/>
        </p:nvPicPr>
        <p:blipFill>
          <a:blip r:embed="rId3">
            <a:alphaModFix/>
          </a:blip>
          <a:stretch>
            <a:fillRect/>
          </a:stretch>
        </p:blipFill>
        <p:spPr>
          <a:xfrm>
            <a:off x="1800800" y="152400"/>
            <a:ext cx="5137414" cy="4838697"/>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4A7D6"/>
        </a:solidFill>
        <a:effectLst/>
      </p:bgPr>
    </p:bg>
    <p:spTree>
      <p:nvGrpSpPr>
        <p:cNvPr id="1" name="Shape 94"/>
        <p:cNvGrpSpPr/>
        <p:nvPr/>
      </p:nvGrpSpPr>
      <p:grpSpPr>
        <a:xfrm>
          <a:off x="0" y="0"/>
          <a:ext cx="0" cy="0"/>
          <a:chOff x="0" y="0"/>
          <a:chExt cx="0" cy="0"/>
        </a:xfrm>
      </p:grpSpPr>
      <p:pic>
        <p:nvPicPr>
          <p:cNvPr id="95" name="Google Shape;95;p20"/>
          <p:cNvPicPr preferRelativeResize="0"/>
          <p:nvPr/>
        </p:nvPicPr>
        <p:blipFill rotWithShape="1">
          <a:blip r:embed="rId3">
            <a:alphaModFix/>
          </a:blip>
          <a:srcRect l="14348" t="12728" r="13034" b="3806"/>
          <a:stretch/>
        </p:blipFill>
        <p:spPr>
          <a:xfrm>
            <a:off x="2392000" y="708275"/>
            <a:ext cx="4684925" cy="4038601"/>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D7F7FB-E5CE-4B5E-A6DC-85149A8C13CE}"/>
              </a:ext>
            </a:extLst>
          </p:cNvPr>
          <p:cNvSpPr txBox="1"/>
          <p:nvPr/>
        </p:nvSpPr>
        <p:spPr>
          <a:xfrm>
            <a:off x="2761735" y="518982"/>
            <a:ext cx="2860589"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800" dirty="0">
                <a:ln w="0"/>
                <a:solidFill>
                  <a:schemeClr val="accent1"/>
                </a:solidFill>
                <a:effectLst>
                  <a:outerShdw blurRad="38100" dist="25400" dir="5400000" algn="ctr" rotWithShape="0">
                    <a:srgbClr val="6E747A">
                      <a:alpha val="43000"/>
                    </a:srgbClr>
                  </a:outerShdw>
                </a:effectLst>
              </a:rPr>
              <a:t>Roots of Holistic </a:t>
            </a:r>
            <a:endParaRPr lang="en-IN" dirty="0">
              <a:ln w="0"/>
              <a:solidFill>
                <a:schemeClr val="accent1"/>
              </a:solidFill>
              <a:effectLst>
                <a:outerShdw blurRad="38100" dist="25400" dir="5400000" algn="ctr" rotWithShape="0">
                  <a:srgbClr val="6E747A">
                    <a:alpha val="43000"/>
                  </a:srgbClr>
                </a:outerShdw>
              </a:effectLst>
            </a:endParaRPr>
          </a:p>
        </p:txBody>
      </p:sp>
      <p:sp>
        <p:nvSpPr>
          <p:cNvPr id="4" name="TextBox 3">
            <a:extLst>
              <a:ext uri="{FF2B5EF4-FFF2-40B4-BE49-F238E27FC236}">
                <a16:creationId xmlns:a16="http://schemas.microsoft.com/office/drawing/2014/main" id="{69E17571-F386-4004-8C07-721871AD0A41}"/>
              </a:ext>
            </a:extLst>
          </p:cNvPr>
          <p:cNvSpPr txBox="1"/>
          <p:nvPr/>
        </p:nvSpPr>
        <p:spPr>
          <a:xfrm>
            <a:off x="574589" y="1526064"/>
            <a:ext cx="3008870" cy="353943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lvl="0" indent="-355600" algn="l" rtl="0">
              <a:spcBef>
                <a:spcPts val="0"/>
              </a:spcBef>
              <a:spcAft>
                <a:spcPts val="0"/>
              </a:spcAft>
              <a:buSzPts val="2000"/>
              <a:buChar char="●"/>
            </a:pPr>
            <a:r>
              <a:rPr lang="en-IN" sz="1600" b="1" dirty="0">
                <a:solidFill>
                  <a:srgbClr val="E74C3C"/>
                </a:solidFill>
              </a:rPr>
              <a:t>64 </a:t>
            </a:r>
            <a:r>
              <a:rPr lang="en-IN" sz="1600" b="1" dirty="0" err="1">
                <a:solidFill>
                  <a:srgbClr val="E74C3C"/>
                </a:solidFill>
              </a:rPr>
              <a:t>Kalaas</a:t>
            </a:r>
            <a:r>
              <a:rPr lang="en-IN" sz="1600" b="1" dirty="0"/>
              <a:t> – </a:t>
            </a:r>
          </a:p>
          <a:p>
            <a:pPr marL="101600" lvl="0" algn="l" rtl="0">
              <a:spcBef>
                <a:spcPts val="0"/>
              </a:spcBef>
              <a:spcAft>
                <a:spcPts val="0"/>
              </a:spcAft>
              <a:buSzPts val="2000"/>
            </a:pPr>
            <a:endParaRPr lang="en-IN" sz="1600" b="1" dirty="0"/>
          </a:p>
          <a:p>
            <a:pPr marL="457200" lvl="0" indent="-355600" algn="l" rtl="0">
              <a:spcBef>
                <a:spcPts val="0"/>
              </a:spcBef>
              <a:spcAft>
                <a:spcPts val="0"/>
              </a:spcAft>
              <a:buSzPts val="2000"/>
              <a:buChar char="-"/>
            </a:pPr>
            <a:r>
              <a:rPr lang="en-IN" sz="1600" b="1" dirty="0" err="1">
                <a:solidFill>
                  <a:srgbClr val="00B050"/>
                </a:solidFill>
              </a:rPr>
              <a:t>Daya</a:t>
            </a:r>
            <a:r>
              <a:rPr lang="en-IN" sz="1600" b="1" dirty="0">
                <a:solidFill>
                  <a:srgbClr val="00B050"/>
                </a:solidFill>
              </a:rPr>
              <a:t>- Compassion</a:t>
            </a:r>
          </a:p>
          <a:p>
            <a:pPr marL="457200" lvl="0" indent="-355600" algn="l" rtl="0">
              <a:spcBef>
                <a:spcPts val="0"/>
              </a:spcBef>
              <a:spcAft>
                <a:spcPts val="0"/>
              </a:spcAft>
              <a:buSzPts val="2000"/>
              <a:buChar char="-"/>
            </a:pPr>
            <a:r>
              <a:rPr lang="en-IN" sz="1600" b="1" dirty="0" err="1">
                <a:solidFill>
                  <a:srgbClr val="00B050"/>
                </a:solidFill>
              </a:rPr>
              <a:t>Dharya</a:t>
            </a:r>
            <a:r>
              <a:rPr lang="en-IN" sz="1600" b="1" dirty="0">
                <a:solidFill>
                  <a:srgbClr val="00B050"/>
                </a:solidFill>
              </a:rPr>
              <a:t>- Patience</a:t>
            </a:r>
          </a:p>
          <a:p>
            <a:pPr marL="457200" lvl="0" indent="-355600" algn="l" rtl="0">
              <a:spcBef>
                <a:spcPts val="0"/>
              </a:spcBef>
              <a:spcAft>
                <a:spcPts val="0"/>
              </a:spcAft>
              <a:buSzPts val="2000"/>
              <a:buChar char="-"/>
            </a:pPr>
            <a:r>
              <a:rPr lang="en-IN" sz="1600" b="1" dirty="0" err="1">
                <a:solidFill>
                  <a:srgbClr val="00B050"/>
                </a:solidFill>
              </a:rPr>
              <a:t>Kashama</a:t>
            </a:r>
            <a:r>
              <a:rPr lang="en-IN" sz="1600" b="1" dirty="0">
                <a:solidFill>
                  <a:srgbClr val="00B050"/>
                </a:solidFill>
              </a:rPr>
              <a:t>- Forgiveness</a:t>
            </a:r>
          </a:p>
          <a:p>
            <a:pPr marL="457200" lvl="0" indent="-355600" algn="l" rtl="0">
              <a:spcBef>
                <a:spcPts val="0"/>
              </a:spcBef>
              <a:spcAft>
                <a:spcPts val="0"/>
              </a:spcAft>
              <a:buSzPts val="2000"/>
              <a:buChar char="-"/>
            </a:pPr>
            <a:r>
              <a:rPr lang="en-IN" sz="1600" b="1" dirty="0" err="1">
                <a:solidFill>
                  <a:srgbClr val="00B050"/>
                </a:solidFill>
              </a:rPr>
              <a:t>Nyay</a:t>
            </a:r>
            <a:r>
              <a:rPr lang="en-IN" sz="1600" b="1" dirty="0">
                <a:solidFill>
                  <a:srgbClr val="00B050"/>
                </a:solidFill>
              </a:rPr>
              <a:t>- Justice</a:t>
            </a:r>
          </a:p>
          <a:p>
            <a:pPr marL="457200" lvl="0" indent="-355600" algn="l" rtl="0">
              <a:spcBef>
                <a:spcPts val="0"/>
              </a:spcBef>
              <a:spcAft>
                <a:spcPts val="0"/>
              </a:spcAft>
              <a:buSzPts val="2000"/>
              <a:buChar char="-"/>
            </a:pPr>
            <a:r>
              <a:rPr lang="en-IN" sz="1600" b="1" dirty="0" err="1">
                <a:solidFill>
                  <a:srgbClr val="00B050"/>
                </a:solidFill>
              </a:rPr>
              <a:t>Nirpeksha</a:t>
            </a:r>
            <a:r>
              <a:rPr lang="en-IN" sz="1600" b="1" dirty="0">
                <a:solidFill>
                  <a:srgbClr val="00B050"/>
                </a:solidFill>
              </a:rPr>
              <a:t>- Impartiality</a:t>
            </a:r>
          </a:p>
          <a:p>
            <a:pPr marL="457200" lvl="0" indent="-355600" algn="l" rtl="0">
              <a:spcBef>
                <a:spcPts val="0"/>
              </a:spcBef>
              <a:spcAft>
                <a:spcPts val="0"/>
              </a:spcAft>
              <a:buSzPts val="2000"/>
              <a:buChar char="-"/>
            </a:pPr>
            <a:r>
              <a:rPr lang="en-IN" sz="1600" b="1" dirty="0" err="1">
                <a:solidFill>
                  <a:srgbClr val="00B050"/>
                </a:solidFill>
              </a:rPr>
              <a:t>Niraskata</a:t>
            </a:r>
            <a:r>
              <a:rPr lang="en-IN" sz="1600" b="1" dirty="0">
                <a:solidFill>
                  <a:srgbClr val="00B050"/>
                </a:solidFill>
              </a:rPr>
              <a:t>- Detachment</a:t>
            </a:r>
          </a:p>
          <a:p>
            <a:pPr marL="457200" lvl="0" indent="-355600" algn="l" rtl="0">
              <a:spcBef>
                <a:spcPts val="0"/>
              </a:spcBef>
              <a:spcAft>
                <a:spcPts val="0"/>
              </a:spcAft>
              <a:buSzPts val="2000"/>
              <a:buChar char="-"/>
            </a:pPr>
            <a:r>
              <a:rPr lang="en-IN" sz="1600" b="1" dirty="0" err="1">
                <a:solidFill>
                  <a:srgbClr val="00B050"/>
                </a:solidFill>
              </a:rPr>
              <a:t>Tapasya</a:t>
            </a:r>
            <a:r>
              <a:rPr lang="en-IN" sz="1600" b="1" dirty="0">
                <a:solidFill>
                  <a:srgbClr val="00B050"/>
                </a:solidFill>
              </a:rPr>
              <a:t>- Meditation and so on…..</a:t>
            </a:r>
          </a:p>
          <a:p>
            <a:pPr marL="457200" lvl="0" indent="0" algn="l" rtl="0">
              <a:spcBef>
                <a:spcPts val="0"/>
              </a:spcBef>
              <a:spcAft>
                <a:spcPts val="0"/>
              </a:spcAft>
              <a:buNone/>
            </a:pPr>
            <a:endParaRPr lang="en-IN" sz="1600" b="1" dirty="0"/>
          </a:p>
          <a:p>
            <a:pPr marL="457200" lvl="0" indent="0" algn="l" rtl="0">
              <a:spcBef>
                <a:spcPts val="0"/>
              </a:spcBef>
              <a:spcAft>
                <a:spcPts val="0"/>
              </a:spcAft>
              <a:buNone/>
            </a:pPr>
            <a:endParaRPr lang="en-IN" sz="1600" b="1" dirty="0"/>
          </a:p>
          <a:p>
            <a:pPr marL="914400" lvl="0" indent="0" algn="l" rtl="0">
              <a:spcBef>
                <a:spcPts val="0"/>
              </a:spcBef>
              <a:spcAft>
                <a:spcPts val="0"/>
              </a:spcAft>
              <a:buNone/>
            </a:pPr>
            <a:endParaRPr lang="en-IN" sz="1600" b="1" dirty="0">
              <a:solidFill>
                <a:srgbClr val="FF00FF"/>
              </a:solidFill>
            </a:endParaRPr>
          </a:p>
          <a:p>
            <a:endParaRPr lang="en-IN" sz="1600" dirty="0"/>
          </a:p>
        </p:txBody>
      </p:sp>
      <p:sp>
        <p:nvSpPr>
          <p:cNvPr id="2" name="TextBox 1">
            <a:extLst>
              <a:ext uri="{FF2B5EF4-FFF2-40B4-BE49-F238E27FC236}">
                <a16:creationId xmlns:a16="http://schemas.microsoft.com/office/drawing/2014/main" id="{80D3EDF5-130D-4ED2-907F-AE46A4D6F637}"/>
              </a:ext>
            </a:extLst>
          </p:cNvPr>
          <p:cNvSpPr txBox="1"/>
          <p:nvPr/>
        </p:nvSpPr>
        <p:spPr>
          <a:xfrm>
            <a:off x="5529649" y="1575488"/>
            <a:ext cx="2916194"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lvl="0" indent="-355600" algn="l" rtl="0">
              <a:spcBef>
                <a:spcPts val="0"/>
              </a:spcBef>
              <a:spcAft>
                <a:spcPts val="0"/>
              </a:spcAft>
              <a:buClr>
                <a:srgbClr val="FF00FF"/>
              </a:buClr>
              <a:buSzPts val="2000"/>
              <a:buChar char="●"/>
            </a:pPr>
            <a:r>
              <a:rPr lang="sv-SE" sz="1600" b="1" dirty="0">
                <a:solidFill>
                  <a:srgbClr val="FF00FF"/>
                </a:solidFill>
              </a:rPr>
              <a:t>14 Vidyaas</a:t>
            </a:r>
          </a:p>
          <a:p>
            <a:pPr marL="914400" lvl="0" indent="0" algn="l" rtl="0">
              <a:spcBef>
                <a:spcPts val="0"/>
              </a:spcBef>
              <a:spcAft>
                <a:spcPts val="0"/>
              </a:spcAft>
              <a:buClr>
                <a:schemeClr val="dk1"/>
              </a:buClr>
              <a:buSzPts val="1100"/>
              <a:buFont typeface="Arial"/>
              <a:buNone/>
            </a:pPr>
            <a:r>
              <a:rPr lang="sv-SE" sz="1600" b="1" dirty="0">
                <a:solidFill>
                  <a:schemeClr val="accent1">
                    <a:lumMod val="75000"/>
                  </a:schemeClr>
                </a:solidFill>
              </a:rPr>
              <a:t>-4 veda</a:t>
            </a:r>
          </a:p>
          <a:p>
            <a:pPr marL="914400" lvl="0" indent="0" algn="l" rtl="0">
              <a:spcBef>
                <a:spcPts val="0"/>
              </a:spcBef>
              <a:spcAft>
                <a:spcPts val="0"/>
              </a:spcAft>
              <a:buClr>
                <a:schemeClr val="dk1"/>
              </a:buClr>
              <a:buSzPts val="1100"/>
              <a:buFont typeface="Arial"/>
              <a:buNone/>
            </a:pPr>
            <a:r>
              <a:rPr lang="sv-SE" sz="1600" b="1" dirty="0">
                <a:solidFill>
                  <a:schemeClr val="accent1">
                    <a:lumMod val="75000"/>
                  </a:schemeClr>
                </a:solidFill>
              </a:rPr>
              <a:t>-4 Upa veda</a:t>
            </a:r>
          </a:p>
          <a:p>
            <a:pPr marL="914400" lvl="0" indent="0" algn="l" rtl="0">
              <a:spcBef>
                <a:spcPts val="0"/>
              </a:spcBef>
              <a:spcAft>
                <a:spcPts val="0"/>
              </a:spcAft>
              <a:buClr>
                <a:schemeClr val="dk1"/>
              </a:buClr>
              <a:buSzPts val="1100"/>
              <a:buFont typeface="Arial"/>
              <a:buNone/>
            </a:pPr>
            <a:r>
              <a:rPr lang="sv-SE" sz="1600" b="1" dirty="0">
                <a:solidFill>
                  <a:schemeClr val="accent1">
                    <a:lumMod val="75000"/>
                  </a:schemeClr>
                </a:solidFill>
              </a:rPr>
              <a:t>-6 VedANGAS</a:t>
            </a:r>
          </a:p>
          <a:p>
            <a:pPr marL="0" lvl="0" indent="0" algn="l" rtl="0">
              <a:spcBef>
                <a:spcPts val="0"/>
              </a:spcBef>
              <a:spcAft>
                <a:spcPts val="0"/>
              </a:spcAft>
              <a:buNone/>
            </a:pPr>
            <a:endParaRPr lang="sv-SE" sz="1600" dirty="0">
              <a:solidFill>
                <a:schemeClr val="dk1"/>
              </a:solidFill>
            </a:endParaRPr>
          </a:p>
          <a:p>
            <a:endParaRPr lang="en-IN" sz="1600" dirty="0"/>
          </a:p>
        </p:txBody>
      </p:sp>
    </p:spTree>
    <p:extLst>
      <p:ext uri="{BB962C8B-B14F-4D97-AF65-F5344CB8AC3E}">
        <p14:creationId xmlns:p14="http://schemas.microsoft.com/office/powerpoint/2010/main" val="362637349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632</Words>
  <Application>Microsoft Office PowerPoint</Application>
  <PresentationFormat>On-screen Show (16:9)</PresentationFormat>
  <Paragraphs>40</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Georgia</vt:lpstr>
      <vt:lpstr>Roboto</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BHUPENDRA</cp:lastModifiedBy>
  <cp:revision>31</cp:revision>
  <dcterms:modified xsi:type="dcterms:W3CDTF">2023-08-09T10:03:03Z</dcterms:modified>
</cp:coreProperties>
</file>