
<file path=[Content_Types].xml><?xml version="1.0" encoding="utf-8"?>
<Types xmlns="http://schemas.openxmlformats.org/package/2006/content-types">
  <Default ContentType="application/vnd.openxmlformats-officedocument.vmlDrawing" Extension="vml"/>
  <Default ContentType="application/x-fontdata" Extension="fntdata"/>
  <Default ContentType="image/gif" Extension="gif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3.bin"/>
  <Override ContentType="application/vnd.openxmlformats-officedocument.oleObject" PartName="/ppt/embeddings/oleObject5.bin"/>
  <Override ContentType="application/vnd.openxmlformats-officedocument.oleObject" PartName="/ppt/embeddings/oleObject4.bin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858000" cy="9144000"/>
  <p:embeddedFontLst>
    <p:embeddedFont>
      <p:font typeface="Architects Daughter"/>
      <p:regular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4" roundtripDataSignature="AMtx7mi3Do3WxEUGi8hf/yWuH0DEw0ga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ArchitectsDaughter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5" name="Google Shape;35;p2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9" name="Google Shape;49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CC">
            <a:alpha val="69019"/>
          </a:srgbClr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b="0" i="0" sz="4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gif"/><Relationship Id="rId4" Type="http://schemas.openxmlformats.org/officeDocument/2006/relationships/image" Target="../media/image11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5.bin"/><Relationship Id="rId5" Type="http://schemas.openxmlformats.org/officeDocument/2006/relationships/oleObject" Target="../embeddings/oleObject5.bin"/><Relationship Id="rId6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10" Type="http://schemas.openxmlformats.org/officeDocument/2006/relationships/oleObject" Target="../embeddings/oleObject4.bin"/><Relationship Id="rId12" Type="http://schemas.openxmlformats.org/officeDocument/2006/relationships/image" Target="../media/image9.png"/><Relationship Id="rId9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6.png"/><Relationship Id="rId7" Type="http://schemas.openxmlformats.org/officeDocument/2006/relationships/oleObject" Target="../embeddings/oleObject3.bin"/><Relationship Id="rId8" Type="http://schemas.openxmlformats.org/officeDocument/2006/relationships/oleObject" Target="../embeddings/oleObject3.bin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533450" y="290948"/>
            <a:ext cx="7772400" cy="137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HOW TO PREPARE FOR AN </a:t>
            </a:r>
            <a:r>
              <a:rPr b="1" lang="en-US" sz="3200"/>
              <a:t>INTERVIEW</a:t>
            </a:r>
            <a:endParaRPr b="1" sz="3200"/>
          </a:p>
        </p:txBody>
      </p:sp>
      <p:pic>
        <p:nvPicPr>
          <p:cNvPr descr="C:\Documents and Settings\Pathfinder\Application Data\Microsoft\Media Catalog\Downloaded Clips\cl33\j0129362.wmf"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9912" y="2002573"/>
            <a:ext cx="3084200" cy="2475274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4572000" y="2902556"/>
            <a:ext cx="4572000" cy="6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2094566" y="4814575"/>
            <a:ext cx="5718000" cy="26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Pratibha Khandelwal 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Assistant Professor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Department of Education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Durga Mahavidyalaya 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"/>
          <p:cNvSpPr txBox="1"/>
          <p:nvPr>
            <p:ph type="title"/>
          </p:nvPr>
        </p:nvSpPr>
        <p:spPr>
          <a:xfrm>
            <a:off x="457200" y="1143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Types of Questions asked</a:t>
            </a:r>
            <a:endParaRPr b="1" sz="3200"/>
          </a:p>
        </p:txBody>
      </p:sp>
      <p:pic>
        <p:nvPicPr>
          <p:cNvPr id="152" name="Google Shape;1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1638" y="3276600"/>
            <a:ext cx="2667000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 txBox="1"/>
          <p:nvPr>
            <p:ph type="title"/>
          </p:nvPr>
        </p:nvSpPr>
        <p:spPr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Type of questions asked</a:t>
            </a:r>
            <a:endParaRPr b="1" sz="3200"/>
          </a:p>
        </p:txBody>
      </p:sp>
      <p:sp>
        <p:nvSpPr>
          <p:cNvPr id="158" name="Google Shape;158;p11"/>
          <p:cNvSpPr txBox="1"/>
          <p:nvPr>
            <p:ph idx="1" type="body"/>
          </p:nvPr>
        </p:nvSpPr>
        <p:spPr>
          <a:xfrm>
            <a:off x="457200" y="2057400"/>
            <a:ext cx="4038600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personal details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academic career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curricular activities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co-curricular activities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general knowledge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On experience gained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Miscellaneous topics</a:t>
            </a:r>
            <a:endParaRPr b="1" sz="2400">
              <a:solidFill>
                <a:srgbClr val="C00000"/>
              </a:solidFill>
            </a:endParaRPr>
          </a:p>
        </p:txBody>
      </p:sp>
      <p:sp>
        <p:nvSpPr>
          <p:cNvPr id="159" name="Google Shape;159;p11"/>
          <p:cNvSpPr txBox="1"/>
          <p:nvPr>
            <p:ph idx="2" type="body"/>
          </p:nvPr>
        </p:nvSpPr>
        <p:spPr>
          <a:xfrm>
            <a:off x="4648200" y="2027237"/>
            <a:ext cx="4038600" cy="4144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Hypothetical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Probing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Open ended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Close ended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Loaded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Leading questions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Char char="•"/>
            </a:pPr>
            <a:r>
              <a:rPr b="1" lang="en-US" sz="2400">
                <a:solidFill>
                  <a:srgbClr val="FF0000"/>
                </a:solidFill>
              </a:rPr>
              <a:t>Reflective questions</a:t>
            </a:r>
            <a:endParaRPr b="1" sz="2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"/>
          <p:cNvSpPr txBox="1"/>
          <p:nvPr>
            <p:ph type="title"/>
          </p:nvPr>
        </p:nvSpPr>
        <p:spPr>
          <a:xfrm>
            <a:off x="381000" y="2667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Do’s and Don’ts of an Interview</a:t>
            </a:r>
            <a:endParaRPr b="1" sz="3200"/>
          </a:p>
        </p:txBody>
      </p:sp>
      <p:pic>
        <p:nvPicPr>
          <p:cNvPr id="165" name="Google Shape;1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0562" y="4495800"/>
            <a:ext cx="2103438" cy="2103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28600" y="228600"/>
            <a:ext cx="2209800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Do’s of Interview</a:t>
            </a:r>
            <a:endParaRPr b="1" sz="3200"/>
          </a:p>
        </p:txBody>
      </p:sp>
      <p:sp>
        <p:nvSpPr>
          <p:cNvPr id="172" name="Google Shape;172;p13"/>
          <p:cNvSpPr txBox="1"/>
          <p:nvPr>
            <p:ph idx="1" type="body"/>
          </p:nvPr>
        </p:nvSpPr>
        <p:spPr>
          <a:xfrm>
            <a:off x="152400" y="1371600"/>
            <a:ext cx="8991600" cy="4754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Be punctual and come prepared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Bring extra copies of resume, photos and other documents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Be natural and cheerful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Be honest, sincere, ethical and gracious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Show interest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Be always open and positive minded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 stress your achievements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Be confident, energetic, calm and poised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Keep effective body language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Wear conventional, sober and dignified dress</a:t>
            </a:r>
            <a:endParaRPr/>
          </a:p>
          <a:p>
            <a:pPr indent="-342900" lvl="0" marL="342900" rtl="0" algn="l">
              <a:spcBef>
                <a:spcPts val="444"/>
              </a:spcBef>
              <a:spcAft>
                <a:spcPts val="0"/>
              </a:spcAft>
              <a:buClr>
                <a:srgbClr val="C00000"/>
              </a:buClr>
              <a:buSzPct val="1000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Speak clearly, simply, fluently and briefly </a:t>
            </a:r>
            <a:endParaRPr/>
          </a:p>
          <a:p>
            <a:pPr indent="-20193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solidFill>
                <a:srgbClr val="C00000"/>
              </a:solidFill>
            </a:endParaRPr>
          </a:p>
          <a:p>
            <a:pPr indent="-201930" lvl="0" marL="342900" rtl="0" algn="l"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Don’ts of Interview</a:t>
            </a:r>
            <a:endParaRPr b="1" sz="3200"/>
          </a:p>
        </p:txBody>
      </p:sp>
      <p:sp>
        <p:nvSpPr>
          <p:cNvPr id="178" name="Google Shape;178;p14"/>
          <p:cNvSpPr txBox="1"/>
          <p:nvPr>
            <p:ph idx="1" type="body"/>
          </p:nvPr>
        </p:nvSpPr>
        <p:spPr>
          <a:xfrm>
            <a:off x="457200" y="1905000"/>
            <a:ext cx="8229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act too smart and don’t be too talkative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lie and make excuses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say negative about others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Avoid controversial topics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discuss personal issues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inquire salary &amp; don’t exaggerate present salary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fake or overwhelm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speak against your last company or boss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Don’t  chew or talk on cell phone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C00000"/>
              </a:solidFill>
            </a:endParaRPr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/>
          <p:nvPr>
            <p:ph type="title"/>
          </p:nvPr>
        </p:nvSpPr>
        <p:spPr>
          <a:xfrm>
            <a:off x="533400" y="15240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Selection Criteria in Interview</a:t>
            </a:r>
            <a:endParaRPr b="1" sz="3200"/>
          </a:p>
        </p:txBody>
      </p:sp>
      <p:graphicFrame>
        <p:nvGraphicFramePr>
          <p:cNvPr id="184" name="Google Shape;184;p15"/>
          <p:cNvGraphicFramePr/>
          <p:nvPr/>
        </p:nvGraphicFramePr>
        <p:xfrm>
          <a:off x="5715000" y="3505200"/>
          <a:ext cx="2819400" cy="2773363"/>
        </p:xfrm>
        <a:graphic>
          <a:graphicData uri="http://schemas.openxmlformats.org/presentationml/2006/ole">
            <mc:AlternateContent>
              <mc:Choice Requires="v">
                <p:oleObj r:id="rId4" imgH="2773363" imgW="2819400" progId="" spid="_x0000_s1">
                  <p:embed/>
                </p:oleObj>
              </mc:Choice>
              <mc:Fallback>
                <p:oleObj r:id="rId5" imgH="2773363" imgW="2819400" progId="">
                  <p:embed/>
                  <p:pic>
                    <p:nvPicPr>
                      <p:cNvPr id="184" name="Google Shape;184;p15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5715000" y="3505200"/>
                        <a:ext cx="2819400" cy="2773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Selection Criteria of Interview</a:t>
            </a:r>
            <a:endParaRPr b="1" sz="3200"/>
          </a:p>
        </p:txBody>
      </p:sp>
      <p:sp>
        <p:nvSpPr>
          <p:cNvPr id="190" name="Google Shape;190;p16"/>
          <p:cNvSpPr txBox="1"/>
          <p:nvPr>
            <p:ph idx="1" type="body"/>
          </p:nvPr>
        </p:nvSpPr>
        <p:spPr>
          <a:xfrm>
            <a:off x="457200" y="1371600"/>
            <a:ext cx="82296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Intelligence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Appearance and poise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Confidence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Communication skills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Interviewing skills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Interest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Leadership potential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Knowledge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Interpersonal relations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>
              <a:solidFill>
                <a:srgbClr val="C00000"/>
              </a:solidFill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None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	</a:t>
            </a:r>
            <a:r>
              <a:rPr b="1" lang="en-US" sz="2400">
                <a:solidFill>
                  <a:srgbClr val="00B05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This emotional experience regardless of outcome is only a speed bump in your career process.</a:t>
            </a:r>
            <a:endParaRPr b="1" sz="2400">
              <a:solidFill>
                <a:srgbClr val="C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Questions asked in examination</a:t>
            </a:r>
            <a:endParaRPr b="1" sz="3200"/>
          </a:p>
        </p:txBody>
      </p:sp>
      <p:sp>
        <p:nvSpPr>
          <p:cNvPr id="197" name="Google Shape;197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What preparation you will make before appearing for a job interview?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What traits does an employer look for ,in a candidate while making  interviewing him?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Writ short notes on “Interview”.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How should a candidate conduct himself during selection interviews?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What is an interview and how should a candidate prepare for the interviews?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Georgia"/>
              <a:buAutoNum type="arabicPeriod"/>
            </a:pPr>
            <a:r>
              <a:rPr b="1" lang="en-US" sz="2400">
                <a:solidFill>
                  <a:srgbClr val="C0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Discuss the factors because of which a qualified candidate may not be selected for an interview.</a:t>
            </a:r>
            <a:endParaRPr b="1" sz="2400">
              <a:solidFill>
                <a:srgbClr val="C00000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Georgia"/>
              <a:buNone/>
            </a:pPr>
            <a:r>
              <a:rPr b="1" lang="en-US" sz="3200">
                <a:solidFill>
                  <a:srgbClr val="FF0000"/>
                </a:solidFill>
              </a:rPr>
              <a:t>Main Topics</a:t>
            </a:r>
            <a:endParaRPr b="1" sz="3200">
              <a:solidFill>
                <a:srgbClr val="FF00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457200" y="2057400"/>
            <a:ext cx="8229600" cy="4068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Meaning of Interview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Types of Interview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Phases of Interview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Types of questions asked</a:t>
            </a:r>
            <a:endParaRPr b="1"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Do’s and Don’ts of Interview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b="1" lang="en-US" sz="2400"/>
              <a:t>Selection criteria of Interview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457200" y="1981200"/>
            <a:ext cx="82296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Meaning of Interview</a:t>
            </a:r>
            <a:endParaRPr b="1" sz="3200"/>
          </a:p>
        </p:txBody>
      </p:sp>
      <p:graphicFrame>
        <p:nvGraphicFramePr>
          <p:cNvPr id="103" name="Google Shape;103;p3"/>
          <p:cNvGraphicFramePr/>
          <p:nvPr/>
        </p:nvGraphicFramePr>
        <p:xfrm>
          <a:off x="381000" y="4267200"/>
          <a:ext cx="2346325" cy="2133600"/>
        </p:xfrm>
        <a:graphic>
          <a:graphicData uri="http://schemas.openxmlformats.org/presentationml/2006/ole">
            <mc:AlternateContent>
              <mc:Choice Requires="v">
                <p:oleObj r:id="rId4" imgH="2133600" imgW="2346325" progId="" spid="_x0000_s1">
                  <p:embed/>
                </p:oleObj>
              </mc:Choice>
              <mc:Fallback>
                <p:oleObj r:id="rId5" imgH="2133600" imgW="2346325" progId="">
                  <p:embed/>
                  <p:pic>
                    <p:nvPicPr>
                      <p:cNvPr id="103" name="Google Shape;103;p3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81000" y="4267200"/>
                        <a:ext cx="2346325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Meaning of Interview</a:t>
            </a:r>
            <a:endParaRPr b="1" sz="3200"/>
          </a:p>
        </p:txBody>
      </p:sp>
      <p:sp>
        <p:nvSpPr>
          <p:cNvPr id="109" name="Google Shape;109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Word “Interview” means “view between”.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It is a conversation between minimum 2 persons with a purpose, of getting a view of each other.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latin typeface="Architects Daughter"/>
                <a:ea typeface="Architects Daughter"/>
                <a:cs typeface="Architects Daughter"/>
                <a:sym typeface="Architects Daughter"/>
              </a:rPr>
              <a:t>	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400">
                <a:latin typeface="Architects Daughter"/>
                <a:ea typeface="Architects Daughter"/>
                <a:cs typeface="Architects Daughter"/>
                <a:sym typeface="Architects Daughter"/>
              </a:rPr>
              <a:t>	Be always ready for the interview. Your next “boss” may be beside you at an unexpected time or place.</a:t>
            </a:r>
            <a:endParaRPr/>
          </a:p>
        </p:txBody>
      </p:sp>
      <p:pic>
        <p:nvPicPr>
          <p:cNvPr descr="C:\Program Files\Microsoft Office\MEDIA\CAGCAT10\j0234687.gif" id="110" name="Google Shape;11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24600" y="2971800"/>
            <a:ext cx="220980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/>
          <p:nvPr>
            <p:ph type="title"/>
          </p:nvPr>
        </p:nvSpPr>
        <p:spPr>
          <a:xfrm>
            <a:off x="457200" y="1066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Types of Interview</a:t>
            </a:r>
            <a:endParaRPr b="1" sz="3200"/>
          </a:p>
        </p:txBody>
      </p:sp>
      <p:grpSp>
        <p:nvGrpSpPr>
          <p:cNvPr id="116" name="Google Shape;116;p5"/>
          <p:cNvGrpSpPr/>
          <p:nvPr/>
        </p:nvGrpSpPr>
        <p:grpSpPr>
          <a:xfrm>
            <a:off x="3352800" y="3124200"/>
            <a:ext cx="2362200" cy="1828800"/>
            <a:chOff x="3168" y="1867"/>
            <a:chExt cx="2304" cy="2053"/>
          </a:xfrm>
        </p:grpSpPr>
        <p:pic>
          <p:nvPicPr>
            <p:cNvPr descr="MCBD20211_0000[1]" id="117" name="Google Shape;117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301" y="1867"/>
              <a:ext cx="2171" cy="205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18" name="Google Shape;118;p5"/>
            <p:cNvCxnSpPr/>
            <p:nvPr/>
          </p:nvCxnSpPr>
          <p:spPr>
            <a:xfrm>
              <a:off x="3168" y="3888"/>
              <a:ext cx="2304" cy="0"/>
            </a:xfrm>
            <a:prstGeom prst="straightConnector1">
              <a:avLst/>
            </a:prstGeom>
            <a:noFill/>
            <a:ln cap="flat" cmpd="sng" w="5715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pic>
        <p:nvPicPr>
          <p:cNvPr descr="C:\Documents and Settings\Pathfinder\Application Data\Microsoft\Media Catalog\Downloaded Clips\cl54\j0211669.wmf" id="119" name="Google Shape;11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4760383"/>
            <a:ext cx="1905000" cy="1703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0230758" id="120" name="Google Shape;12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05600" y="1447800"/>
            <a:ext cx="1531938" cy="1944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Types of Interview(1)</a:t>
            </a:r>
            <a:endParaRPr b="1" sz="3200"/>
          </a:p>
        </p:txBody>
      </p:sp>
      <p:sp>
        <p:nvSpPr>
          <p:cNvPr id="126" name="Google Shape;126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en-US" sz="3800">
                <a:solidFill>
                  <a:srgbClr val="FF0000"/>
                </a:solidFill>
              </a:rPr>
              <a:t>On the basis of  structure(number of persons involved)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Face to face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Group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Panel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/>
          </a:p>
          <a:p>
            <a:pPr indent="-457200" lvl="1" marL="914400" rtl="0" algn="l">
              <a:spcBef>
                <a:spcPts val="30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>
              <a:solidFill>
                <a:srgbClr val="FF0000"/>
              </a:solidFill>
            </a:endParaRPr>
          </a:p>
          <a:p>
            <a:pPr indent="-342900" lvl="0" marL="342900" rtl="0" algn="l">
              <a:spcBef>
                <a:spcPts val="418"/>
              </a:spcBef>
              <a:spcAft>
                <a:spcPts val="0"/>
              </a:spcAft>
              <a:buClr>
                <a:srgbClr val="FF0000"/>
              </a:buClr>
              <a:buSzPct val="100000"/>
              <a:buChar char="•"/>
            </a:pPr>
            <a:r>
              <a:rPr b="1" lang="en-US" sz="3800">
                <a:solidFill>
                  <a:srgbClr val="FF0000"/>
                </a:solidFill>
              </a:rPr>
              <a:t>On the basis of purpose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Selection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Appraisal interview(performance)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Promotional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Exit interview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Reprimand interview(anti disciplinary)</a:t>
            </a:r>
            <a:endParaRPr/>
          </a:p>
          <a:p>
            <a:pPr indent="-457200" lvl="1" marL="914400" rtl="0" algn="l">
              <a:spcBef>
                <a:spcPts val="35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eorgia"/>
              <a:buAutoNum type="arabicPeriod"/>
            </a:pPr>
            <a:r>
              <a:rPr lang="en-US" sz="3200"/>
              <a:t>Grievance interview</a:t>
            </a:r>
            <a:endParaRPr/>
          </a:p>
          <a:p>
            <a:pPr indent="-457200" lvl="1" marL="914400" rtl="0" algn="l">
              <a:spcBef>
                <a:spcPts val="308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457200" lvl="1" marL="914400" rtl="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-457200" lvl="1" marL="914400" rtl="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000"/>
              <a:t>					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Types of Interview(2)</a:t>
            </a:r>
            <a:endParaRPr sz="3200"/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Char char="•"/>
            </a:pPr>
            <a:r>
              <a:rPr b="1" lang="en-US" sz="2400">
                <a:solidFill>
                  <a:srgbClr val="C00000"/>
                </a:solidFill>
              </a:rPr>
              <a:t>Other types of interview are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Informal / formal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Role play / reverse role play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Telephonic / video / lunch or dinner interviews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Stress / assessment instrumental  / technical interviews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Structural / unstructured  interview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Theoretical / behavioral interview</a:t>
            </a:r>
            <a:endParaRPr/>
          </a:p>
          <a:p>
            <a:pPr indent="-457200" lvl="1" marL="914400" rtl="0" algn="l">
              <a:spcBef>
                <a:spcPts val="40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Georgia"/>
              <a:buAutoNum type="arabicPeriod"/>
            </a:pPr>
            <a:r>
              <a:rPr lang="en-US" sz="2000">
                <a:solidFill>
                  <a:srgbClr val="00B050"/>
                </a:solidFill>
              </a:rPr>
              <a:t>Combination  interview</a:t>
            </a:r>
            <a:endParaRPr sz="200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"/>
          <p:cNvSpPr txBox="1"/>
          <p:nvPr>
            <p:ph type="title"/>
          </p:nvPr>
        </p:nvSpPr>
        <p:spPr>
          <a:xfrm>
            <a:off x="457200" y="1143000"/>
            <a:ext cx="82296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Phases of Interview</a:t>
            </a:r>
            <a:endParaRPr b="1" sz="3200"/>
          </a:p>
        </p:txBody>
      </p:sp>
      <p:graphicFrame>
        <p:nvGraphicFramePr>
          <p:cNvPr id="138" name="Google Shape;138;p8"/>
          <p:cNvGraphicFramePr/>
          <p:nvPr/>
        </p:nvGraphicFramePr>
        <p:xfrm>
          <a:off x="6858000" y="4108582"/>
          <a:ext cx="1676400" cy="2446206"/>
        </p:xfrm>
        <a:graphic>
          <a:graphicData uri="http://schemas.openxmlformats.org/presentationml/2006/ole">
            <mc:AlternateContent>
              <mc:Choice Requires="v">
                <p:oleObj r:id="rId4" imgH="2446206" imgW="1676400" progId="" spid="_x0000_s1">
                  <p:embed/>
                </p:oleObj>
              </mc:Choice>
              <mc:Fallback>
                <p:oleObj r:id="rId5" imgH="2446206" imgW="1676400" progId="">
                  <p:embed/>
                  <p:pic>
                    <p:nvPicPr>
                      <p:cNvPr id="138" name="Google Shape;138;p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858000" y="4108582"/>
                        <a:ext cx="1676400" cy="2446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" name="Google Shape;139;p8"/>
          <p:cNvGraphicFramePr/>
          <p:nvPr/>
        </p:nvGraphicFramePr>
        <p:xfrm>
          <a:off x="3581400" y="4191000"/>
          <a:ext cx="1752600" cy="2170112"/>
        </p:xfrm>
        <a:graphic>
          <a:graphicData uri="http://schemas.openxmlformats.org/presentationml/2006/ole">
            <mc:AlternateContent>
              <mc:Choice Requires="v">
                <p:oleObj r:id="rId7" imgH="2170112" imgW="1752600" progId="" spid="_x0000_s2">
                  <p:embed/>
                </p:oleObj>
              </mc:Choice>
              <mc:Fallback>
                <p:oleObj r:id="rId8" imgH="2170112" imgW="1752600" progId="">
                  <p:embed/>
                  <p:pic>
                    <p:nvPicPr>
                      <p:cNvPr id="139" name="Google Shape;139;p8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581400" y="4191000"/>
                        <a:ext cx="1752600" cy="217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Google Shape;140;p8"/>
          <p:cNvGraphicFramePr/>
          <p:nvPr/>
        </p:nvGraphicFramePr>
        <p:xfrm>
          <a:off x="304800" y="4267200"/>
          <a:ext cx="2015596" cy="2101849"/>
        </p:xfrm>
        <a:graphic>
          <a:graphicData uri="http://schemas.openxmlformats.org/presentationml/2006/ole">
            <mc:AlternateContent>
              <mc:Choice Requires="v">
                <p:oleObj r:id="rId10" imgH="2101849" imgW="2015596" progId="" spid="_x0000_s3">
                  <p:embed/>
                </p:oleObj>
              </mc:Choice>
              <mc:Fallback>
                <p:oleObj r:id="rId11" imgH="2101849" imgW="2015596" progId="">
                  <p:embed/>
                  <p:pic>
                    <p:nvPicPr>
                      <p:cNvPr id="140" name="Google Shape;140;p8"/>
                      <p:cNvPicPr preferRelativeResize="0"/>
                      <p:nvPr/>
                    </p:nvPicPr>
                    <p:blipFill rotWithShape="1">
                      <a:blip r:embed="rId12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04800" y="4267200"/>
                        <a:ext cx="2015596" cy="21018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457200" y="0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</a:pPr>
            <a:r>
              <a:rPr b="1" lang="en-US" sz="3200"/>
              <a:t>Phases of Interview</a:t>
            </a:r>
            <a:endParaRPr b="1" sz="3200"/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228600" y="762000"/>
            <a:ext cx="8610600" cy="58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Char char="•"/>
            </a:pPr>
            <a:r>
              <a:rPr b="1" lang="en-US" sz="2000">
                <a:solidFill>
                  <a:srgbClr val="C00000"/>
                </a:solidFill>
              </a:rPr>
              <a:t>Before interview</a:t>
            </a:r>
            <a:endParaRPr/>
          </a:p>
          <a:p>
            <a:pPr indent="-457200" lvl="1" marL="85725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Research about organization</a:t>
            </a:r>
            <a:r>
              <a:rPr lang="en-US" sz="1800">
                <a:solidFill>
                  <a:srgbClr val="0070C0"/>
                </a:solidFill>
              </a:rPr>
              <a:t>(who, size, clients, growth, services…)</a:t>
            </a:r>
            <a:endParaRPr/>
          </a:p>
          <a:p>
            <a:pPr indent="-457200" lvl="1" marL="85725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Personal assessment</a:t>
            </a:r>
            <a:r>
              <a:rPr lang="en-US" sz="1800">
                <a:solidFill>
                  <a:srgbClr val="0070C0"/>
                </a:solidFill>
              </a:rPr>
              <a:t>(SWAN, skills, interest, experience…)</a:t>
            </a:r>
            <a:endParaRPr/>
          </a:p>
          <a:p>
            <a:pPr indent="-457200" lvl="1" marL="85725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Quiz yourself</a:t>
            </a:r>
            <a:r>
              <a:rPr lang="en-US" sz="1800">
                <a:solidFill>
                  <a:srgbClr val="0070C0"/>
                </a:solidFill>
              </a:rPr>
              <a:t>(probable questions, mock interviews…)</a:t>
            </a:r>
            <a:endParaRPr/>
          </a:p>
          <a:p>
            <a:pPr indent="-457200" lvl="1" marL="85725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Be through with your basics</a:t>
            </a:r>
            <a:endParaRPr/>
          </a:p>
          <a:p>
            <a:pPr indent="-457200" lvl="1" marL="85725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Physical preparation</a:t>
            </a:r>
            <a:r>
              <a:rPr lang="en-US" sz="1800">
                <a:solidFill>
                  <a:srgbClr val="0070C0"/>
                </a:solidFill>
              </a:rPr>
              <a:t>(appearance, resume…..)</a:t>
            </a:r>
            <a:endParaRPr sz="1800">
              <a:solidFill>
                <a:srgbClr val="00B050"/>
              </a:solidFill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000"/>
              <a:buChar char="•"/>
            </a:pPr>
            <a:r>
              <a:rPr b="1" lang="en-US" sz="2000">
                <a:solidFill>
                  <a:srgbClr val="C00000"/>
                </a:solidFill>
              </a:rPr>
              <a:t>During interview</a:t>
            </a:r>
            <a:endParaRPr/>
          </a:p>
          <a:p>
            <a:pPr indent="-457200" lvl="1" marL="9144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General tips</a:t>
            </a:r>
            <a:r>
              <a:rPr lang="en-US" sz="1800">
                <a:solidFill>
                  <a:srgbClr val="0070C0"/>
                </a:solidFill>
              </a:rPr>
              <a:t>(natural, on time, confident, dress well……)</a:t>
            </a:r>
            <a:endParaRPr sz="1800">
              <a:solidFill>
                <a:srgbClr val="00B050"/>
              </a:solidFill>
            </a:endParaRPr>
          </a:p>
          <a:p>
            <a:pPr indent="-457200" lvl="1" marL="9144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Verbal communication</a:t>
            </a:r>
            <a:r>
              <a:rPr lang="en-US" sz="1800">
                <a:solidFill>
                  <a:srgbClr val="0070C0"/>
                </a:solidFill>
              </a:rPr>
              <a:t>(clarity, concise, brevity….)</a:t>
            </a:r>
            <a:endParaRPr sz="1800">
              <a:solidFill>
                <a:srgbClr val="00B050"/>
              </a:solidFill>
            </a:endParaRPr>
          </a:p>
          <a:p>
            <a:pPr indent="-457200" lvl="1" marL="9144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Body language</a:t>
            </a:r>
            <a:endParaRPr/>
          </a:p>
          <a:p>
            <a:pPr indent="-457200" lvl="1" marL="9144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Effective closing</a:t>
            </a:r>
            <a:endParaRPr/>
          </a:p>
          <a:p>
            <a:pPr indent="-457200" lvl="1" marL="9144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Take notes  &amp; Negotiation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000"/>
              <a:buChar char="•"/>
            </a:pPr>
            <a:r>
              <a:rPr b="1" lang="en-US" sz="2000">
                <a:solidFill>
                  <a:srgbClr val="C00000"/>
                </a:solidFill>
              </a:rPr>
              <a:t>After interview</a:t>
            </a:r>
            <a:endParaRPr/>
          </a:p>
          <a:p>
            <a:pPr indent="-342900" lvl="1" marL="8001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Collects  thoughts immediately</a:t>
            </a:r>
            <a:endParaRPr/>
          </a:p>
          <a:p>
            <a:pPr indent="-342900" lvl="1" marL="8001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Review notes</a:t>
            </a:r>
            <a:endParaRPr/>
          </a:p>
          <a:p>
            <a:pPr indent="-342900" lvl="1" marL="8001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Thanks and follow up</a:t>
            </a:r>
            <a:endParaRPr/>
          </a:p>
          <a:p>
            <a:pPr indent="-342900" lvl="1" marL="800100" rtl="0" algn="l">
              <a:spcBef>
                <a:spcPts val="36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Georgia"/>
              <a:buAutoNum type="arabicPeriod"/>
            </a:pPr>
            <a:r>
              <a:rPr lang="en-US" sz="1800">
                <a:solidFill>
                  <a:srgbClr val="00B050"/>
                </a:solidFill>
              </a:rPr>
              <a:t>References</a:t>
            </a:r>
            <a:endParaRPr/>
          </a:p>
          <a:p>
            <a:pPr indent="-342900" lvl="1" marL="8001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2011-10-14T03:49:49Z</dcterms:created>
  <dc:creator>pratibha11075</dc:creator>
</cp:coreProperties>
</file>