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E744C7F-2AC3-4306-A17A-8CD328485AA1}" type="datetimeFigureOut">
              <a:rPr lang="en-US" smtClean="0"/>
              <a:t>3/2/2024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83D20EB-6790-49C8-A0D2-3E6CD7CA8CA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744C7F-2AC3-4306-A17A-8CD328485AA1}"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744C7F-2AC3-4306-A17A-8CD328485AA1}"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744C7F-2AC3-4306-A17A-8CD328485AA1}"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E744C7F-2AC3-4306-A17A-8CD328485AA1}"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3D20EB-6790-49C8-A0D2-3E6CD7CA8CA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744C7F-2AC3-4306-A17A-8CD328485AA1}"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E744C7F-2AC3-4306-A17A-8CD328485AA1}" type="datetimeFigureOut">
              <a:rPr lang="en-US" smtClean="0"/>
              <a:t>3/2/2024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E744C7F-2AC3-4306-A17A-8CD328485AA1}" type="datetimeFigureOut">
              <a:rPr lang="en-US" smtClean="0"/>
              <a:t>3/2/2024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744C7F-2AC3-4306-A17A-8CD328485AA1}" type="datetimeFigureOut">
              <a:rPr lang="en-US" smtClean="0"/>
              <a:t>3/2/2024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744C7F-2AC3-4306-A17A-8CD328485AA1}"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3D20EB-6790-49C8-A0D2-3E6CD7CA8CA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E744C7F-2AC3-4306-A17A-8CD328485AA1}"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83D20EB-6790-49C8-A0D2-3E6CD7CA8CA4}"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E744C7F-2AC3-4306-A17A-8CD328485AA1}" type="datetimeFigureOut">
              <a:rPr lang="en-US" smtClean="0"/>
              <a:t>3/2/2024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83D20EB-6790-49C8-A0D2-3E6CD7CA8CA4}"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3116"/>
            <a:ext cx="7772400" cy="1470025"/>
          </a:xfrm>
        </p:spPr>
        <p:txBody>
          <a:bodyPr/>
          <a:lstStyle/>
          <a:p>
            <a:pPr algn="ctr"/>
            <a:r>
              <a:rPr lang="en-US" dirty="0" smtClean="0"/>
              <a:t>ISSUE OF SHARE PART-1</a:t>
            </a:r>
            <a:endParaRPr lang="en-US" dirty="0"/>
          </a:p>
        </p:txBody>
      </p:sp>
      <p:sp>
        <p:nvSpPr>
          <p:cNvPr id="3" name="Subtitle 2"/>
          <p:cNvSpPr>
            <a:spLocks noGrp="1"/>
          </p:cNvSpPr>
          <p:nvPr>
            <p:ph type="subTitle" idx="1"/>
          </p:nvPr>
        </p:nvSpPr>
        <p:spPr>
          <a:xfrm>
            <a:off x="533400" y="3643314"/>
            <a:ext cx="7854696" cy="1337822"/>
          </a:xfrm>
        </p:spPr>
        <p:txBody>
          <a:bodyPr/>
          <a:lstStyle/>
          <a:p>
            <a:pPr algn="ctr"/>
            <a:r>
              <a:rPr lang="en-US" dirty="0" smtClean="0"/>
              <a:t>DR.RAJENDRA KUMAR SHUKLA</a:t>
            </a:r>
          </a:p>
          <a:p>
            <a:pPr algn="ctr"/>
            <a:r>
              <a:rPr lang="en-US" dirty="0" smtClean="0"/>
              <a:t>DURGA COLLEGE RAIPUR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Content Placeholder 5"/>
          <p:cNvPicPr>
            <a:picLocks noGrp="1" noChangeAspect="1"/>
          </p:cNvPicPr>
          <p:nvPr>
            <p:ph idx="1"/>
          </p:nvPr>
        </p:nvPicPr>
        <p:blipFill>
          <a:blip r:embed="rId2"/>
          <a:srcRect/>
          <a:stretch>
            <a:fillRect/>
          </a:stretch>
        </p:blipFill>
        <p:spPr>
          <a:xfrm>
            <a:off x="0" y="0"/>
            <a:ext cx="9144000" cy="6858000"/>
          </a:xfrm>
        </p:spPr>
      </p:pic>
      <p:sp>
        <p:nvSpPr>
          <p:cNvPr id="7" name="TextBox 6"/>
          <p:cNvSpPr txBox="1">
            <a:spLocks noChangeArrowheads="1"/>
          </p:cNvSpPr>
          <p:nvPr/>
        </p:nvSpPr>
        <p:spPr bwMode="auto">
          <a:xfrm>
            <a:off x="762000" y="762000"/>
            <a:ext cx="8008938" cy="923925"/>
          </a:xfrm>
          <a:prstGeom prst="rect">
            <a:avLst/>
          </a:prstGeom>
          <a:noFill/>
          <a:ln w="9525">
            <a:noFill/>
            <a:miter lim="800000"/>
            <a:headEnd/>
            <a:tailEnd/>
          </a:ln>
        </p:spPr>
        <p:txBody>
          <a:bodyPr>
            <a:spAutoFit/>
          </a:bodyPr>
          <a:lstStyle/>
          <a:p>
            <a:r>
              <a:rPr lang="en-US" sz="5400">
                <a:latin typeface="Algerian" pitchFamily="82" charset="0"/>
              </a:rPr>
              <a:t>MEANING OF COMPANY </a:t>
            </a:r>
          </a:p>
        </p:txBody>
      </p:sp>
      <p:sp>
        <p:nvSpPr>
          <p:cNvPr id="8" name="TextBox 7"/>
          <p:cNvSpPr txBox="1">
            <a:spLocks noChangeArrowheads="1"/>
          </p:cNvSpPr>
          <p:nvPr/>
        </p:nvSpPr>
        <p:spPr bwMode="auto">
          <a:xfrm>
            <a:off x="457200" y="1828800"/>
            <a:ext cx="8313738" cy="3786188"/>
          </a:xfrm>
          <a:prstGeom prst="rect">
            <a:avLst/>
          </a:prstGeom>
          <a:noFill/>
          <a:ln w="9525">
            <a:noFill/>
            <a:miter lim="800000"/>
            <a:headEnd/>
            <a:tailEnd/>
          </a:ln>
        </p:spPr>
        <p:txBody>
          <a:bodyPr>
            <a:spAutoFit/>
          </a:bodyPr>
          <a:lstStyle/>
          <a:p>
            <a:r>
              <a:rPr lang="en-US" sz="2400"/>
              <a:t>Company is a voluntary association of persons formed for the purpose of doing business having a distinct name and limited liability. It is a juristic person having a separate legal entity distinct from the members who constitute it, capable of rights and duties of its own and endowed with the potential of perpetual succession. The Companies Act, 1956, states that 'company' includes company formed and registered under the Act or an existing company i.e. a company formed or registered under any of the previous company laws</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Content Placeholder 3"/>
          <p:cNvPicPr>
            <a:picLocks noGrp="1" noChangeAspect="1"/>
          </p:cNvPicPr>
          <p:nvPr>
            <p:ph idx="1"/>
          </p:nvPr>
        </p:nvPicPr>
        <p:blipFill>
          <a:blip r:embed="rId2"/>
          <a:srcRect/>
          <a:stretch>
            <a:fillRect/>
          </a:stretch>
        </p:blipFill>
        <p:spPr>
          <a:xfrm>
            <a:off x="0" y="0"/>
            <a:ext cx="9144000" cy="6858000"/>
          </a:xfrm>
        </p:spPr>
      </p:pic>
      <p:sp>
        <p:nvSpPr>
          <p:cNvPr id="6" name="TextBox 5"/>
          <p:cNvSpPr txBox="1">
            <a:spLocks noChangeArrowheads="1"/>
          </p:cNvSpPr>
          <p:nvPr/>
        </p:nvSpPr>
        <p:spPr bwMode="auto">
          <a:xfrm>
            <a:off x="838200" y="304800"/>
            <a:ext cx="7391400" cy="769938"/>
          </a:xfrm>
          <a:prstGeom prst="rect">
            <a:avLst/>
          </a:prstGeom>
          <a:noFill/>
          <a:ln w="9525">
            <a:noFill/>
            <a:miter lim="800000"/>
            <a:headEnd/>
            <a:tailEnd/>
          </a:ln>
        </p:spPr>
        <p:txBody>
          <a:bodyPr>
            <a:spAutoFit/>
          </a:bodyPr>
          <a:lstStyle/>
          <a:p>
            <a:r>
              <a:rPr lang="en-US" sz="4400">
                <a:latin typeface="Algerian" pitchFamily="82" charset="0"/>
              </a:rPr>
              <a:t>FEATURES OF A COMPANY </a:t>
            </a:r>
          </a:p>
        </p:txBody>
      </p:sp>
      <p:sp>
        <p:nvSpPr>
          <p:cNvPr id="8" name="TextBox 7"/>
          <p:cNvSpPr txBox="1">
            <a:spLocks noChangeArrowheads="1"/>
          </p:cNvSpPr>
          <p:nvPr/>
        </p:nvSpPr>
        <p:spPr bwMode="auto">
          <a:xfrm>
            <a:off x="152400" y="1219200"/>
            <a:ext cx="8915400" cy="5694363"/>
          </a:xfrm>
          <a:prstGeom prst="rect">
            <a:avLst/>
          </a:prstGeom>
          <a:noFill/>
          <a:ln w="9525">
            <a:noFill/>
            <a:miter lim="800000"/>
            <a:headEnd/>
            <a:tailEnd/>
          </a:ln>
        </p:spPr>
        <p:txBody>
          <a:bodyPr>
            <a:spAutoFit/>
          </a:bodyPr>
          <a:lstStyle/>
          <a:p>
            <a:r>
              <a:rPr lang="en-US" sz="3200"/>
              <a:t>1. Registration:</a:t>
            </a:r>
          </a:p>
          <a:p>
            <a:r>
              <a:rPr lang="en-US" sz="2400"/>
              <a:t>A company comes into existence only after registration under the Companies Act. But a Statutory Corporation is formed and commence business as notified or stated in the Act and as passed in Legislature. In case of partnership, registration is not compulsory.</a:t>
            </a:r>
          </a:p>
          <a:p>
            <a:r>
              <a:rPr lang="en-US" sz="3200"/>
              <a:t>2. Voluntary Association:</a:t>
            </a:r>
          </a:p>
          <a:p>
            <a:r>
              <a:rPr lang="en-US" sz="2400"/>
              <a:t>A company is an association of many persons on a voluntary basis. Therefore a company is formed by the choice and consent of the members.</a:t>
            </a:r>
          </a:p>
          <a:p>
            <a:r>
              <a:rPr lang="en-US" sz="3600"/>
              <a:t>3. Legal Personality</a:t>
            </a:r>
            <a:r>
              <a:rPr lang="en-US" sz="2400"/>
              <a:t>:</a:t>
            </a:r>
          </a:p>
          <a:p>
            <a:r>
              <a:rPr lang="en-US" sz="2400"/>
              <a:t>A company is regarded by law as a single person. It has a legal personality. This rule applies even in the case of “One-man Company.”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533400"/>
            <a:ext cx="9144000" cy="6308725"/>
          </a:xfrm>
          <a:prstGeom prst="rect">
            <a:avLst/>
          </a:prstGeom>
          <a:noFill/>
          <a:ln w="9525">
            <a:noFill/>
            <a:miter lim="800000"/>
            <a:headEnd/>
            <a:tailEnd/>
          </a:ln>
        </p:spPr>
        <p:txBody>
          <a:bodyPr>
            <a:spAutoFit/>
          </a:bodyPr>
          <a:lstStyle/>
          <a:p>
            <a:r>
              <a:rPr lang="en-US" sz="3200"/>
              <a:t>4. Contractual Capacity</a:t>
            </a:r>
            <a:r>
              <a:rPr lang="en-US" sz="3200">
                <a:latin typeface="Calibri" pitchFamily="34" charset="0"/>
              </a:rPr>
              <a:t>:</a:t>
            </a:r>
          </a:p>
          <a:p>
            <a:r>
              <a:rPr lang="en-US" sz="2400"/>
              <a:t>A shareholder of a company, in its individual capacity, cannot bind the company in any way. The shareholder of a company can enter into contract with the company and can be an employee of the company.</a:t>
            </a:r>
          </a:p>
          <a:p>
            <a:r>
              <a:rPr lang="en-US" sz="3200"/>
              <a:t>5. Management</a:t>
            </a:r>
          </a:p>
          <a:p>
            <a:r>
              <a:rPr lang="en-US" sz="2400"/>
              <a:t>A company is managed by the Board of Directors, whole time Directors, Managing Directors or Manager. These persons are selected in the manner provided by the Act and the Articles of Association of the company. A shareholder, as such, cannot participate in the management.</a:t>
            </a:r>
          </a:p>
          <a:p>
            <a:r>
              <a:rPr lang="en-US" sz="3200"/>
              <a:t>6. Permanent Existence</a:t>
            </a:r>
          </a:p>
          <a:p>
            <a:r>
              <a:rPr lang="en-US" sz="2400"/>
              <a:t>The company has perpetual succession. The death or insolvency of a shareholder does not affect its existence. A company comes into end only when it is liquidated according to provision of the Companies 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3"/>
          <p:cNvPicPr>
            <a:picLocks noGrp="1" noChangeAspect="1"/>
          </p:cNvPicPr>
          <p:nvPr>
            <p:ph idx="1"/>
          </p:nvPr>
        </p:nvPicPr>
        <p:blipFill>
          <a:blip r:embed="rId2"/>
          <a:srcRect/>
          <a:stretch>
            <a:fillRect/>
          </a:stretch>
        </p:blipFill>
        <p:spPr>
          <a:xfrm>
            <a:off x="0" y="0"/>
            <a:ext cx="9296400" cy="6858000"/>
          </a:xfrm>
        </p:spPr>
      </p:pic>
      <p:sp>
        <p:nvSpPr>
          <p:cNvPr id="5" name="TextBox 4"/>
          <p:cNvSpPr txBox="1">
            <a:spLocks noChangeArrowheads="1"/>
          </p:cNvSpPr>
          <p:nvPr/>
        </p:nvSpPr>
        <p:spPr bwMode="auto">
          <a:xfrm>
            <a:off x="685800" y="76200"/>
            <a:ext cx="7467600" cy="830263"/>
          </a:xfrm>
          <a:prstGeom prst="rect">
            <a:avLst/>
          </a:prstGeom>
          <a:noFill/>
          <a:ln w="9525">
            <a:noFill/>
            <a:miter lim="800000"/>
            <a:headEnd/>
            <a:tailEnd/>
          </a:ln>
        </p:spPr>
        <p:txBody>
          <a:bodyPr>
            <a:spAutoFit/>
          </a:bodyPr>
          <a:lstStyle/>
          <a:p>
            <a:r>
              <a:rPr lang="en-US" sz="4800">
                <a:latin typeface="Algerian" pitchFamily="82" charset="0"/>
              </a:rPr>
              <a:t>  KINDS  OF COMPANIES </a:t>
            </a:r>
          </a:p>
        </p:txBody>
      </p:sp>
      <p:sp>
        <p:nvSpPr>
          <p:cNvPr id="6" name="TextBox 5"/>
          <p:cNvSpPr txBox="1">
            <a:spLocks noChangeArrowheads="1"/>
          </p:cNvSpPr>
          <p:nvPr/>
        </p:nvSpPr>
        <p:spPr bwMode="auto">
          <a:xfrm>
            <a:off x="0" y="1219200"/>
            <a:ext cx="9220200" cy="5632450"/>
          </a:xfrm>
          <a:prstGeom prst="rect">
            <a:avLst/>
          </a:prstGeom>
          <a:noFill/>
          <a:ln w="9525">
            <a:noFill/>
            <a:miter lim="800000"/>
            <a:headEnd/>
            <a:tailEnd/>
          </a:ln>
        </p:spPr>
        <p:txBody>
          <a:bodyPr>
            <a:spAutoFit/>
          </a:bodyPr>
          <a:lstStyle/>
          <a:p>
            <a:r>
              <a:rPr lang="en-US" sz="2400"/>
              <a:t>From the point of view of formation, the companies are of three kinds:</a:t>
            </a:r>
          </a:p>
          <a:p>
            <a:r>
              <a:rPr lang="en-US" sz="2800"/>
              <a:t>(1) Chartered Companies</a:t>
            </a:r>
          </a:p>
          <a:p>
            <a:r>
              <a:rPr lang="en-US" sz="2400"/>
              <a:t>Those companies which are incorporated under a special charter by the king or sovereign such as East Indian Company. Such companies are rarely formed now-a-days as trading companies.</a:t>
            </a:r>
          </a:p>
          <a:p>
            <a:r>
              <a:rPr lang="en-US" sz="2800"/>
              <a:t>(2) Statutory Companies</a:t>
            </a:r>
          </a:p>
          <a:p>
            <a:r>
              <a:rPr lang="en-US" sz="2400"/>
              <a:t>These companies are formed by special acts of Legislatures or Parliament. e.g.; the Reserve Bank of India, the Industrial Finance Corporation, Damodar Valley Corporation.</a:t>
            </a:r>
          </a:p>
          <a:p>
            <a:r>
              <a:rPr lang="en-US" sz="2800"/>
              <a:t>(3) Registered Companies</a:t>
            </a:r>
          </a:p>
          <a:p>
            <a:r>
              <a:rPr lang="en-US" sz="2800"/>
              <a:t>Such Companies which are incorporate under the Companies Act, 1956 or were registered under the previous Companies 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76200"/>
            <a:ext cx="9144000" cy="6924675"/>
          </a:xfrm>
          <a:prstGeom prst="rect">
            <a:avLst/>
          </a:prstGeom>
          <a:noFill/>
          <a:ln w="9525">
            <a:noFill/>
            <a:miter lim="800000"/>
            <a:headEnd/>
            <a:tailEnd/>
          </a:ln>
        </p:spPr>
        <p:txBody>
          <a:bodyPr>
            <a:spAutoFit/>
          </a:bodyPr>
          <a:lstStyle/>
          <a:p>
            <a:r>
              <a:rPr lang="en-US" sz="2400"/>
              <a:t>Form the point of view of liability there are three kinds of Companies</a:t>
            </a:r>
          </a:p>
          <a:p>
            <a:r>
              <a:rPr lang="en-US" sz="2800"/>
              <a:t>(1) Limited Companies </a:t>
            </a:r>
          </a:p>
          <a:p>
            <a:r>
              <a:rPr lang="en-US" sz="2400"/>
              <a:t>In case of such companies, the liability of each member is limited to the extent of a face value of shares held by him. Suppose A takes a share of Rs 10., he remains liable to the extent of that amount. As soon as that amount in paid, he is no more liable.</a:t>
            </a:r>
          </a:p>
          <a:p>
            <a:r>
              <a:rPr lang="en-US" sz="2800"/>
              <a:t>(2) Guarantee Companies</a:t>
            </a:r>
          </a:p>
          <a:p>
            <a:r>
              <a:rPr lang="en-US" sz="2400"/>
              <a:t>The liability of the member of such companies is limited to the amount he has undertaken to contribute to the assets of the company in the event of its wound up. This guaranteed amount is limited to fixed sum which is specified in the memorandum.</a:t>
            </a:r>
          </a:p>
          <a:p>
            <a:r>
              <a:rPr lang="en-US" sz="2800"/>
              <a:t>(3) Unlimited Companies</a:t>
            </a:r>
          </a:p>
          <a:p>
            <a:r>
              <a:rPr lang="en-US" sz="2400"/>
              <a:t>They are nothing but large partnership registered under the Companies Act and the members just like partners have unlimited liability and both share contribution as well as their property are at stake when the company is to be wound up. Such companies are rare these days.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04800"/>
            <a:ext cx="9067800" cy="5386388"/>
          </a:xfrm>
          <a:prstGeom prst="rect">
            <a:avLst/>
          </a:prstGeom>
          <a:noFill/>
          <a:ln w="9525">
            <a:noFill/>
            <a:miter lim="800000"/>
            <a:headEnd/>
            <a:tailEnd/>
          </a:ln>
        </p:spPr>
        <p:txBody>
          <a:bodyPr>
            <a:spAutoFit/>
          </a:bodyPr>
          <a:lstStyle/>
          <a:p>
            <a:r>
              <a:rPr lang="en-US" sz="2400"/>
              <a:t>From the point of view of Public investment companies may be of two kinds:</a:t>
            </a:r>
          </a:p>
          <a:p>
            <a:r>
              <a:rPr lang="en-US" sz="2800"/>
              <a:t>(1) Private Companies :</a:t>
            </a:r>
          </a:p>
          <a:p>
            <a:r>
              <a:rPr lang="en-US" sz="2400"/>
              <a:t>A private company means a company which by its articles (a) restricts the right to transfer its shares, if any (b) limits the number of its members to fifty excluding past or present employees of the company who are also members of the company. (c) Prohibits any invitation to the public to subscribe for any shares in our debentures of the company.</a:t>
            </a:r>
          </a:p>
          <a:p>
            <a:endParaRPr lang="en-US" sz="2400">
              <a:latin typeface="Calibri" pitchFamily="34" charset="0"/>
            </a:endParaRPr>
          </a:p>
          <a:p>
            <a:r>
              <a:rPr lang="en-US" sz="2800"/>
              <a:t>(2) Public Companies :</a:t>
            </a:r>
          </a:p>
          <a:p>
            <a:r>
              <a:rPr lang="en-US" sz="2400"/>
              <a:t>Public companies are those companies which are not private companies. All the three ABOVE  restrictions are not imposed on such companies.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ctrTitle"/>
          </p:nvPr>
        </p:nvSpPr>
        <p:spPr/>
        <p:txBody>
          <a:bodyPr/>
          <a:lstStyle/>
          <a:p>
            <a:pPr algn="ctr" eaLnBrk="1" hangingPunct="1"/>
            <a:r>
              <a:rPr lang="en-US" dirty="0" smtClean="0"/>
              <a:t>**THANK YOU**</a:t>
            </a:r>
            <a:endParaRPr lang="en-IN"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TotalTime>
  <Words>786</Words>
  <Application>Microsoft Office PowerPoint</Application>
  <PresentationFormat>On-screen Show (4:3)</PresentationFormat>
  <Paragraphs>40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Flow</vt:lpstr>
      <vt:lpstr>ISSUE OF SHARE PART-1</vt:lpstr>
      <vt:lpstr>Slide 2</vt:lpstr>
      <vt:lpstr>Slide 3</vt:lpstr>
      <vt:lpstr>Slide 4</vt:lpstr>
      <vt:lpstr>Slide 5</vt:lpstr>
      <vt:lpstr>Slide 6</vt:lpstr>
      <vt:lpstr>Slide 7</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 OF SHARE PART-1</dc:title>
  <dc:creator>user</dc:creator>
  <cp:lastModifiedBy>user</cp:lastModifiedBy>
  <cp:revision>1</cp:revision>
  <dcterms:created xsi:type="dcterms:W3CDTF">2024-03-02T13:11:33Z</dcterms:created>
  <dcterms:modified xsi:type="dcterms:W3CDTF">2024-03-02T13:20:01Z</dcterms:modified>
</cp:coreProperties>
</file>