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E114D-5E63-4611-B570-FFE5AFB8FAD5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81FCF-B4E3-4A67-A1C0-07CBBF4E6FA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381FCF-B4E3-4A67-A1C0-07CBBF4E6FA6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B7365B-B41C-4C82-B07B-96DAF6F2E9FF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0D12A5-C4B6-449B-9DF9-2F11F8D138AD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ISSUE OF SHARE PART-3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DR.RAJENDRA KUMAR SHUKLA</a:t>
            </a:r>
          </a:p>
          <a:p>
            <a:pPr algn="ctr"/>
            <a:r>
              <a:rPr lang="en-US" dirty="0" smtClean="0"/>
              <a:t>DURGA COLLEGE RAIPUR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1507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304800"/>
            <a:ext cx="89916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lgerian" pitchFamily="82" charset="0"/>
              </a:rPr>
              <a:t>ISSUE OF SHARES AT DISCOUNT</a:t>
            </a:r>
          </a:p>
          <a:p>
            <a:r>
              <a:rPr lang="en-US" sz="2000"/>
              <a:t>When the issue price of share is less than the face value, shares are said</a:t>
            </a:r>
          </a:p>
          <a:p>
            <a:r>
              <a:rPr lang="en-US" sz="2000"/>
              <a:t>to have been issued at discount. For example if a company issues its shares</a:t>
            </a:r>
          </a:p>
          <a:p>
            <a:r>
              <a:rPr lang="en-US" sz="2000"/>
              <a:t>of Rs 100 each at Rs. 90 each, the shares are said to be issued at discount.</a:t>
            </a:r>
          </a:p>
          <a:p>
            <a:r>
              <a:rPr lang="en-US" sz="2000"/>
              <a:t>The amount of discount is Rs 10 per share (i.e. Rs 100 – Rs 90). Discount</a:t>
            </a:r>
          </a:p>
          <a:p>
            <a:r>
              <a:rPr lang="en-US" sz="2000"/>
              <a:t>on shares is a loss to the company.</a:t>
            </a:r>
          </a:p>
          <a:p>
            <a:endParaRPr lang="en-US" sz="2000"/>
          </a:p>
          <a:p>
            <a:r>
              <a:rPr lang="en-US" sz="2000"/>
              <a:t>Section 79 of Companies Act 1956 has laid down certain conditions subject</a:t>
            </a:r>
          </a:p>
          <a:p>
            <a:r>
              <a:rPr lang="en-US" sz="2000"/>
              <a:t>to which a company can issue its shares at a discount. These conditions are</a:t>
            </a:r>
          </a:p>
          <a:p>
            <a:r>
              <a:rPr lang="en-US" sz="2000"/>
              <a:t>as follows :</a:t>
            </a:r>
          </a:p>
          <a:p>
            <a:endParaRPr lang="en-US" sz="2000"/>
          </a:p>
          <a:p>
            <a:r>
              <a:rPr lang="en-US" sz="2000"/>
              <a:t>(i) At least one year must have elapsed from the date of commencement</a:t>
            </a:r>
          </a:p>
          <a:p>
            <a:r>
              <a:rPr lang="en-US" sz="2000"/>
              <a:t>of business;</a:t>
            </a:r>
          </a:p>
          <a:p>
            <a:r>
              <a:rPr lang="en-US" sz="2000"/>
              <a:t>(ii) Such shares are of the same class as had already been issued;</a:t>
            </a:r>
          </a:p>
          <a:p>
            <a:r>
              <a:rPr lang="en-US" sz="2000"/>
              <a:t>(iii) The company has sanctioned such issue by passing a resolution in</a:t>
            </a:r>
          </a:p>
          <a:p>
            <a:r>
              <a:rPr lang="en-US" sz="2000"/>
              <a:t>its General meeting and the approval of the court is obtained.</a:t>
            </a:r>
          </a:p>
          <a:p>
            <a:r>
              <a:rPr lang="en-US" sz="2000"/>
              <a:t>(iv) Discount should not be more than 10% of the face value of the</a:t>
            </a:r>
          </a:p>
          <a:p>
            <a:r>
              <a:rPr lang="en-US" sz="2000"/>
              <a:t>share and if the company wants to give discount more than 10%,</a:t>
            </a:r>
          </a:p>
          <a:p>
            <a:r>
              <a:rPr lang="en-US" sz="2000"/>
              <a:t>it will have to obtain the sanction of the Central Government</a:t>
            </a:r>
            <a:r>
              <a:rPr lang="en-US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2531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304800"/>
            <a:ext cx="89154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lgerian" pitchFamily="82" charset="0"/>
              </a:rPr>
              <a:t>Accounting Treatment of Shares Issued at Discount</a:t>
            </a:r>
          </a:p>
          <a:p>
            <a:r>
              <a:rPr lang="en-US" sz="2000"/>
              <a:t>The amount of discount is generally adjusted towards share allotment money and the following journal entry is made:</a:t>
            </a:r>
          </a:p>
          <a:p>
            <a:r>
              <a:rPr lang="en-US" sz="2000"/>
              <a:t>    Share Allotment A/c Dr</a:t>
            </a:r>
          </a:p>
          <a:p>
            <a:r>
              <a:rPr lang="en-US" sz="2000"/>
              <a:t>    Discount on issue of shares A/c Dr</a:t>
            </a:r>
          </a:p>
          <a:p>
            <a:r>
              <a:rPr lang="en-US" sz="2000"/>
              <a:t>        To Share Capital A/c</a:t>
            </a:r>
          </a:p>
          <a:p>
            <a:r>
              <a:rPr lang="en-US" sz="2000"/>
              <a:t>Allotment money due on….shares @Rs ……per share after allowing discount @Rs ……….per share.</a:t>
            </a:r>
          </a:p>
          <a:p>
            <a:r>
              <a:rPr lang="en-US" sz="2000">
                <a:latin typeface="Algerian" pitchFamily="82" charset="0"/>
              </a:rPr>
              <a:t>Illustration </a:t>
            </a:r>
          </a:p>
          <a:p>
            <a:endParaRPr lang="en-US" sz="2000">
              <a:latin typeface="Algerian" pitchFamily="82" charset="0"/>
            </a:endParaRPr>
          </a:p>
          <a:p>
            <a:r>
              <a:rPr lang="en-US" sz="2000"/>
              <a:t>Sri Krishna Agro Chemical Ltd. was registered with a capital of Rs 5000000 divided into 50000 shares of Rs 100 each. It issued 10000 shares at discount of Rs 10 per share, payable as :</a:t>
            </a:r>
          </a:p>
          <a:p>
            <a:r>
              <a:rPr lang="en-US" sz="2000"/>
              <a:t>Rs 40 per share on application</a:t>
            </a:r>
          </a:p>
          <a:p>
            <a:r>
              <a:rPr lang="en-US" sz="2000"/>
              <a:t>Rs 30 per share on allotment</a:t>
            </a:r>
          </a:p>
          <a:p>
            <a:r>
              <a:rPr lang="en-US" sz="2000"/>
              <a:t>Rs 20 per share on call.</a:t>
            </a:r>
          </a:p>
          <a:p>
            <a:r>
              <a:rPr lang="en-US" sz="2000"/>
              <a:t>Company received applications for 15000 shares. Applicants for 12000</a:t>
            </a:r>
          </a:p>
          <a:p>
            <a:r>
              <a:rPr lang="en-US" sz="2000"/>
              <a:t>shares were allotted 10000 shares and applications for the remaining shares</a:t>
            </a:r>
          </a:p>
          <a:p>
            <a:r>
              <a:rPr lang="en-US" sz="2000"/>
              <a:t>were sent letters of regret and their application money was returned. Call</a:t>
            </a:r>
          </a:p>
          <a:p>
            <a:r>
              <a:rPr lang="en-US" sz="2000"/>
              <a:t>was made. Allotment and call money was duly received. Make journal</a:t>
            </a:r>
          </a:p>
          <a:p>
            <a:r>
              <a:rPr lang="en-US" sz="2000"/>
              <a:t>entries in the books of the company.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3555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" y="304800"/>
            <a:ext cx="89154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1 Bank A/c Dr. 6,00,000</a:t>
            </a:r>
          </a:p>
          <a:p>
            <a:r>
              <a:rPr lang="en-US" sz="2000"/>
              <a:t>To Share Application A/c 6,00,000</a:t>
            </a:r>
          </a:p>
          <a:p>
            <a:r>
              <a:rPr lang="en-US" sz="2000"/>
              <a:t>(Application money received for 15000 shares @ Rs 40 per Share)</a:t>
            </a:r>
          </a:p>
          <a:p>
            <a:endParaRPr lang="en-US" sz="2000"/>
          </a:p>
          <a:p>
            <a:r>
              <a:rPr lang="en-US" sz="2000"/>
              <a:t>2. Share Application A/c Dr 4,00,000</a:t>
            </a:r>
          </a:p>
          <a:p>
            <a:r>
              <a:rPr lang="en-US" sz="2000"/>
              <a:t>To Share Capital A/c 4,00,000</a:t>
            </a:r>
          </a:p>
          <a:p>
            <a:r>
              <a:rPr lang="en-US" sz="2000"/>
              <a:t>(Application money of 10000 shares transferred to share Capital A/c</a:t>
            </a:r>
          </a:p>
          <a:p>
            <a:r>
              <a:rPr lang="en-US" sz="2000"/>
              <a:t>on their allotment)</a:t>
            </a:r>
          </a:p>
          <a:p>
            <a:endParaRPr lang="en-US" sz="2000"/>
          </a:p>
          <a:p>
            <a:r>
              <a:rPr lang="en-US" sz="2000"/>
              <a:t>3. Share Application A/c Dr 2,00,000</a:t>
            </a:r>
          </a:p>
          <a:p>
            <a:r>
              <a:rPr lang="en-US" sz="2000"/>
              <a:t>             To Share Allotment A/c 80,000</a:t>
            </a:r>
          </a:p>
          <a:p>
            <a:r>
              <a:rPr lang="en-US" sz="2000"/>
              <a:t>             To Bank A/c 1,20,000</a:t>
            </a:r>
          </a:p>
          <a:p>
            <a:r>
              <a:rPr lang="en-US" sz="2000"/>
              <a:t>(Application money of 3000 shares returned and of 2000 shares adjusted</a:t>
            </a:r>
          </a:p>
          <a:p>
            <a:r>
              <a:rPr lang="en-US" sz="2000"/>
              <a:t>towards sum due on allotment) </a:t>
            </a:r>
          </a:p>
          <a:p>
            <a:endParaRPr lang="en-US" sz="2000"/>
          </a:p>
          <a:p>
            <a:r>
              <a:rPr lang="en-US" sz="2000"/>
              <a:t>4. Shares Allotment A/c Dr 3,00,000</a:t>
            </a:r>
          </a:p>
          <a:p>
            <a:r>
              <a:rPr lang="en-US" sz="2000"/>
              <a:t>      Share discount A/c Dr 1,00,000</a:t>
            </a:r>
          </a:p>
          <a:p>
            <a:r>
              <a:rPr lang="en-US" sz="2000"/>
              <a:t>                  To Share Capital A/c. 4,00,000</a:t>
            </a:r>
          </a:p>
          <a:p>
            <a:r>
              <a:rPr lang="en-US" sz="2000"/>
              <a:t>      (Allotment money due)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4579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" y="304800"/>
            <a:ext cx="8991600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5. Bank A/c Dr 2,20,000</a:t>
            </a:r>
          </a:p>
          <a:p>
            <a:r>
              <a:rPr lang="en-US" sz="2000"/>
              <a:t>       To Share Allotment A/c 2,20,000</a:t>
            </a:r>
          </a:p>
          <a:p>
            <a:r>
              <a:rPr lang="en-US" sz="2000"/>
              <a:t>  (Allotment money received)</a:t>
            </a:r>
          </a:p>
          <a:p>
            <a:endParaRPr lang="en-US" sz="2000"/>
          </a:p>
          <a:p>
            <a:r>
              <a:rPr lang="en-US" sz="2000"/>
              <a:t>6. Share First &amp; Final Call A/c Dr 2,00,000</a:t>
            </a:r>
          </a:p>
          <a:p>
            <a:r>
              <a:rPr lang="en-US" sz="2000"/>
              <a:t>                       To Share Capital A/c 2,00,000</a:t>
            </a:r>
          </a:p>
          <a:p>
            <a:r>
              <a:rPr lang="en-US" sz="2000"/>
              <a:t>   (Amount due on call)</a:t>
            </a:r>
          </a:p>
          <a:p>
            <a:endParaRPr lang="en-US" sz="2000"/>
          </a:p>
          <a:p>
            <a:r>
              <a:rPr lang="en-US" sz="2000"/>
              <a:t>7.  Bank A/c Dr 2,00,000</a:t>
            </a:r>
          </a:p>
          <a:p>
            <a:r>
              <a:rPr lang="en-US" sz="2000"/>
              <a:t>                 To Share First &amp; Final Call A/c 2,00,000</a:t>
            </a:r>
          </a:p>
          <a:p>
            <a:r>
              <a:rPr lang="en-US" sz="2000"/>
              <a:t>(Call money received)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**THANK YOU**</a:t>
            </a:r>
            <a:endParaRPr lang="en-IN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3315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6200" y="228600"/>
            <a:ext cx="13290550" cy="6770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atin typeface="Algerian" pitchFamily="82" charset="0"/>
                <a:cs typeface="Arial" pitchFamily="34" charset="0"/>
              </a:rPr>
              <a:t>JOURNAL ENTRIES FOR ISSUE OF SHARES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(1) On receipt of application money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Bank Account Dr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     To Share Application A/c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(Being the application money on....shares..@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Rs.per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share)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(2) On allotment of shares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lphaLcParenBoth"/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First of all application money on allotted shares is transferred to shares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capital account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 Share Application Account Dr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       To Share Capital A/C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(Being the application money transferred to Share Capital Account)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(b) Those applicants who could not be allotted any share, their application money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will be returned.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Share Application Account Dr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      To Bank Account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(Being the application money of shares returned)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39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76200"/>
            <a:ext cx="89154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(3) On the allotment of share, the allotment money becomes due to the company</a:t>
            </a:r>
          </a:p>
          <a:p>
            <a:r>
              <a:rPr lang="en-US" sz="2000"/>
              <a:t>Share Allotment Account Dr.</a:t>
            </a:r>
          </a:p>
          <a:p>
            <a:r>
              <a:rPr lang="en-US" sz="2000"/>
              <a:t>        To Share Capital Account</a:t>
            </a:r>
          </a:p>
          <a:p>
            <a:r>
              <a:rPr lang="en-US" sz="2000"/>
              <a:t>Being the Share allotment money due on ....share @ Rs...per share</a:t>
            </a:r>
          </a:p>
          <a:p>
            <a:endParaRPr lang="en-US" sz="2000"/>
          </a:p>
          <a:p>
            <a:r>
              <a:rPr lang="en-US" sz="2000"/>
              <a:t>(4) On receipt o allotment money, the entry is</a:t>
            </a:r>
          </a:p>
          <a:p>
            <a:r>
              <a:rPr lang="en-US" sz="2000"/>
              <a:t>Bank Account Dr.</a:t>
            </a:r>
          </a:p>
          <a:p>
            <a:r>
              <a:rPr lang="en-US" sz="2000"/>
              <a:t>        To share allotment account.</a:t>
            </a:r>
          </a:p>
          <a:p>
            <a:r>
              <a:rPr lang="en-US" sz="2000"/>
              <a:t>Being the share allotment money is received </a:t>
            </a:r>
          </a:p>
          <a:p>
            <a:endParaRPr lang="en-US" sz="2000"/>
          </a:p>
          <a:p>
            <a:r>
              <a:rPr lang="en-US" sz="2000"/>
              <a:t>(5) On making the first call due from shareholders the entry is :</a:t>
            </a:r>
          </a:p>
          <a:p>
            <a:r>
              <a:rPr lang="en-US" sz="2000"/>
              <a:t>Share first call Account Dr.</a:t>
            </a:r>
          </a:p>
          <a:p>
            <a:r>
              <a:rPr lang="en-US" sz="2000"/>
              <a:t>        To share capital Account.</a:t>
            </a:r>
          </a:p>
          <a:p>
            <a:r>
              <a:rPr lang="en-US" sz="2000"/>
              <a:t>Being the first call money is due.</a:t>
            </a:r>
          </a:p>
          <a:p>
            <a:endParaRPr lang="en-US" sz="2000"/>
          </a:p>
          <a:p>
            <a:r>
              <a:rPr lang="en-US" sz="2000"/>
              <a:t>(6) On receipt of the first call money, the entry is</a:t>
            </a:r>
          </a:p>
          <a:p>
            <a:r>
              <a:rPr lang="en-US" sz="2000"/>
              <a:t>Bank Account Dr.</a:t>
            </a:r>
          </a:p>
          <a:p>
            <a:r>
              <a:rPr lang="en-US" sz="2000"/>
              <a:t>         To share first call Account.</a:t>
            </a:r>
          </a:p>
          <a:p>
            <a:r>
              <a:rPr lang="en-US" sz="2000"/>
              <a:t>Being share first call money is received.  </a:t>
            </a:r>
          </a:p>
          <a:p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3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" y="152400"/>
            <a:ext cx="89154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Illustration 1</a:t>
            </a:r>
          </a:p>
          <a:p>
            <a:r>
              <a:rPr lang="en-US" sz="2000"/>
              <a:t>Fashion Fabrics Ltd. issued 100000 shares of Rs. 10 each on 1st April, 2006.</a:t>
            </a:r>
          </a:p>
          <a:p>
            <a:r>
              <a:rPr lang="en-US" sz="2000"/>
              <a:t>The amount payable on these shares was as under:</a:t>
            </a:r>
          </a:p>
          <a:p>
            <a:r>
              <a:rPr lang="en-US" sz="2000"/>
              <a:t>Rs 2 per share on application.</a:t>
            </a:r>
          </a:p>
          <a:p>
            <a:r>
              <a:rPr lang="en-US" sz="2000"/>
              <a:t>Rs 3 per share on allotment.</a:t>
            </a:r>
          </a:p>
          <a:p>
            <a:r>
              <a:rPr lang="en-US" sz="2000"/>
              <a:t>Rs 5 per share on call.</a:t>
            </a:r>
          </a:p>
          <a:p>
            <a:r>
              <a:rPr lang="en-US" sz="2000"/>
              <a:t>Make journal entries in the books of company.</a:t>
            </a:r>
          </a:p>
          <a:p>
            <a:endParaRPr lang="en-US" sz="2000"/>
          </a:p>
          <a:p>
            <a:r>
              <a:rPr lang="en-US" sz="2000"/>
              <a:t> Solution:</a:t>
            </a:r>
          </a:p>
          <a:p>
            <a:r>
              <a:rPr lang="en-US" sz="2000"/>
              <a:t> 1. Bank A/c Dr 200000</a:t>
            </a:r>
          </a:p>
          <a:p>
            <a:r>
              <a:rPr lang="en-US" sz="2000"/>
              <a:t>                To Share Application A/c 200000</a:t>
            </a:r>
          </a:p>
          <a:p>
            <a:r>
              <a:rPr lang="en-US" sz="2000"/>
              <a:t>(Application money received@ Rs 2 per share)</a:t>
            </a:r>
          </a:p>
          <a:p>
            <a:endParaRPr lang="en-US" sz="2000"/>
          </a:p>
          <a:p>
            <a:r>
              <a:rPr lang="en-US" sz="2000"/>
              <a:t>2. Share Application A/c Dr 200000</a:t>
            </a:r>
          </a:p>
          <a:p>
            <a:r>
              <a:rPr lang="en-US" sz="2000"/>
              <a:t>              To Share Capital A/c 200000</a:t>
            </a:r>
          </a:p>
          <a:p>
            <a:r>
              <a:rPr lang="en-US" sz="2000"/>
              <a:t>(Share application money for 100000 shares transferred to</a:t>
            </a:r>
          </a:p>
          <a:p>
            <a:r>
              <a:rPr lang="en-US" sz="2000"/>
              <a:t>share capital A/c)</a:t>
            </a:r>
          </a:p>
          <a:p>
            <a:endParaRPr lang="en-US" sz="2000"/>
          </a:p>
          <a:p>
            <a:r>
              <a:rPr lang="en-US" sz="2000"/>
              <a:t>3. Share Allotment A/c Dr 300000</a:t>
            </a:r>
          </a:p>
          <a:p>
            <a:r>
              <a:rPr lang="en-US" sz="2000"/>
              <a:t>            To Share Capital A/c… 300000</a:t>
            </a:r>
          </a:p>
          <a:p>
            <a:r>
              <a:rPr lang="en-US" sz="2000"/>
              <a:t>(Allotment money made due on 100000 shares @ Rs 3/- per share)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387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304800"/>
            <a:ext cx="89916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4. Bank A/c Dr 300000</a:t>
            </a:r>
          </a:p>
          <a:p>
            <a:r>
              <a:rPr lang="en-US" sz="2000"/>
              <a:t>       To Share Allotment A/c. 300000</a:t>
            </a:r>
          </a:p>
          <a:p>
            <a:r>
              <a:rPr lang="en-US" sz="2000"/>
              <a:t>(Allotment money received on 100000 shares @Rs 3 per share.)</a:t>
            </a:r>
          </a:p>
          <a:p>
            <a:endParaRPr lang="en-US" sz="2000"/>
          </a:p>
          <a:p>
            <a:r>
              <a:rPr lang="en-US" sz="2000"/>
              <a:t>5. Share First &amp; Final call A/c. Dr 500000</a:t>
            </a:r>
          </a:p>
          <a:p>
            <a:r>
              <a:rPr lang="en-US" sz="2000"/>
              <a:t>To Share Capital A/c 500000</a:t>
            </a:r>
          </a:p>
          <a:p>
            <a:r>
              <a:rPr lang="en-US" sz="2000"/>
              <a:t>(Call money on 1,00,000 shares @ Rs 5 per share made due)</a:t>
            </a:r>
          </a:p>
          <a:p>
            <a:endParaRPr lang="en-US" sz="2000"/>
          </a:p>
          <a:p>
            <a:r>
              <a:rPr lang="en-US" sz="2000"/>
              <a:t>6. Bank A/c Dr 500000</a:t>
            </a:r>
          </a:p>
          <a:p>
            <a:r>
              <a:rPr lang="en-US" sz="2000"/>
              <a:t>To Share First &amp; Final call A/c. 500000</a:t>
            </a:r>
          </a:p>
          <a:p>
            <a:r>
              <a:rPr lang="en-US" sz="2000"/>
              <a:t>(Call money received on 1,00,000 shares  @ Rs 5 per share)</a:t>
            </a:r>
          </a:p>
          <a:p>
            <a:endParaRPr lang="en-US" sz="2000"/>
          </a:p>
          <a:p>
            <a:r>
              <a:rPr lang="en-US" sz="2000"/>
              <a:t>Note : Although shares may be equity shares or preference shares but if</a:t>
            </a:r>
          </a:p>
          <a:p>
            <a:r>
              <a:rPr lang="en-US" sz="2000"/>
              <a:t>the term shares is used it means equity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7411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" y="304800"/>
            <a:ext cx="9067800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lgerian" pitchFamily="82" charset="0"/>
              </a:rPr>
              <a:t>Issue of shares at premium</a:t>
            </a:r>
          </a:p>
          <a:p>
            <a:r>
              <a:rPr lang="en-US" sz="2000"/>
              <a:t>If a company issues its shares at a price more than its face value, the shares</a:t>
            </a:r>
          </a:p>
          <a:p>
            <a:r>
              <a:rPr lang="en-US" sz="2000"/>
              <a:t>are said to have been issued at Premium. The difference between the issue</a:t>
            </a:r>
          </a:p>
          <a:p>
            <a:r>
              <a:rPr lang="en-US" sz="2000"/>
              <a:t>price and face value or nominal value is called ‘Premium’. If a share of</a:t>
            </a:r>
          </a:p>
          <a:p>
            <a:r>
              <a:rPr lang="en-US" sz="2000"/>
              <a:t>Rs 10 is issued at Rs 12, it is said to have been issued at a premium of</a:t>
            </a:r>
          </a:p>
          <a:p>
            <a:r>
              <a:rPr lang="en-US" sz="2000"/>
              <a:t>Rs 2 per share. The money received as premium is transferred to Securities</a:t>
            </a:r>
          </a:p>
          <a:p>
            <a:r>
              <a:rPr lang="en-US" sz="2000"/>
              <a:t>Premium  A/c. The Companies Act has laid down certain restrictions on the utilization of  the amount of premium.</a:t>
            </a:r>
          </a:p>
          <a:p>
            <a:r>
              <a:rPr lang="en-US" sz="2000"/>
              <a:t> </a:t>
            </a:r>
          </a:p>
          <a:p>
            <a:r>
              <a:rPr lang="en-US" sz="2000"/>
              <a:t>According to Section 78 of this Act, the amount of premium can be</a:t>
            </a:r>
          </a:p>
          <a:p>
            <a:r>
              <a:rPr lang="en-US" sz="2000"/>
              <a:t>utilized for :</a:t>
            </a:r>
          </a:p>
          <a:p>
            <a:endParaRPr lang="en-US" sz="2000"/>
          </a:p>
          <a:p>
            <a:r>
              <a:rPr lang="en-US" sz="2000"/>
              <a:t>(i) Issuing fully-paid bonus shares;</a:t>
            </a:r>
          </a:p>
          <a:p>
            <a:r>
              <a:rPr lang="en-US" sz="2000"/>
              <a:t>(ii) Writing off preliminary expenses, discount on issue of shares,</a:t>
            </a:r>
          </a:p>
          <a:p>
            <a:r>
              <a:rPr lang="en-US" sz="2000"/>
              <a:t>underwriting commission or expenses on issue;</a:t>
            </a:r>
          </a:p>
          <a:p>
            <a:r>
              <a:rPr lang="en-US" sz="2000"/>
              <a:t>(iii) Paying premium on redemption of Preference shares or Debentures.</a:t>
            </a:r>
          </a:p>
          <a:p>
            <a:r>
              <a:rPr lang="en-US" sz="2000"/>
              <a:t>(iv) For purchase of its own shares.</a:t>
            </a:r>
          </a:p>
          <a:p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8435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304800"/>
            <a:ext cx="91440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Algerian" pitchFamily="82" charset="0"/>
              </a:rPr>
              <a:t>Accounting Treatment of premium on Issue of Shares</a:t>
            </a:r>
          </a:p>
          <a:p>
            <a:r>
              <a:rPr lang="en-US" sz="2000"/>
              <a:t>Following is the accounting treatment of Premium on issue of shares :</a:t>
            </a:r>
          </a:p>
          <a:p>
            <a:r>
              <a:rPr lang="en-US" sz="2000"/>
              <a:t>(a) Securities premium collected with share Application money :</a:t>
            </a:r>
          </a:p>
          <a:p>
            <a:r>
              <a:rPr lang="en-US" sz="2000"/>
              <a:t>If the Securities premium is collected on application and the company has taken decision about the allotment of shares, the following journal entry is made :</a:t>
            </a:r>
          </a:p>
          <a:p>
            <a:endParaRPr lang="en-US" sz="2000"/>
          </a:p>
          <a:p>
            <a:r>
              <a:rPr lang="en-US" sz="2000"/>
              <a:t>Share Application A/c. Dr</a:t>
            </a:r>
          </a:p>
          <a:p>
            <a:r>
              <a:rPr lang="en-US" sz="2000"/>
              <a:t>   To Securities Premium A/c</a:t>
            </a:r>
          </a:p>
          <a:p>
            <a:r>
              <a:rPr lang="en-US" sz="2000"/>
              <a:t>   (The amount of Securities premium received on application of the allotted shares is transferred to Securities Premium A/c)</a:t>
            </a:r>
          </a:p>
          <a:p>
            <a:endParaRPr lang="en-US" sz="2000"/>
          </a:p>
          <a:p>
            <a:r>
              <a:rPr lang="en-US" sz="2000"/>
              <a:t>(b) Premium collected with Allotment money or Calls.</a:t>
            </a:r>
          </a:p>
          <a:p>
            <a:r>
              <a:rPr lang="en-US" sz="2000"/>
              <a:t>If the company decides to demand the premium with share Allotment or and share call money, the journal entry made is:</a:t>
            </a:r>
          </a:p>
          <a:p>
            <a:endParaRPr lang="en-US" sz="2000"/>
          </a:p>
          <a:p>
            <a:r>
              <a:rPr lang="en-US" sz="2000"/>
              <a:t>Share Allotment A/c Dr</a:t>
            </a:r>
          </a:p>
          <a:p>
            <a:r>
              <a:rPr lang="en-US" sz="2000"/>
              <a:t>Or/and</a:t>
            </a:r>
          </a:p>
          <a:p>
            <a:r>
              <a:rPr lang="en-US" sz="2000"/>
              <a:t>Share Call A/c Dr</a:t>
            </a:r>
          </a:p>
          <a:p>
            <a:r>
              <a:rPr lang="en-US" sz="2000"/>
              <a:t>   To Securities Premium A/c</a:t>
            </a:r>
          </a:p>
          <a:p>
            <a:r>
              <a:rPr lang="en-US" sz="2000"/>
              <a:t> (Adjustment of share premium due on……shares @Rs…….per share.)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9459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" y="381000"/>
            <a:ext cx="90678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Illustration  Luxury Cars Ltd. issued 100000 shares of Rs 10 each at a premium of</a:t>
            </a:r>
          </a:p>
          <a:p>
            <a:r>
              <a:rPr lang="en-US" sz="2000"/>
              <a:t>Rs 5 per share, payable as:</a:t>
            </a:r>
          </a:p>
          <a:p>
            <a:r>
              <a:rPr lang="en-US" sz="2000"/>
              <a:t>On application Rs. 4 (including Rs 2 premium) per share</a:t>
            </a:r>
          </a:p>
          <a:p>
            <a:r>
              <a:rPr lang="en-US" sz="2000"/>
              <a:t>On allotment Rs 8 (including Rs 3 premium) per share</a:t>
            </a:r>
          </a:p>
          <a:p>
            <a:r>
              <a:rPr lang="en-US" sz="2000"/>
              <a:t>On call Rs. 3 per share</a:t>
            </a:r>
          </a:p>
          <a:p>
            <a:r>
              <a:rPr lang="en-US" sz="2000"/>
              <a:t>Applications were received for 100000 shares and allotment was made to</a:t>
            </a:r>
          </a:p>
          <a:p>
            <a:r>
              <a:rPr lang="en-US" sz="2000"/>
              <a:t>all. Make journal entries. </a:t>
            </a:r>
          </a:p>
          <a:p>
            <a:r>
              <a:rPr lang="en-US" sz="2000"/>
              <a:t>Solution: </a:t>
            </a:r>
          </a:p>
          <a:p>
            <a:r>
              <a:rPr lang="en-US" sz="2000"/>
              <a:t>1. Bank A/c Dr. 400000</a:t>
            </a:r>
          </a:p>
          <a:p>
            <a:r>
              <a:rPr lang="en-US" sz="2000"/>
              <a:t>      To Share Application A/c 400000</a:t>
            </a:r>
          </a:p>
          <a:p>
            <a:r>
              <a:rPr lang="en-US" sz="2000"/>
              <a:t>     (Amount received for 1,00,000 shares)</a:t>
            </a:r>
          </a:p>
          <a:p>
            <a:endParaRPr lang="en-US" sz="2000"/>
          </a:p>
          <a:p>
            <a:r>
              <a:rPr lang="en-US" sz="2000"/>
              <a:t>2. Share Application A/c Dr 400000</a:t>
            </a:r>
          </a:p>
          <a:p>
            <a:r>
              <a:rPr lang="en-US" sz="2000"/>
              <a:t>                      To Share Capital A/c 200000</a:t>
            </a:r>
          </a:p>
          <a:p>
            <a:r>
              <a:rPr lang="en-US" sz="2000"/>
              <a:t>             To Securities Premium A/c 200000</a:t>
            </a:r>
          </a:p>
          <a:p>
            <a:r>
              <a:rPr lang="en-US" sz="2000"/>
              <a:t>(Share application money transferred to share capital A/c and securities</a:t>
            </a:r>
          </a:p>
          <a:p>
            <a:r>
              <a:rPr lang="en-US" sz="2000"/>
              <a:t>Premium A/c)</a:t>
            </a:r>
          </a:p>
          <a:p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483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0"/>
            <a:ext cx="91440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3. Bank A/c Dr 800000</a:t>
            </a:r>
          </a:p>
          <a:p>
            <a:r>
              <a:rPr lang="en-US" sz="2000"/>
              <a:t>       To Share Allotment A/c 800000</a:t>
            </a:r>
          </a:p>
          <a:p>
            <a:r>
              <a:rPr lang="en-US" sz="2000"/>
              <a:t>(Share allotment money is received on 1,00,000 shares @ Rs 8 per share)</a:t>
            </a:r>
          </a:p>
          <a:p>
            <a:endParaRPr lang="en-US" sz="2000"/>
          </a:p>
          <a:p>
            <a:r>
              <a:rPr lang="en-US" sz="2000"/>
              <a:t>4. Share Allotment A/c Dr 800000</a:t>
            </a:r>
          </a:p>
          <a:p>
            <a:r>
              <a:rPr lang="en-US" sz="2000"/>
              <a:t>              To Share Capital A/c           500000</a:t>
            </a:r>
          </a:p>
          <a:p>
            <a:r>
              <a:rPr lang="en-US" sz="2000"/>
              <a:t>              To Securities Premium A/c 300000</a:t>
            </a:r>
          </a:p>
          <a:p>
            <a:r>
              <a:rPr lang="en-US" sz="2000"/>
              <a:t>(Share allotment money made Due)</a:t>
            </a:r>
          </a:p>
          <a:p>
            <a:endParaRPr lang="en-US" sz="2000"/>
          </a:p>
          <a:p>
            <a:r>
              <a:rPr lang="en-US" sz="2000"/>
              <a:t>5. Share First and Final Call A/c Dr 300000</a:t>
            </a:r>
          </a:p>
          <a:p>
            <a:r>
              <a:rPr lang="en-US" sz="2000"/>
              <a:t>            To Share Capital A/c    300000</a:t>
            </a:r>
          </a:p>
          <a:p>
            <a:r>
              <a:rPr lang="en-US" sz="2000"/>
              <a:t>(Share call money made due on 1,00,000 shares @ Rs 3 per share.)</a:t>
            </a:r>
          </a:p>
          <a:p>
            <a:endParaRPr lang="en-US" sz="2000"/>
          </a:p>
          <a:p>
            <a:r>
              <a:rPr lang="en-US" sz="2000"/>
              <a:t>6. Bank A/c Dr 300000</a:t>
            </a:r>
          </a:p>
          <a:p>
            <a:r>
              <a:rPr lang="en-US" sz="2000"/>
              <a:t>       To Share First and Final Call A/c 300000</a:t>
            </a:r>
          </a:p>
          <a:p>
            <a:r>
              <a:rPr lang="en-US" sz="2000"/>
              <a:t>(Share call money received on 1,00,000 shares @ Rs 3 per share.)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</TotalTime>
  <Words>1651</Words>
  <Application>Microsoft Office PowerPoint</Application>
  <PresentationFormat>On-screen Show (4:3)</PresentationFormat>
  <Paragraphs>210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ISSUE OF SHARE PART-3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**THANK YOU**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</cp:revision>
  <dcterms:created xsi:type="dcterms:W3CDTF">2024-03-02T12:05:58Z</dcterms:created>
  <dcterms:modified xsi:type="dcterms:W3CDTF">2024-03-02T13:22:40Z</dcterms:modified>
</cp:coreProperties>
</file>