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5727C051-5A5A-48E4-B3AF-234DEA424C42}" type="datetimeFigureOut">
              <a:rPr lang="en-US" smtClean="0"/>
              <a:t>3/2/2024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7971A9F-B2D2-4815-BD5A-BA3EEFEEDCD9}"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727C051-5A5A-48E4-B3AF-234DEA424C42}" type="datetimeFigureOut">
              <a:rPr lang="en-US" smtClean="0"/>
              <a:t>3/2/2024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971A9F-B2D2-4815-BD5A-BA3EEFEEDCD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727C051-5A5A-48E4-B3AF-234DEA424C42}" type="datetimeFigureOut">
              <a:rPr lang="en-US" smtClean="0"/>
              <a:t>3/2/2024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971A9F-B2D2-4815-BD5A-BA3EEFEEDCD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727C051-5A5A-48E4-B3AF-234DEA424C42}" type="datetimeFigureOut">
              <a:rPr lang="en-US" smtClean="0"/>
              <a:t>3/2/2024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971A9F-B2D2-4815-BD5A-BA3EEFEEDCD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727C051-5A5A-48E4-B3AF-234DEA424C42}" type="datetimeFigureOut">
              <a:rPr lang="en-US" smtClean="0"/>
              <a:t>3/2/2024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971A9F-B2D2-4815-BD5A-BA3EEFEEDCD9}"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727C051-5A5A-48E4-B3AF-234DEA424C42}" type="datetimeFigureOut">
              <a:rPr lang="en-US" smtClean="0"/>
              <a:t>3/2/2024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971A9F-B2D2-4815-BD5A-BA3EEFEEDCD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727C051-5A5A-48E4-B3AF-234DEA424C42}" type="datetimeFigureOut">
              <a:rPr lang="en-US" smtClean="0"/>
              <a:t>3/2/2024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971A9F-B2D2-4815-BD5A-BA3EEFEEDCD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727C051-5A5A-48E4-B3AF-234DEA424C42}" type="datetimeFigureOut">
              <a:rPr lang="en-US" smtClean="0"/>
              <a:t>3/2/2024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971A9F-B2D2-4815-BD5A-BA3EEFEEDCD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27C051-5A5A-48E4-B3AF-234DEA424C42}" type="datetimeFigureOut">
              <a:rPr lang="en-US" smtClean="0"/>
              <a:t>3/2/2024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971A9F-B2D2-4815-BD5A-BA3EEFEEDCD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727C051-5A5A-48E4-B3AF-234DEA424C42}" type="datetimeFigureOut">
              <a:rPr lang="en-US" smtClean="0"/>
              <a:t>3/2/2024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971A9F-B2D2-4815-BD5A-BA3EEFEEDCD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727C051-5A5A-48E4-B3AF-234DEA424C42}" type="datetimeFigureOut">
              <a:rPr lang="en-US" smtClean="0"/>
              <a:t>3/2/2024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7971A9F-B2D2-4815-BD5A-BA3EEFEEDCD9}"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727C051-5A5A-48E4-B3AF-234DEA424C42}" type="datetimeFigureOut">
              <a:rPr lang="en-US" smtClean="0"/>
              <a:t>3/2/2024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7971A9F-B2D2-4815-BD5A-BA3EEFEEDCD9}"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ISSUE OF </a:t>
            </a:r>
            <a:r>
              <a:rPr lang="en-US" smtClean="0"/>
              <a:t>SHARE PART-5</a:t>
            </a:r>
            <a:endParaRPr lang="en-US" dirty="0"/>
          </a:p>
        </p:txBody>
      </p:sp>
      <p:sp>
        <p:nvSpPr>
          <p:cNvPr id="3" name="Subtitle 2"/>
          <p:cNvSpPr>
            <a:spLocks noGrp="1"/>
          </p:cNvSpPr>
          <p:nvPr>
            <p:ph type="subTitle" idx="1"/>
          </p:nvPr>
        </p:nvSpPr>
        <p:spPr/>
        <p:txBody>
          <a:bodyPr/>
          <a:lstStyle/>
          <a:p>
            <a:pPr algn="ctr"/>
            <a:r>
              <a:rPr lang="en-US" dirty="0" smtClean="0"/>
              <a:t>DR.RAJENDRA KUMAR SHUKLA</a:t>
            </a:r>
          </a:p>
          <a:p>
            <a:pPr algn="ctr"/>
            <a:r>
              <a:rPr lang="en-US" dirty="0" smtClean="0"/>
              <a:t>DURGA COLLEGE RAIPUR</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endParaRPr lang="en-US" smtClean="0"/>
          </a:p>
        </p:txBody>
      </p:sp>
      <p:pic>
        <p:nvPicPr>
          <p:cNvPr id="43011" name="Content Placeholder 3"/>
          <p:cNvPicPr>
            <a:picLocks noGrp="1" noChangeAspect="1"/>
          </p:cNvPicPr>
          <p:nvPr>
            <p:ph idx="1"/>
          </p:nvPr>
        </p:nvPicPr>
        <p:blipFill>
          <a:blip r:embed="rId2"/>
          <a:srcRect/>
          <a:stretch>
            <a:fillRect/>
          </a:stretch>
        </p:blipFill>
        <p:spPr>
          <a:xfrm>
            <a:off x="0" y="0"/>
            <a:ext cx="9144000" cy="6858000"/>
          </a:xfrm>
        </p:spPr>
      </p:pic>
      <p:sp>
        <p:nvSpPr>
          <p:cNvPr id="5" name="TextBox 4"/>
          <p:cNvSpPr txBox="1">
            <a:spLocks noChangeArrowheads="1"/>
          </p:cNvSpPr>
          <p:nvPr/>
        </p:nvSpPr>
        <p:spPr bwMode="auto">
          <a:xfrm>
            <a:off x="1588" y="330200"/>
            <a:ext cx="8990012" cy="6556375"/>
          </a:xfrm>
          <a:prstGeom prst="rect">
            <a:avLst/>
          </a:prstGeom>
          <a:noFill/>
          <a:ln w="9525">
            <a:noFill/>
            <a:miter lim="800000"/>
            <a:headEnd/>
            <a:tailEnd/>
          </a:ln>
        </p:spPr>
        <p:txBody>
          <a:bodyPr>
            <a:spAutoFit/>
          </a:bodyPr>
          <a:lstStyle/>
          <a:p>
            <a:r>
              <a:rPr lang="en-US" sz="2000"/>
              <a:t> ILLUSTRATION : India infrastructure Ltd. has issued its shares of Rs. 20 each at a discount of Rs 2 per share. Mahima holding 100 shares did not pay final call of Rs 5 per share. Later on the company reissued100 shares of these forfeited shares at (I) Rs. 15 per share. Make journal entries for the forfeiture and reissue of the shares in the books of company.</a:t>
            </a:r>
          </a:p>
          <a:p>
            <a:r>
              <a:rPr lang="en-US" sz="2000"/>
              <a:t>SOLUTION:  Share Capital A/c Dr 2000</a:t>
            </a:r>
          </a:p>
          <a:p>
            <a:r>
              <a:rPr lang="en-US" sz="2000"/>
              <a:t>                          To Shares Forfeited A/c 1300</a:t>
            </a:r>
          </a:p>
          <a:p>
            <a:r>
              <a:rPr lang="en-US" sz="2000"/>
              <a:t>                          To Discount on Issue of Shares A/c 200</a:t>
            </a:r>
          </a:p>
          <a:p>
            <a:r>
              <a:rPr lang="en-US" sz="2000"/>
              <a:t>                          To Shares Final Call A/c 500</a:t>
            </a:r>
          </a:p>
          <a:p>
            <a:r>
              <a:rPr lang="en-US" sz="2000"/>
              <a:t>(Forfeiture of 200 shares issued at discount for non payment of final call)</a:t>
            </a:r>
          </a:p>
          <a:p>
            <a:r>
              <a:rPr lang="en-US" sz="2000">
                <a:latin typeface="Algerian" pitchFamily="82" charset="0"/>
              </a:rPr>
              <a:t>Reissue of shares: </a:t>
            </a:r>
            <a:r>
              <a:rPr lang="en-US" sz="2000"/>
              <a:t>Reissued at Rs 15 per share</a:t>
            </a:r>
          </a:p>
          <a:p>
            <a:r>
              <a:rPr lang="en-US" sz="2000"/>
              <a:t>I. (i)             Bank A/c Dr 1500</a:t>
            </a:r>
          </a:p>
          <a:p>
            <a:r>
              <a:rPr lang="en-US" sz="2000"/>
              <a:t>                   Discount on Issue of Shares A/c Dr 200</a:t>
            </a:r>
          </a:p>
          <a:p>
            <a:r>
              <a:rPr lang="en-US" sz="2000"/>
              <a:t>                   Shares Forfeited A/c Dr 300</a:t>
            </a:r>
          </a:p>
          <a:p>
            <a:r>
              <a:rPr lang="en-US" sz="2000"/>
              <a:t>                         To Share Capital A/c 2000</a:t>
            </a:r>
          </a:p>
          <a:p>
            <a:r>
              <a:rPr lang="en-US" sz="2000"/>
              <a:t>(100 shares reissued at Rs 15 per share)</a:t>
            </a:r>
          </a:p>
          <a:p>
            <a:endParaRPr lang="en-US" sz="2000"/>
          </a:p>
          <a:p>
            <a:r>
              <a:rPr lang="en-US" sz="2000"/>
              <a:t>(ii)             Shares Forfeited A/c Dr 1000</a:t>
            </a:r>
          </a:p>
          <a:p>
            <a:r>
              <a:rPr lang="en-US" sz="2000"/>
              <a:t>                           To Capital Reserve A/c 1000</a:t>
            </a:r>
          </a:p>
          <a:p>
            <a:r>
              <a:rPr lang="en-US" sz="2000"/>
              <a:t>(Balance in share Forfeited A/c of 100 shares reissued transferred to Capital Reserve A/c)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endParaRPr lang="en-US" smtClean="0"/>
          </a:p>
        </p:txBody>
      </p:sp>
      <p:pic>
        <p:nvPicPr>
          <p:cNvPr id="44035" name="Content Placeholder 3"/>
          <p:cNvPicPr>
            <a:picLocks noGrp="1" noChangeAspect="1"/>
          </p:cNvPicPr>
          <p:nvPr>
            <p:ph idx="1"/>
          </p:nvPr>
        </p:nvPicPr>
        <p:blipFill>
          <a:blip r:embed="rId2"/>
          <a:srcRect/>
          <a:stretch>
            <a:fillRect/>
          </a:stretch>
        </p:blipFill>
        <p:spPr>
          <a:xfrm>
            <a:off x="0" y="0"/>
            <a:ext cx="9144000" cy="6858000"/>
          </a:xfrm>
        </p:spPr>
      </p:pic>
      <p:sp>
        <p:nvSpPr>
          <p:cNvPr id="5" name="TextBox 4"/>
          <p:cNvSpPr txBox="1">
            <a:spLocks noChangeArrowheads="1"/>
          </p:cNvSpPr>
          <p:nvPr/>
        </p:nvSpPr>
        <p:spPr bwMode="auto">
          <a:xfrm>
            <a:off x="0" y="381000"/>
            <a:ext cx="9144000" cy="4770438"/>
          </a:xfrm>
          <a:prstGeom prst="rect">
            <a:avLst/>
          </a:prstGeom>
          <a:noFill/>
          <a:ln w="9525">
            <a:noFill/>
            <a:miter lim="800000"/>
            <a:headEnd/>
            <a:tailEnd/>
          </a:ln>
        </p:spPr>
        <p:txBody>
          <a:bodyPr>
            <a:spAutoFit/>
          </a:bodyPr>
          <a:lstStyle/>
          <a:p>
            <a:r>
              <a:rPr lang="en-US" sz="2400">
                <a:latin typeface="Algerian" pitchFamily="82" charset="0"/>
              </a:rPr>
              <a:t>ISSUE OF SHARES FOR CONSIDERATION OTHER THAN CASH</a:t>
            </a:r>
            <a:r>
              <a:rPr lang="en-US">
                <a:latin typeface="Calibri" pitchFamily="34" charset="0"/>
              </a:rPr>
              <a:t> </a:t>
            </a:r>
            <a:r>
              <a:rPr lang="en-US" sz="2000"/>
              <a:t>Sometimes shares are issued to the promoters of the company in lieu of the services provided by them during the incorporation of the company.  The issue price of these shares is normally debited to 'Goodwill A/c’ and journal entry is made as follows :</a:t>
            </a:r>
          </a:p>
          <a:p>
            <a:r>
              <a:rPr lang="en-US" sz="2000"/>
              <a:t>      Goodwill A/c Dr</a:t>
            </a:r>
          </a:p>
          <a:p>
            <a:r>
              <a:rPr lang="en-US" sz="2000"/>
              <a:t>             To Share Capital A/c</a:t>
            </a:r>
          </a:p>
          <a:p>
            <a:r>
              <a:rPr lang="en-US" sz="2000"/>
              <a:t>In case of purchase of assets like building, machinery, stock of materials,</a:t>
            </a:r>
          </a:p>
          <a:p>
            <a:r>
              <a:rPr lang="en-US" sz="2000"/>
              <a:t>etc. the following journal entry is made :</a:t>
            </a:r>
          </a:p>
          <a:p>
            <a:r>
              <a:rPr lang="en-US" sz="2000"/>
              <a:t>1.   Assets A/c Dr</a:t>
            </a:r>
          </a:p>
          <a:p>
            <a:r>
              <a:rPr lang="en-US" sz="2000"/>
              <a:t>        To Vendors/Creditors A/c</a:t>
            </a:r>
          </a:p>
          <a:p>
            <a:r>
              <a:rPr lang="en-US" sz="2000"/>
              <a:t>        (Assets purchased)</a:t>
            </a:r>
          </a:p>
          <a:p>
            <a:r>
              <a:rPr lang="en-US" sz="2000"/>
              <a:t>2.   Vendors/Creditors A/c Dr</a:t>
            </a:r>
          </a:p>
          <a:p>
            <a:r>
              <a:rPr lang="en-US" sz="2000"/>
              <a:t>        To Share Capital A/c</a:t>
            </a:r>
          </a:p>
          <a:p>
            <a:r>
              <a:rPr lang="en-US" sz="2000"/>
              <a:t>      (Issue of shares of Rs…….each fully paid up)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ctrTitle"/>
          </p:nvPr>
        </p:nvSpPr>
        <p:spPr/>
        <p:txBody>
          <a:bodyPr/>
          <a:lstStyle/>
          <a:p>
            <a:pPr algn="ctr" eaLnBrk="1" hangingPunct="1"/>
            <a:r>
              <a:rPr lang="en-US" dirty="0" smtClean="0"/>
              <a:t>**THANK YOU**</a:t>
            </a:r>
            <a:endParaRPr lang="en-IN"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endParaRPr lang="en-US" smtClean="0"/>
          </a:p>
        </p:txBody>
      </p:sp>
      <p:pic>
        <p:nvPicPr>
          <p:cNvPr id="34819" name="Content Placeholder 3"/>
          <p:cNvPicPr>
            <a:picLocks noGrp="1" noChangeAspect="1"/>
          </p:cNvPicPr>
          <p:nvPr>
            <p:ph idx="1"/>
          </p:nvPr>
        </p:nvPicPr>
        <p:blipFill>
          <a:blip r:embed="rId2"/>
          <a:srcRect/>
          <a:stretch>
            <a:fillRect/>
          </a:stretch>
        </p:blipFill>
        <p:spPr>
          <a:xfrm>
            <a:off x="0" y="0"/>
            <a:ext cx="9144000" cy="6858000"/>
          </a:xfrm>
        </p:spPr>
      </p:pic>
      <p:sp>
        <p:nvSpPr>
          <p:cNvPr id="3" name="TextBox 2"/>
          <p:cNvSpPr txBox="1">
            <a:spLocks noChangeArrowheads="1"/>
          </p:cNvSpPr>
          <p:nvPr/>
        </p:nvSpPr>
        <p:spPr bwMode="auto">
          <a:xfrm>
            <a:off x="76200" y="304800"/>
            <a:ext cx="8991600" cy="5448300"/>
          </a:xfrm>
          <a:prstGeom prst="rect">
            <a:avLst/>
          </a:prstGeom>
          <a:noFill/>
          <a:ln w="9525">
            <a:noFill/>
            <a:miter lim="800000"/>
            <a:headEnd/>
            <a:tailEnd/>
          </a:ln>
        </p:spPr>
        <p:txBody>
          <a:bodyPr>
            <a:spAutoFit/>
          </a:bodyPr>
          <a:lstStyle/>
          <a:p>
            <a:r>
              <a:rPr lang="en-US" sz="4400">
                <a:latin typeface="Algerian" pitchFamily="82" charset="0"/>
              </a:rPr>
              <a:t>FORFEITURE OF SHARES</a:t>
            </a:r>
          </a:p>
          <a:p>
            <a:r>
              <a:rPr lang="en-US" sz="2000"/>
              <a:t>If a shareholder fails to pay the due amount of allotment or any call on shares</a:t>
            </a:r>
          </a:p>
          <a:p>
            <a:r>
              <a:rPr lang="en-US" sz="2000"/>
              <a:t>issued by the company, the Board of directors may decide to cancel his/her membership of the company. With the cancellation, the defaulting shareholder also loses the amount paid by him/her on such shares. Thus, when a shareholder is deprived of his/her membership due to non payment</a:t>
            </a:r>
          </a:p>
          <a:p>
            <a:r>
              <a:rPr lang="en-US" sz="2000"/>
              <a:t>of calls, it is known as </a:t>
            </a:r>
            <a:r>
              <a:rPr lang="en-US" sz="2000">
                <a:solidFill>
                  <a:srgbClr val="FF0000"/>
                </a:solidFill>
              </a:rPr>
              <a:t>forfeiture of shares.</a:t>
            </a:r>
          </a:p>
          <a:p>
            <a:endParaRPr lang="en-US" sz="2000">
              <a:solidFill>
                <a:srgbClr val="FF0000"/>
              </a:solidFill>
            </a:endParaRPr>
          </a:p>
          <a:p>
            <a:r>
              <a:rPr lang="en-US" sz="2400">
                <a:latin typeface="Algerian" pitchFamily="82" charset="0"/>
              </a:rPr>
              <a:t>1. Forfeiture of shares issued at Par</a:t>
            </a:r>
          </a:p>
          <a:p>
            <a:r>
              <a:rPr lang="en-US" sz="2000"/>
              <a:t>When shares issued at par are forfeited the accounting treatment will be</a:t>
            </a:r>
          </a:p>
          <a:p>
            <a:r>
              <a:rPr lang="en-US" sz="2000"/>
              <a:t>as follows:</a:t>
            </a:r>
          </a:p>
          <a:p>
            <a:r>
              <a:rPr lang="en-US" sz="2000"/>
              <a:t>(i) Debit Share Capital Account with amount called up (whether received</a:t>
            </a:r>
          </a:p>
          <a:p>
            <a:r>
              <a:rPr lang="en-US" sz="2000"/>
              <a:t>or not) per share up to the time of forfeiture.</a:t>
            </a:r>
          </a:p>
          <a:p>
            <a:r>
              <a:rPr lang="en-US" sz="2000"/>
              <a:t>(ii) Credit Share Forfeited A/c. with the amount received up to the time</a:t>
            </a:r>
          </a:p>
          <a:p>
            <a:r>
              <a:rPr lang="en-US" sz="2000"/>
              <a:t>of forfeiture.</a:t>
            </a:r>
          </a:p>
          <a:p>
            <a:r>
              <a:rPr lang="en-US" sz="2000"/>
              <a:t>(iii) Credit ‘Unpaid Calls A/c’ with the amount due on forfeited shares. The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endParaRPr lang="en-US" smtClean="0"/>
          </a:p>
        </p:txBody>
      </p:sp>
      <p:pic>
        <p:nvPicPr>
          <p:cNvPr id="35843" name="Content Placeholder 3"/>
          <p:cNvPicPr>
            <a:picLocks noGrp="1" noChangeAspect="1"/>
          </p:cNvPicPr>
          <p:nvPr>
            <p:ph idx="1"/>
          </p:nvPr>
        </p:nvPicPr>
        <p:blipFill>
          <a:blip r:embed="rId2"/>
          <a:srcRect/>
          <a:stretch>
            <a:fillRect/>
          </a:stretch>
        </p:blipFill>
        <p:spPr>
          <a:xfrm>
            <a:off x="0" y="0"/>
            <a:ext cx="9144000" cy="6858000"/>
          </a:xfrm>
        </p:spPr>
      </p:pic>
      <p:sp>
        <p:nvSpPr>
          <p:cNvPr id="6" name="Rectangle 5"/>
          <p:cNvSpPr>
            <a:spLocks noChangeArrowheads="1"/>
          </p:cNvSpPr>
          <p:nvPr/>
        </p:nvSpPr>
        <p:spPr bwMode="auto">
          <a:xfrm>
            <a:off x="0" y="0"/>
            <a:ext cx="9067800" cy="6924675"/>
          </a:xfrm>
          <a:prstGeom prst="rect">
            <a:avLst/>
          </a:prstGeom>
          <a:noFill/>
          <a:ln w="9525">
            <a:noFill/>
            <a:miter lim="800000"/>
            <a:headEnd/>
            <a:tailEnd/>
          </a:ln>
        </p:spPr>
        <p:txBody>
          <a:bodyPr>
            <a:spAutoFit/>
          </a:bodyPr>
          <a:lstStyle/>
          <a:p>
            <a:r>
              <a:rPr lang="en-US" sz="2400">
                <a:latin typeface="Algerian" pitchFamily="82" charset="0"/>
              </a:rPr>
              <a:t>journal entry is :</a:t>
            </a:r>
          </a:p>
          <a:p>
            <a:r>
              <a:rPr lang="en-US" sz="2000"/>
              <a:t>Share capital A/c Dr (Amount called up)</a:t>
            </a:r>
          </a:p>
          <a:p>
            <a:r>
              <a:rPr lang="en-US" sz="2000"/>
              <a:t>    To share forfeited A/c   (Amount paid)</a:t>
            </a:r>
          </a:p>
          <a:p>
            <a:r>
              <a:rPr lang="en-US" sz="2000"/>
              <a:t>     To unpaid calls A/c (Amount called but not paid)</a:t>
            </a:r>
          </a:p>
          <a:p>
            <a:endParaRPr lang="en-US" sz="2000"/>
          </a:p>
          <a:p>
            <a:r>
              <a:rPr lang="en-US" sz="2000"/>
              <a:t>Note : (i) Amount called up = No. of shares × called up per share</a:t>
            </a:r>
          </a:p>
          <a:p>
            <a:r>
              <a:rPr lang="en-US" sz="2000"/>
              <a:t>(ii) Amount paid = No. of shares × Amount paid per share</a:t>
            </a:r>
          </a:p>
          <a:p>
            <a:r>
              <a:rPr lang="en-US" sz="2000"/>
              <a:t>(iii) Amount called but not paid = No. of shares × Amount called</a:t>
            </a:r>
          </a:p>
          <a:p>
            <a:r>
              <a:rPr lang="en-US" sz="2000"/>
              <a:t>but not paid per share</a:t>
            </a:r>
          </a:p>
          <a:p>
            <a:endParaRPr lang="en-US" sz="2000"/>
          </a:p>
          <a:p>
            <a:r>
              <a:rPr lang="en-US" sz="2000">
                <a:latin typeface="Algerian" pitchFamily="82" charset="0"/>
              </a:rPr>
              <a:t>Illustration </a:t>
            </a:r>
            <a:r>
              <a:rPr lang="en-US" sz="2000"/>
              <a:t>: X, a shareholder, holding 100 shares of Rs 10 each has paid application money of Rs 2 per share and allotment money of Rs 3 per share, but has failed to pay the first call of Rs 2 per share and second call of Rs 3 per</a:t>
            </a:r>
          </a:p>
          <a:p>
            <a:r>
              <a:rPr lang="en-US" sz="2000"/>
              <a:t>share. His shares were forfeited. Make the journal entry to record the</a:t>
            </a:r>
          </a:p>
          <a:p>
            <a:r>
              <a:rPr lang="en-US" sz="2000"/>
              <a:t>forfeiture of shares. </a:t>
            </a:r>
          </a:p>
          <a:p>
            <a:endParaRPr lang="en-US" sz="2000"/>
          </a:p>
          <a:p>
            <a:r>
              <a:rPr lang="en-US" sz="2000"/>
              <a:t>Solution : </a:t>
            </a:r>
          </a:p>
          <a:p>
            <a:r>
              <a:rPr lang="en-US" sz="2000"/>
              <a:t>Share Capital A/c (100 × Rs 10) Dr        1000</a:t>
            </a:r>
          </a:p>
          <a:p>
            <a:r>
              <a:rPr lang="en-US" sz="2000"/>
              <a:t>      To Share forfeited A/c (100 × Rs 5)     500</a:t>
            </a:r>
          </a:p>
          <a:p>
            <a:r>
              <a:rPr lang="en-US" sz="2000"/>
              <a:t>       To Share First Call A/c (100 × Rs 2)  200</a:t>
            </a:r>
          </a:p>
          <a:p>
            <a:r>
              <a:rPr lang="en-US" sz="2000"/>
              <a:t>       To Share Second and Final Call A/c (100 × Rs 3)  300</a:t>
            </a:r>
          </a:p>
          <a:p>
            <a:r>
              <a:rPr lang="en-US" sz="2000"/>
              <a:t>      (forfeiture of 100 shares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endParaRPr lang="en-US" smtClean="0"/>
          </a:p>
        </p:txBody>
      </p:sp>
      <p:pic>
        <p:nvPicPr>
          <p:cNvPr id="36867" name="Content Placeholder 3"/>
          <p:cNvPicPr>
            <a:picLocks noGrp="1" noChangeAspect="1"/>
          </p:cNvPicPr>
          <p:nvPr>
            <p:ph idx="1"/>
          </p:nvPr>
        </p:nvPicPr>
        <p:blipFill>
          <a:blip r:embed="rId2"/>
          <a:srcRect/>
          <a:stretch>
            <a:fillRect/>
          </a:stretch>
        </p:blipFill>
        <p:spPr>
          <a:xfrm>
            <a:off x="0" y="0"/>
            <a:ext cx="9144000" cy="6858000"/>
          </a:xfrm>
        </p:spPr>
      </p:pic>
      <p:sp>
        <p:nvSpPr>
          <p:cNvPr id="5" name="TextBox 4"/>
          <p:cNvSpPr txBox="1">
            <a:spLocks noChangeArrowheads="1"/>
          </p:cNvSpPr>
          <p:nvPr/>
        </p:nvSpPr>
        <p:spPr bwMode="auto">
          <a:xfrm>
            <a:off x="76200" y="381000"/>
            <a:ext cx="8991600" cy="6494463"/>
          </a:xfrm>
          <a:prstGeom prst="rect">
            <a:avLst/>
          </a:prstGeom>
          <a:noFill/>
          <a:ln w="9525">
            <a:noFill/>
            <a:miter lim="800000"/>
            <a:headEnd/>
            <a:tailEnd/>
          </a:ln>
        </p:spPr>
        <p:txBody>
          <a:bodyPr>
            <a:spAutoFit/>
          </a:bodyPr>
          <a:lstStyle/>
          <a:p>
            <a:r>
              <a:rPr lang="en-US" sz="2800">
                <a:latin typeface="Algerian" pitchFamily="82" charset="0"/>
              </a:rPr>
              <a:t>FORFEITURE OF SHARES ISSUED AT PREMIUM AND AT</a:t>
            </a:r>
          </a:p>
          <a:p>
            <a:r>
              <a:rPr lang="en-US" sz="2800">
                <a:latin typeface="Algerian" pitchFamily="82" charset="0"/>
              </a:rPr>
              <a:t>DISCOUNT</a:t>
            </a:r>
          </a:p>
          <a:p>
            <a:r>
              <a:rPr lang="en-US" sz="2000"/>
              <a:t>In case shares are issued at premium and thereafter forfeited there can be</a:t>
            </a:r>
          </a:p>
          <a:p>
            <a:r>
              <a:rPr lang="en-US" sz="2000"/>
              <a:t>two situations :</a:t>
            </a:r>
          </a:p>
          <a:p>
            <a:r>
              <a:rPr lang="en-US" sz="2000"/>
              <a:t> Premium on shares has been received prior to the forfeiture.</a:t>
            </a:r>
          </a:p>
          <a:p>
            <a:r>
              <a:rPr lang="en-US" sz="2000"/>
              <a:t> Amount of premium on shares has not been received and it still stands</a:t>
            </a:r>
          </a:p>
          <a:p>
            <a:r>
              <a:rPr lang="en-US" sz="2000"/>
              <a:t>credited to the Securities Premium A/c.</a:t>
            </a:r>
          </a:p>
          <a:p>
            <a:endParaRPr lang="en-US" sz="2000"/>
          </a:p>
          <a:p>
            <a:r>
              <a:rPr lang="en-US" sz="2000"/>
              <a:t>1. Premium money has been received prior to the forfeiture</a:t>
            </a:r>
          </a:p>
          <a:p>
            <a:r>
              <a:rPr lang="en-US" sz="2000"/>
              <a:t>If the amount of premium on shares forfeited has been received by the</a:t>
            </a:r>
          </a:p>
          <a:p>
            <a:r>
              <a:rPr lang="en-US" sz="2000"/>
              <a:t>company prior to the forfeiture, securities Premium A/c will not affected. In this case the journal entry of forfeiture of shares will be similar to the entry made as if the shares had been issued at par.</a:t>
            </a:r>
          </a:p>
          <a:p>
            <a:endParaRPr lang="en-US" sz="2000"/>
          </a:p>
          <a:p>
            <a:r>
              <a:rPr lang="en-US" sz="2000"/>
              <a:t>The journal entry will be :</a:t>
            </a:r>
          </a:p>
          <a:p>
            <a:endParaRPr lang="en-US" sz="2000"/>
          </a:p>
          <a:p>
            <a:r>
              <a:rPr lang="en-US" sz="2000"/>
              <a:t>                                    Share Capital A/c …Dr</a:t>
            </a:r>
          </a:p>
          <a:p>
            <a:r>
              <a:rPr lang="en-US" sz="2000"/>
              <a:t>                                              To Share forfeited A/c</a:t>
            </a:r>
          </a:p>
          <a:p>
            <a:r>
              <a:rPr lang="en-US" sz="2000"/>
              <a:t>                                              To Unpaid Calls A/c./Calls in arrears A/c</a:t>
            </a:r>
          </a:p>
          <a:p>
            <a:r>
              <a:rPr lang="en-US" sz="2000"/>
              <a:t>                                              (forfeiture of share issued at premium)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endParaRPr lang="en-US" smtClean="0"/>
          </a:p>
        </p:txBody>
      </p:sp>
      <p:pic>
        <p:nvPicPr>
          <p:cNvPr id="37891" name="Content Placeholder 3"/>
          <p:cNvPicPr>
            <a:picLocks noGrp="1" noChangeAspect="1"/>
          </p:cNvPicPr>
          <p:nvPr>
            <p:ph idx="1"/>
          </p:nvPr>
        </p:nvPicPr>
        <p:blipFill>
          <a:blip r:embed="rId2"/>
          <a:srcRect/>
          <a:stretch>
            <a:fillRect/>
          </a:stretch>
        </p:blipFill>
        <p:spPr>
          <a:xfrm>
            <a:off x="0" y="0"/>
            <a:ext cx="9129713" cy="6858000"/>
          </a:xfrm>
        </p:spPr>
      </p:pic>
      <p:sp>
        <p:nvSpPr>
          <p:cNvPr id="5" name="TextBox 4"/>
          <p:cNvSpPr txBox="1">
            <a:spLocks noChangeArrowheads="1"/>
          </p:cNvSpPr>
          <p:nvPr/>
        </p:nvSpPr>
        <p:spPr bwMode="auto">
          <a:xfrm>
            <a:off x="304800" y="381000"/>
            <a:ext cx="8610600" cy="5016500"/>
          </a:xfrm>
          <a:prstGeom prst="rect">
            <a:avLst/>
          </a:prstGeom>
          <a:noFill/>
          <a:ln w="9525">
            <a:noFill/>
            <a:miter lim="800000"/>
            <a:headEnd/>
            <a:tailEnd/>
          </a:ln>
        </p:spPr>
        <p:txBody>
          <a:bodyPr>
            <a:spAutoFit/>
          </a:bodyPr>
          <a:lstStyle/>
          <a:p>
            <a:r>
              <a:rPr lang="en-US" sz="2000">
                <a:latin typeface="Algerian" pitchFamily="82" charset="0"/>
              </a:rPr>
              <a:t>2. Premium on shares has not been received and stands credited to Securities Premium A/c as due but not paid.</a:t>
            </a:r>
          </a:p>
          <a:p>
            <a:endParaRPr lang="en-US" sz="2000"/>
          </a:p>
          <a:p>
            <a:r>
              <a:rPr lang="en-US" sz="2000"/>
              <a:t>When a share is forfeited on which the amount of premium has been made</a:t>
            </a:r>
          </a:p>
          <a:p>
            <a:r>
              <a:rPr lang="en-US" sz="2000"/>
              <a:t>due but has not been received, either wholly or partially, the Securities</a:t>
            </a:r>
          </a:p>
          <a:p>
            <a:r>
              <a:rPr lang="en-US" sz="2000"/>
              <a:t>Premium A/c will be cancelled. At the time of making due, Securities</a:t>
            </a:r>
          </a:p>
          <a:p>
            <a:r>
              <a:rPr lang="en-US" sz="2000"/>
              <a:t>Premium A/c will be credited. </a:t>
            </a:r>
          </a:p>
          <a:p>
            <a:endParaRPr lang="en-US" sz="2000"/>
          </a:p>
          <a:p>
            <a:r>
              <a:rPr lang="en-US" sz="2000"/>
              <a:t>The journal entry will be as follows:</a:t>
            </a:r>
          </a:p>
          <a:p>
            <a:endParaRPr lang="en-US" sz="2000"/>
          </a:p>
          <a:p>
            <a:r>
              <a:rPr lang="en-US" sz="2000"/>
              <a:t>          Share Capital A/c Dr</a:t>
            </a:r>
          </a:p>
          <a:p>
            <a:r>
              <a:rPr lang="en-US" sz="2000"/>
              <a:t>          Securities Premium A/c Dr</a:t>
            </a:r>
          </a:p>
          <a:p>
            <a:r>
              <a:rPr lang="en-US" sz="2000"/>
              <a:t>                          To Share Forfeited A/c</a:t>
            </a:r>
          </a:p>
          <a:p>
            <a:r>
              <a:rPr lang="en-US" sz="2000"/>
              <a:t>                          To Unpaid call A/c.</a:t>
            </a:r>
          </a:p>
          <a:p>
            <a:r>
              <a:rPr lang="en-US" sz="2000"/>
              <a:t>(Forfeiture of shares originally issued at premium due to non payment of</a:t>
            </a:r>
          </a:p>
          <a:p>
            <a:r>
              <a:rPr lang="en-US" sz="2000"/>
              <a:t>dues).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457200" y="152400"/>
            <a:ext cx="8229600" cy="1143000"/>
          </a:xfrm>
        </p:spPr>
        <p:txBody>
          <a:bodyPr/>
          <a:lstStyle/>
          <a:p>
            <a:pPr eaLnBrk="1" hangingPunct="1"/>
            <a:endParaRPr lang="en-US" smtClean="0"/>
          </a:p>
        </p:txBody>
      </p:sp>
      <p:pic>
        <p:nvPicPr>
          <p:cNvPr id="38915" name="Content Placeholder 3"/>
          <p:cNvPicPr>
            <a:picLocks noGrp="1" noChangeAspect="1"/>
          </p:cNvPicPr>
          <p:nvPr>
            <p:ph idx="1"/>
          </p:nvPr>
        </p:nvPicPr>
        <p:blipFill>
          <a:blip r:embed="rId2"/>
          <a:srcRect/>
          <a:stretch>
            <a:fillRect/>
          </a:stretch>
        </p:blipFill>
        <p:spPr>
          <a:xfrm>
            <a:off x="0" y="-76200"/>
            <a:ext cx="9144000" cy="6934200"/>
          </a:xfrm>
        </p:spPr>
      </p:pic>
      <p:sp>
        <p:nvSpPr>
          <p:cNvPr id="5" name="TextBox 4"/>
          <p:cNvSpPr txBox="1">
            <a:spLocks noChangeArrowheads="1"/>
          </p:cNvSpPr>
          <p:nvPr/>
        </p:nvSpPr>
        <p:spPr bwMode="auto">
          <a:xfrm>
            <a:off x="0" y="152400"/>
            <a:ext cx="9144000" cy="5940425"/>
          </a:xfrm>
          <a:prstGeom prst="rect">
            <a:avLst/>
          </a:prstGeom>
          <a:noFill/>
          <a:ln w="9525">
            <a:noFill/>
            <a:miter lim="800000"/>
            <a:headEnd/>
            <a:tailEnd/>
          </a:ln>
        </p:spPr>
        <p:txBody>
          <a:bodyPr>
            <a:spAutoFit/>
          </a:bodyPr>
          <a:lstStyle/>
          <a:p>
            <a:r>
              <a:rPr lang="en-US" sz="2000"/>
              <a:t>ILLUSTRATION: The Latest Technology Company Ltd. offered to public for subscription of 50,000 shares of Rs. 20 each at a premium of Rs. 5 per share. The amount was payable as under:</a:t>
            </a:r>
          </a:p>
          <a:p>
            <a:r>
              <a:rPr lang="en-US" sz="2000"/>
              <a:t>On application Rs. 5 per share</a:t>
            </a:r>
          </a:p>
          <a:p>
            <a:r>
              <a:rPr lang="en-US" sz="2000"/>
              <a:t>On allotment Rs. 12 per share (Including premium of Rs 5 per share)</a:t>
            </a:r>
          </a:p>
          <a:p>
            <a:r>
              <a:rPr lang="en-US" sz="2000"/>
              <a:t>On first call Rs. 4 per share</a:t>
            </a:r>
          </a:p>
          <a:p>
            <a:r>
              <a:rPr lang="en-US" sz="2000"/>
              <a:t>On Second and Final call Rs. 4 per share</a:t>
            </a:r>
          </a:p>
          <a:p>
            <a:r>
              <a:rPr lang="en-US" sz="2000"/>
              <a:t>Applications were received for all the shares. Allotment was made to all</a:t>
            </a:r>
          </a:p>
          <a:p>
            <a:r>
              <a:rPr lang="en-US" sz="2000"/>
              <a:t>the applicants in full. Ashima failed to pay allotment and call money on</a:t>
            </a:r>
          </a:p>
          <a:p>
            <a:r>
              <a:rPr lang="en-US" sz="2000"/>
              <a:t>200 shares held by her. </a:t>
            </a:r>
          </a:p>
          <a:p>
            <a:endParaRPr lang="en-US" sz="2000"/>
          </a:p>
          <a:p>
            <a:r>
              <a:rPr lang="en-US" sz="2000"/>
              <a:t>SOLUTION : (i) Share Capital A/c (200 × 20) Dr. 4000</a:t>
            </a:r>
          </a:p>
          <a:p>
            <a:r>
              <a:rPr lang="en-US" sz="2000"/>
              <a:t>                         Securities Premium A/c (200 × 5) Dr. 1000</a:t>
            </a:r>
          </a:p>
          <a:p>
            <a:r>
              <a:rPr lang="en-US" sz="2000"/>
              <a:t>                                              To Share Forfeited A/c (200 × 5) 1000</a:t>
            </a:r>
          </a:p>
          <a:p>
            <a:r>
              <a:rPr lang="en-US" sz="2000"/>
              <a:t>                                              To Share Allotment A/c (200 × 12) 2400</a:t>
            </a:r>
          </a:p>
          <a:p>
            <a:r>
              <a:rPr lang="en-US" sz="2000"/>
              <a:t>                                               To Share First Call A/c (200 × 4) 800</a:t>
            </a:r>
          </a:p>
          <a:p>
            <a:r>
              <a:rPr lang="en-US" sz="2000"/>
              <a:t>                                               To Share Second and Final call A/c (200 × 4) 800</a:t>
            </a:r>
          </a:p>
          <a:p>
            <a:r>
              <a:rPr lang="en-US" sz="2000"/>
              <a:t>(Forfeiture of 200 shares held by Ashima who did not pay allotment and call money).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endParaRPr lang="en-US" smtClean="0"/>
          </a:p>
        </p:txBody>
      </p:sp>
      <p:pic>
        <p:nvPicPr>
          <p:cNvPr id="39939" name="Content Placeholder 3"/>
          <p:cNvPicPr>
            <a:picLocks noGrp="1" noChangeAspect="1"/>
          </p:cNvPicPr>
          <p:nvPr>
            <p:ph idx="1"/>
          </p:nvPr>
        </p:nvPicPr>
        <p:blipFill>
          <a:blip r:embed="rId2"/>
          <a:srcRect/>
          <a:stretch>
            <a:fillRect/>
          </a:stretch>
        </p:blipFill>
        <p:spPr>
          <a:xfrm>
            <a:off x="0" y="0"/>
            <a:ext cx="9144000" cy="6858000"/>
          </a:xfrm>
        </p:spPr>
      </p:pic>
      <p:sp>
        <p:nvSpPr>
          <p:cNvPr id="5" name="TextBox 4"/>
          <p:cNvSpPr txBox="1">
            <a:spLocks noChangeArrowheads="1"/>
          </p:cNvSpPr>
          <p:nvPr/>
        </p:nvSpPr>
        <p:spPr bwMode="auto">
          <a:xfrm>
            <a:off x="152400" y="304800"/>
            <a:ext cx="8991600" cy="4832350"/>
          </a:xfrm>
          <a:prstGeom prst="rect">
            <a:avLst/>
          </a:prstGeom>
          <a:noFill/>
          <a:ln w="9525">
            <a:noFill/>
            <a:miter lim="800000"/>
            <a:headEnd/>
            <a:tailEnd/>
          </a:ln>
        </p:spPr>
        <p:txBody>
          <a:bodyPr>
            <a:spAutoFit/>
          </a:bodyPr>
          <a:lstStyle/>
          <a:p>
            <a:r>
              <a:rPr lang="en-US" sz="2800">
                <a:latin typeface="Algerian" pitchFamily="82" charset="0"/>
              </a:rPr>
              <a:t>Forfeiture of shares issued at discount</a:t>
            </a:r>
          </a:p>
          <a:p>
            <a:endParaRPr lang="en-US" sz="2000"/>
          </a:p>
          <a:p>
            <a:r>
              <a:rPr lang="en-US" sz="2000"/>
              <a:t>Discount on issue of shares is a loss to the company. When shares issued</a:t>
            </a:r>
          </a:p>
          <a:p>
            <a:r>
              <a:rPr lang="en-US" sz="2000"/>
              <a:t>at a discount are forfeited for non payment of dues, the discount allowed</a:t>
            </a:r>
          </a:p>
          <a:p>
            <a:r>
              <a:rPr lang="en-US" sz="2000"/>
              <a:t>on such shares is written back. At the time of  issue of shares, Discount</a:t>
            </a:r>
          </a:p>
          <a:p>
            <a:r>
              <a:rPr lang="en-US" sz="2000"/>
              <a:t>on issue of Shares A/c is debited and when forfeited, this account is credited</a:t>
            </a:r>
          </a:p>
          <a:p>
            <a:r>
              <a:rPr lang="en-US" sz="2000"/>
              <a:t>to cancel the discount allowed on such shares. </a:t>
            </a:r>
          </a:p>
          <a:p>
            <a:endParaRPr lang="en-US" sz="2000"/>
          </a:p>
          <a:p>
            <a:r>
              <a:rPr lang="en-US" sz="2000"/>
              <a:t>In this case the following journal entry is made :</a:t>
            </a:r>
          </a:p>
          <a:p>
            <a:endParaRPr lang="en-US" sz="2000"/>
          </a:p>
          <a:p>
            <a:r>
              <a:rPr lang="en-US" sz="2000"/>
              <a:t>   Share Capital A/c Dr.</a:t>
            </a:r>
          </a:p>
          <a:p>
            <a:r>
              <a:rPr lang="en-US" sz="2000"/>
              <a:t>           To Share Forfeited A/c</a:t>
            </a:r>
          </a:p>
          <a:p>
            <a:r>
              <a:rPr lang="en-US" sz="2000"/>
              <a:t>           To Discount on Issue of Shares A/c</a:t>
            </a:r>
          </a:p>
          <a:p>
            <a:r>
              <a:rPr lang="en-US" sz="2000"/>
              <a:t>           To Unpaid call A/c</a:t>
            </a:r>
          </a:p>
          <a:p>
            <a:r>
              <a:rPr lang="en-US" sz="2000"/>
              <a:t>(Forfeiture of shares originally issued at discount for non payment of dues).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endParaRPr lang="en-US" smtClean="0"/>
          </a:p>
        </p:txBody>
      </p:sp>
      <p:pic>
        <p:nvPicPr>
          <p:cNvPr id="40963" name="Content Placeholder 3"/>
          <p:cNvPicPr>
            <a:picLocks noGrp="1" noChangeAspect="1"/>
          </p:cNvPicPr>
          <p:nvPr>
            <p:ph idx="1"/>
          </p:nvPr>
        </p:nvPicPr>
        <p:blipFill>
          <a:blip r:embed="rId2"/>
          <a:srcRect/>
          <a:stretch>
            <a:fillRect/>
          </a:stretch>
        </p:blipFill>
        <p:spPr>
          <a:xfrm>
            <a:off x="0" y="0"/>
            <a:ext cx="9144000" cy="6858000"/>
          </a:xfrm>
        </p:spPr>
      </p:pic>
      <p:sp>
        <p:nvSpPr>
          <p:cNvPr id="5" name="TextBox 4"/>
          <p:cNvSpPr txBox="1">
            <a:spLocks noChangeArrowheads="1"/>
          </p:cNvSpPr>
          <p:nvPr/>
        </p:nvSpPr>
        <p:spPr bwMode="auto">
          <a:xfrm>
            <a:off x="381000" y="381000"/>
            <a:ext cx="8305800" cy="5324475"/>
          </a:xfrm>
          <a:prstGeom prst="rect">
            <a:avLst/>
          </a:prstGeom>
          <a:noFill/>
          <a:ln w="9525">
            <a:noFill/>
            <a:miter lim="800000"/>
            <a:headEnd/>
            <a:tailEnd/>
          </a:ln>
        </p:spPr>
        <p:txBody>
          <a:bodyPr>
            <a:spAutoFit/>
          </a:bodyPr>
          <a:lstStyle/>
          <a:p>
            <a:r>
              <a:rPr lang="en-US" sz="2000">
                <a:latin typeface="Algerian" pitchFamily="82" charset="0"/>
              </a:rPr>
              <a:t>ILLUSTRATION : </a:t>
            </a:r>
            <a:r>
              <a:rPr lang="en-US" sz="2000"/>
              <a:t>The Evergrowing Ltd. invited applications for 20000 shares of Rs. 50 each at a discount of 10% payable as follows:</a:t>
            </a:r>
          </a:p>
          <a:p>
            <a:r>
              <a:rPr lang="en-US" sz="2000"/>
              <a:t>On application Rs. 10 per share</a:t>
            </a:r>
          </a:p>
          <a:p>
            <a:r>
              <a:rPr lang="en-US" sz="2000"/>
              <a:t>On allotment Rs. 20 per share</a:t>
            </a:r>
          </a:p>
          <a:p>
            <a:r>
              <a:rPr lang="en-US" sz="2000"/>
              <a:t>On call Rs. 15 per share</a:t>
            </a:r>
          </a:p>
          <a:p>
            <a:r>
              <a:rPr lang="en-US" sz="2000"/>
              <a:t>Whole of the issue was subscribed and paid for except the calls money on 200 shares which were forfeited by the company.</a:t>
            </a:r>
          </a:p>
          <a:p>
            <a:r>
              <a:rPr lang="en-US" sz="2000"/>
              <a:t>Make journal entry for forfeiture of shares. </a:t>
            </a:r>
          </a:p>
          <a:p>
            <a:endParaRPr lang="en-US" sz="2000"/>
          </a:p>
          <a:p>
            <a:r>
              <a:rPr lang="en-US" sz="2000"/>
              <a:t>Solution:</a:t>
            </a:r>
          </a:p>
          <a:p>
            <a:endParaRPr lang="en-US" sz="2000"/>
          </a:p>
          <a:p>
            <a:r>
              <a:rPr lang="en-US" sz="2000"/>
              <a:t>Share Capital A/c (200 × 50) Dr. 10000</a:t>
            </a:r>
          </a:p>
          <a:p>
            <a:r>
              <a:rPr lang="en-US" sz="2000"/>
              <a:t>             To Shares forfeited A/c (200 × 30) 6000</a:t>
            </a:r>
          </a:p>
          <a:p>
            <a:r>
              <a:rPr lang="en-US" sz="2000"/>
              <a:t>             To Discount on Issue of Shares A/c (200 × 5) 1000</a:t>
            </a:r>
          </a:p>
          <a:p>
            <a:r>
              <a:rPr lang="en-US" sz="2000"/>
              <a:t>             To Share First and Final call A/c (200 × 15) 3000</a:t>
            </a:r>
          </a:p>
          <a:p>
            <a:r>
              <a:rPr lang="en-US" sz="2000"/>
              <a:t>(Forfeiture of 200 shares of Rs 50 each issued at discount of 10% on non payment of call money)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endParaRPr lang="en-US" smtClean="0"/>
          </a:p>
        </p:txBody>
      </p:sp>
      <p:pic>
        <p:nvPicPr>
          <p:cNvPr id="41987" name="Content Placeholder 3"/>
          <p:cNvPicPr>
            <a:picLocks noGrp="1" noChangeAspect="1"/>
          </p:cNvPicPr>
          <p:nvPr>
            <p:ph idx="1"/>
          </p:nvPr>
        </p:nvPicPr>
        <p:blipFill>
          <a:blip r:embed="rId2"/>
          <a:srcRect/>
          <a:stretch>
            <a:fillRect/>
          </a:stretch>
        </p:blipFill>
        <p:spPr>
          <a:xfrm>
            <a:off x="0" y="0"/>
            <a:ext cx="9144000" cy="6858000"/>
          </a:xfrm>
        </p:spPr>
      </p:pic>
      <p:sp>
        <p:nvSpPr>
          <p:cNvPr id="5" name="TextBox 4"/>
          <p:cNvSpPr txBox="1">
            <a:spLocks noChangeArrowheads="1"/>
          </p:cNvSpPr>
          <p:nvPr/>
        </p:nvSpPr>
        <p:spPr bwMode="auto">
          <a:xfrm>
            <a:off x="-76200" y="228600"/>
            <a:ext cx="9220200" cy="6862763"/>
          </a:xfrm>
          <a:prstGeom prst="rect">
            <a:avLst/>
          </a:prstGeom>
          <a:noFill/>
          <a:ln w="9525">
            <a:noFill/>
            <a:miter lim="800000"/>
            <a:headEnd/>
            <a:tailEnd/>
          </a:ln>
        </p:spPr>
        <p:txBody>
          <a:bodyPr>
            <a:spAutoFit/>
          </a:bodyPr>
          <a:lstStyle/>
          <a:p>
            <a:r>
              <a:rPr lang="en-US" sz="4000">
                <a:latin typeface="Algerian" pitchFamily="82" charset="0"/>
              </a:rPr>
              <a:t>REISSUE OF FORFEITED SHARES </a:t>
            </a:r>
          </a:p>
          <a:p>
            <a:r>
              <a:rPr lang="en-US" sz="2000"/>
              <a:t>Forfeited shares may be reissued by the company directors for any amount bit if such shares are issued at a discount then the amount of discount should not exceed the actual amount received on forfeited shares plus original discount on reissued shares, if any.</a:t>
            </a:r>
          </a:p>
          <a:p>
            <a:endParaRPr lang="en-US" sz="2000"/>
          </a:p>
          <a:p>
            <a:r>
              <a:rPr lang="en-US" sz="2000"/>
              <a:t>The following journal entry will be passed  :</a:t>
            </a:r>
          </a:p>
          <a:p>
            <a:endParaRPr lang="en-US" sz="2000"/>
          </a:p>
          <a:p>
            <a:r>
              <a:rPr lang="en-US" sz="2000"/>
              <a:t>Bank a/c Dr. ( amount received)</a:t>
            </a:r>
          </a:p>
          <a:p>
            <a:r>
              <a:rPr lang="en-US" sz="2000"/>
              <a:t>Discount on issue of shares a/c Dr.(with original rate of discount if issued at dis)</a:t>
            </a:r>
          </a:p>
          <a:p>
            <a:r>
              <a:rPr lang="en-US" sz="2000"/>
              <a:t>Share forfeited a/c(loss on issue)</a:t>
            </a:r>
          </a:p>
          <a:p>
            <a:r>
              <a:rPr lang="en-US" sz="2000"/>
              <a:t>            To share capital a/c( with face value of shares  )</a:t>
            </a:r>
          </a:p>
          <a:p>
            <a:r>
              <a:rPr lang="en-US" sz="2000"/>
              <a:t>             To securities premium a/c(if shares are reissued at premium)</a:t>
            </a:r>
          </a:p>
          <a:p>
            <a:endParaRPr lang="en-US" sz="2000"/>
          </a:p>
          <a:p>
            <a:r>
              <a:rPr lang="en-US" sz="2000"/>
              <a:t>After the reissue if there is no balance in shares forfeited  account  then there will be no capital profit. But where there is profit on the reissue of forfeited shares , such a profit is treated as a capital profit and balance or amount relating to shares reissued will be transferred to capital reserve by following entry ;</a:t>
            </a:r>
          </a:p>
          <a:p>
            <a:r>
              <a:rPr lang="en-US" sz="2000"/>
              <a:t>                         Share Forfeited a/c </a:t>
            </a:r>
          </a:p>
          <a:p>
            <a:r>
              <a:rPr lang="en-US" sz="2000"/>
              <a:t>                                 To capital reserve a/c </a:t>
            </a:r>
          </a:p>
          <a:p>
            <a:endParaRPr lang="en-US"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18</TotalTime>
  <Words>1656</Words>
  <Application>Microsoft Office PowerPoint</Application>
  <PresentationFormat>On-screen Show (4:3)</PresentationFormat>
  <Paragraphs>156</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Flow</vt:lpstr>
      <vt:lpstr>ISSUE OF SHARE PART-5</vt:lpstr>
      <vt:lpstr>Slide 2</vt:lpstr>
      <vt:lpstr>Slide 3</vt:lpstr>
      <vt:lpstr>Slide 4</vt:lpstr>
      <vt:lpstr>Slide 5</vt:lpstr>
      <vt:lpstr>Slide 6</vt:lpstr>
      <vt:lpstr>Slide 7</vt:lpstr>
      <vt:lpstr>Slide 8</vt:lpstr>
      <vt:lpstr>Slide 9</vt:lpstr>
      <vt:lpstr>Slide 10</vt:lpstr>
      <vt:lpstr>Slide 11</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ISSUE OF SHARE PART-4</dc:title>
  <dc:creator>user</dc:creator>
  <cp:lastModifiedBy>user</cp:lastModifiedBy>
  <cp:revision>3</cp:revision>
  <dcterms:created xsi:type="dcterms:W3CDTF">2024-03-02T13:03:47Z</dcterms:created>
  <dcterms:modified xsi:type="dcterms:W3CDTF">2024-03-02T13:22:29Z</dcterms:modified>
</cp:coreProperties>
</file>