
<file path=[Content_Types].xml><?xml version="1.0" encoding="utf-8"?>
<Types xmlns="http://schemas.openxmlformats.org/package/2006/content-types">
  <Default Extension="gif" ContentType="image/gi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276" r:id="rId2"/>
    <p:sldId id="256" r:id="rId3"/>
    <p:sldId id="257" r:id="rId4"/>
    <p:sldId id="275" r:id="rId5"/>
    <p:sldId id="258" r:id="rId6"/>
    <p:sldId id="259" r:id="rId7"/>
    <p:sldId id="262" r:id="rId8"/>
    <p:sldId id="261" r:id="rId9"/>
    <p:sldId id="263" r:id="rId10"/>
    <p:sldId id="264" r:id="rId11"/>
    <p:sldId id="265" r:id="rId12"/>
    <p:sldId id="266" r:id="rId13"/>
    <p:sldId id="267" r:id="rId14"/>
    <p:sldId id="268" r:id="rId15"/>
    <p:sldId id="269" r:id="rId16"/>
    <p:sldId id="270" r:id="rId17"/>
    <p:sldId id="271" r:id="rId18"/>
    <p:sldId id="272" r:id="rId19"/>
    <p:sldId id="274" r:id="rId20"/>
    <p:sldId id="273"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522"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6AC6EBD-36ED-4C6F-9939-E10EA679B3E3}" type="datetimeFigureOut">
              <a:rPr lang="en-US" smtClean="0"/>
              <a:pPr/>
              <a:t>8/7/2023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FF0C4C-CD17-4F78-B720-FE5FA12AD014}"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4FF0C4C-CD17-4F78-B720-FE5FA12AD014}" type="slidenum">
              <a:rPr lang="en-US" smtClean="0"/>
              <a:pPr/>
              <a:t>14</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41C201D-DFC6-458F-BE30-FCC95E4713EA}" type="datetimeFigureOut">
              <a:rPr lang="en-US" smtClean="0"/>
              <a:pPr/>
              <a:t>8/7/2023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178F488-C9B1-40ED-AC84-7E80811819C4}"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00"/>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1C201D-DFC6-458F-BE30-FCC95E4713EA}" type="datetimeFigureOut">
              <a:rPr lang="en-US" smtClean="0"/>
              <a:pPr/>
              <a:t>8/7/2023</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78F488-C9B1-40ED-AC84-7E80811819C4}"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2" Type="http://schemas.openxmlformats.org/officeDocument/2006/relationships/image" Target="../media/image7.gif" /><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2" Type="http://schemas.openxmlformats.org/officeDocument/2006/relationships/image" Target="../media/image8.jpeg" /><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 /><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2" Type="http://schemas.openxmlformats.org/officeDocument/2006/relationships/image" Target="../media/image9.jpeg" /><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3" Type="http://schemas.openxmlformats.org/officeDocument/2006/relationships/image" Target="../media/image10.jpeg" /><Relationship Id="rId2" Type="http://schemas.openxmlformats.org/officeDocument/2006/relationships/hyperlink" Target="http://www.google.co.in/imgres?imgurl=http://www.clipartoday.com/_thumbs/034/L/Listening_2_tnb.png&amp;imgrefurl=http://www.clipartoday.com/clipart/cartoons/cartoon/cartoon_265333.html&amp;usg=__spF3sCTqT1uKIOQqH494tUvlMFU=&amp;h=299&amp;w=350&amp;sz=30&amp;hl=en&amp;start=14&amp;zoom=1&amp;tbnid=qT9JYq2VE1xflM:&amp;tbnh=103&amp;tbnw=120&amp;ei=sj-dTtmcM8zPrQeUjZ2vCQ&amp;prev=/search?q=listening+cartoon&amp;hl=en&amp;gbv=2&amp;tbm=isch&amp;itbs=1" TargetMode="External" /><Relationship Id="rId1" Type="http://schemas.openxmlformats.org/officeDocument/2006/relationships/slideLayout" Target="../slideLayouts/slideLayout2.xml" /></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3" Type="http://schemas.openxmlformats.org/officeDocument/2006/relationships/image" Target="../media/image1.jpeg" /><Relationship Id="rId2" Type="http://schemas.openxmlformats.org/officeDocument/2006/relationships/hyperlink" Target="http://www.vaknlp.com/improve-listening-skills.gif" TargetMode="External"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Relationship Id="rId3" Type="http://schemas.openxmlformats.org/officeDocument/2006/relationships/image" Target="../media/image2.jpeg" /><Relationship Id="rId2" Type="http://schemas.openxmlformats.org/officeDocument/2006/relationships/hyperlink" Target="http://www.google.co.in/imgres?imgurl=http://www.oneminutepresenter.com/wp-content/uploads/2010/04/listening-skills2.gif&amp;imgrefurl=http://www.oneminutepresenter.com/category/rapport/&amp;usg=__xC0M0bbmCIcvVak1euP_cfd2Rds=&amp;h=345&amp;w=325&amp;sz=3&amp;hl=en&amp;start=14&amp;zoom=1&amp;tbnid=CpflesXKp6KMhM:&amp;tbnh=120&amp;tbnw=113&amp;ei=GUKdTs_8M9CtrAfW75iWCQ&amp;prev=/search?q=listening+skills&amp;hl=en&amp;gbv=2&amp;tbm=isch&amp;itbs=1" TargetMode="External" /><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3" Type="http://schemas.openxmlformats.org/officeDocument/2006/relationships/image" Target="../media/image3.jpeg" /><Relationship Id="rId2" Type="http://schemas.openxmlformats.org/officeDocument/2006/relationships/hyperlink" Target="http://www.google.co.in/imgres?imgurl=http://www.bobleroi.co.uk/Announcements/Hearing.jpg&amp;imgrefurl=http://www.bobleroi.co.uk/Announcements/Announcements.html&amp;usg=__dXNvB3sOyiEgI8ageK1l1GZt3HM=&amp;h=110&amp;w=100&amp;sz=4&amp;hl=en&amp;start=3&amp;zoom=1&amp;tbnid=z7kGb37rPkmIdM:&amp;tbnh=85&amp;tbnw=77&amp;ei=sj-dTtmcM8zPrQeUjZ2vCQ&amp;prev=/search?q=listening+cartoon&amp;hl=en&amp;gbv=2&amp;tbm=isch&amp;itbs=1" TargetMode="External" /><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2" Type="http://schemas.openxmlformats.org/officeDocument/2006/relationships/image" Target="../media/image4.jpeg" /><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2" Type="http://schemas.openxmlformats.org/officeDocument/2006/relationships/image" Target="../media/image5.jpeg" /><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 /></Relationships>
</file>

<file path=ppt/slides/_rels/slide9.xml.rels><?xml version="1.0" encoding="UTF-8" standalone="yes"?>
<Relationships xmlns="http://schemas.openxmlformats.org/package/2006/relationships"><Relationship Id="rId2" Type="http://schemas.openxmlformats.org/officeDocument/2006/relationships/image" Target="../media/image6.jpeg" /><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3E5CE1-690A-9B4F-ADF7-EDD2C7D6778C}"/>
              </a:ext>
            </a:extLst>
          </p:cNvPr>
          <p:cNvSpPr>
            <a:spLocks noGrp="1"/>
          </p:cNvSpPr>
          <p:nvPr>
            <p:ph type="title"/>
          </p:nvPr>
        </p:nvSpPr>
        <p:spPr/>
        <p:txBody>
          <a:bodyPr/>
          <a:lstStyle/>
          <a:p>
            <a:r>
              <a:rPr lang="en-IN" b="1">
                <a:solidFill>
                  <a:schemeClr val="bg1"/>
                </a:solidFill>
              </a:rPr>
              <a:t>Listening Skill</a:t>
            </a:r>
            <a:endParaRPr lang="en-US" b="1">
              <a:solidFill>
                <a:schemeClr val="bg1"/>
              </a:solidFill>
            </a:endParaRPr>
          </a:p>
        </p:txBody>
      </p:sp>
      <p:sp>
        <p:nvSpPr>
          <p:cNvPr id="3" name="Content Placeholder 2">
            <a:extLst>
              <a:ext uri="{FF2B5EF4-FFF2-40B4-BE49-F238E27FC236}">
                <a16:creationId xmlns:a16="http://schemas.microsoft.com/office/drawing/2014/main" id="{72EBAABF-171A-9940-9283-AC8C91554D79}"/>
              </a:ext>
            </a:extLst>
          </p:cNvPr>
          <p:cNvSpPr>
            <a:spLocks noGrp="1"/>
          </p:cNvSpPr>
          <p:nvPr>
            <p:ph idx="1"/>
          </p:nvPr>
        </p:nvSpPr>
        <p:spPr/>
        <p:txBody>
          <a:bodyPr/>
          <a:lstStyle/>
          <a:p>
            <a:endParaRPr lang="en-IN"/>
          </a:p>
          <a:p>
            <a:endParaRPr lang="en-IN"/>
          </a:p>
          <a:p>
            <a:endParaRPr lang="en-IN"/>
          </a:p>
          <a:p>
            <a:pPr marL="0" indent="0" algn="r">
              <a:buNone/>
            </a:pPr>
            <a:r>
              <a:rPr lang="en-IN">
                <a:solidFill>
                  <a:schemeClr val="bg1"/>
                </a:solidFill>
              </a:rPr>
              <a:t>Pratibha Khandelwal</a:t>
            </a:r>
          </a:p>
          <a:p>
            <a:pPr marL="0" indent="0" algn="r">
              <a:buNone/>
            </a:pPr>
            <a:r>
              <a:rPr lang="en-IN">
                <a:solidFill>
                  <a:schemeClr val="bg1"/>
                </a:solidFill>
              </a:rPr>
              <a:t>Assistant Professor</a:t>
            </a:r>
          </a:p>
          <a:p>
            <a:pPr marL="0" indent="0" algn="r">
              <a:buNone/>
            </a:pPr>
            <a:r>
              <a:rPr lang="en-IN">
                <a:solidFill>
                  <a:schemeClr val="bg1"/>
                </a:solidFill>
              </a:rPr>
              <a:t>Education Department</a:t>
            </a:r>
          </a:p>
          <a:p>
            <a:pPr marL="0" indent="0" algn="r">
              <a:buNone/>
            </a:pPr>
            <a:r>
              <a:rPr lang="en-IN">
                <a:solidFill>
                  <a:schemeClr val="bg1"/>
                </a:solidFill>
              </a:rPr>
              <a:t>Durga Mahavidyalaya</a:t>
            </a:r>
          </a:p>
          <a:p>
            <a:endParaRPr lang="en-US"/>
          </a:p>
        </p:txBody>
      </p:sp>
    </p:spTree>
    <p:extLst>
      <p:ext uri="{BB962C8B-B14F-4D97-AF65-F5344CB8AC3E}">
        <p14:creationId xmlns:p14="http://schemas.microsoft.com/office/powerpoint/2010/main" val="389324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sz="3600" b="1" dirty="0">
                <a:solidFill>
                  <a:schemeClr val="bg1"/>
                </a:solidFill>
              </a:rPr>
              <a:t>Significance of good (attentive) listening</a:t>
            </a:r>
            <a:endParaRPr lang="en-US" sz="3600" dirty="0">
              <a:solidFill>
                <a:schemeClr val="bg1"/>
              </a:solidFill>
            </a:endParaRPr>
          </a:p>
        </p:txBody>
      </p:sp>
      <p:sp>
        <p:nvSpPr>
          <p:cNvPr id="3" name="Content Placeholder 2"/>
          <p:cNvSpPr>
            <a:spLocks noGrp="1"/>
          </p:cNvSpPr>
          <p:nvPr>
            <p:ph idx="1"/>
          </p:nvPr>
        </p:nvSpPr>
        <p:spPr>
          <a:xfrm>
            <a:off x="457200" y="1143000"/>
            <a:ext cx="8229600" cy="5486400"/>
          </a:xfrm>
        </p:spPr>
        <p:txBody>
          <a:bodyPr>
            <a:normAutofit fontScale="92500" lnSpcReduction="10000"/>
          </a:bodyPr>
          <a:lstStyle/>
          <a:p>
            <a:pPr>
              <a:buNone/>
            </a:pPr>
            <a:r>
              <a:rPr lang="en-US" sz="2400" dirty="0">
                <a:solidFill>
                  <a:schemeClr val="bg1"/>
                </a:solidFill>
              </a:rPr>
              <a:t>	</a:t>
            </a:r>
            <a:r>
              <a:rPr lang="en-US" sz="2400" b="1" dirty="0">
                <a:solidFill>
                  <a:schemeClr val="bg1"/>
                </a:solidFill>
              </a:rPr>
              <a:t>When a person listens to a spoken message by using his concentration power, experience, guesswork, prediction ability, logical sense etc. it is called intelligent listening.</a:t>
            </a:r>
          </a:p>
          <a:p>
            <a:pPr>
              <a:buNone/>
            </a:pPr>
            <a:endParaRPr lang="en-US" sz="2400" dirty="0">
              <a:solidFill>
                <a:schemeClr val="bg1"/>
              </a:solidFill>
            </a:endParaRPr>
          </a:p>
          <a:p>
            <a:r>
              <a:rPr lang="en-US" sz="2400" dirty="0">
                <a:solidFill>
                  <a:schemeClr val="bg1"/>
                </a:solidFill>
              </a:rPr>
              <a:t>A good listener learns more than indifferent listener.</a:t>
            </a:r>
          </a:p>
          <a:p>
            <a:r>
              <a:rPr lang="en-US" sz="2400" dirty="0">
                <a:solidFill>
                  <a:schemeClr val="bg1"/>
                </a:solidFill>
              </a:rPr>
              <a:t>An attentive listener stimulates better speaking by the speaker.</a:t>
            </a:r>
          </a:p>
          <a:p>
            <a:r>
              <a:rPr lang="en-US" sz="2400" dirty="0">
                <a:solidFill>
                  <a:schemeClr val="bg1"/>
                </a:solidFill>
              </a:rPr>
              <a:t>A good listener can restructure vague speaking into clearer meaning.</a:t>
            </a:r>
          </a:p>
          <a:p>
            <a:r>
              <a:rPr lang="en-US" sz="2400" dirty="0">
                <a:solidFill>
                  <a:schemeClr val="bg1"/>
                </a:solidFill>
              </a:rPr>
              <a:t>A good listener learns to detect assumptions, prejudices and attitudes.</a:t>
            </a:r>
          </a:p>
          <a:p>
            <a:r>
              <a:rPr lang="en-US" sz="2400" dirty="0">
                <a:solidFill>
                  <a:schemeClr val="bg1"/>
                </a:solidFill>
              </a:rPr>
              <a:t>A good listener can understand and evaluate inferences and reasoning.</a:t>
            </a:r>
          </a:p>
          <a:p>
            <a:r>
              <a:rPr lang="en-US" sz="2400" dirty="0">
                <a:solidFill>
                  <a:schemeClr val="bg1"/>
                </a:solidFill>
              </a:rPr>
              <a:t>A good listener can distinguish facts from opinion.</a:t>
            </a:r>
          </a:p>
          <a:p>
            <a:endParaRPr lang="en-US" sz="2400" dirty="0">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Types of listening</a:t>
            </a:r>
          </a:p>
        </p:txBody>
      </p:sp>
      <p:pic>
        <p:nvPicPr>
          <p:cNvPr id="4" name="Picture 12" descr="http://www.markstivers.com/wordpress/comics/2007-05-06%20Not-really-listening.gif"/>
          <p:cNvPicPr>
            <a:picLocks noGrp="1" noChangeAspect="1" noChangeArrowheads="1"/>
          </p:cNvPicPr>
          <p:nvPr>
            <p:ph idx="1"/>
          </p:nvPr>
        </p:nvPicPr>
        <p:blipFill>
          <a:blip r:embed="rId2"/>
          <a:srcRect/>
          <a:stretch>
            <a:fillRect/>
          </a:stretch>
        </p:blipFill>
        <p:spPr bwMode="auto">
          <a:xfrm>
            <a:off x="1828800" y="2133600"/>
            <a:ext cx="5547117" cy="4449763"/>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Types of listening</a:t>
            </a:r>
            <a:endParaRPr lang="en-US" sz="3600" dirty="0">
              <a:solidFill>
                <a:schemeClr val="bg1"/>
              </a:solidFill>
            </a:endParaRPr>
          </a:p>
        </p:txBody>
      </p:sp>
      <p:sp>
        <p:nvSpPr>
          <p:cNvPr id="3" name="Content Placeholder 2"/>
          <p:cNvSpPr>
            <a:spLocks noGrp="1"/>
          </p:cNvSpPr>
          <p:nvPr>
            <p:ph idx="1"/>
          </p:nvPr>
        </p:nvSpPr>
        <p:spPr>
          <a:xfrm>
            <a:off x="457200" y="1447800"/>
            <a:ext cx="8229600" cy="4906963"/>
          </a:xfrm>
        </p:spPr>
        <p:txBody>
          <a:bodyPr>
            <a:normAutofit/>
          </a:bodyPr>
          <a:lstStyle/>
          <a:p>
            <a:r>
              <a:rPr lang="en-US" sz="2400" dirty="0">
                <a:solidFill>
                  <a:schemeClr val="bg1"/>
                </a:solidFill>
              </a:rPr>
              <a:t>Non listening (content is not needed)</a:t>
            </a:r>
          </a:p>
          <a:p>
            <a:r>
              <a:rPr lang="en-US" sz="2400" dirty="0">
                <a:solidFill>
                  <a:schemeClr val="bg1"/>
                </a:solidFill>
              </a:rPr>
              <a:t>Pseudo listening</a:t>
            </a:r>
          </a:p>
          <a:p>
            <a:r>
              <a:rPr lang="en-US" sz="2400" dirty="0">
                <a:solidFill>
                  <a:schemeClr val="bg1"/>
                </a:solidFill>
              </a:rPr>
              <a:t>Active or focused listening(from hearing to respond)</a:t>
            </a:r>
          </a:p>
          <a:p>
            <a:r>
              <a:rPr lang="en-US" sz="2400" dirty="0">
                <a:solidFill>
                  <a:schemeClr val="bg1"/>
                </a:solidFill>
              </a:rPr>
              <a:t>Passive listening(responding is absent)</a:t>
            </a:r>
          </a:p>
          <a:p>
            <a:r>
              <a:rPr lang="en-US" sz="2400" dirty="0">
                <a:solidFill>
                  <a:schemeClr val="bg1"/>
                </a:solidFill>
              </a:rPr>
              <a:t>Emphatic listening</a:t>
            </a:r>
          </a:p>
          <a:p>
            <a:r>
              <a:rPr lang="en-US" sz="2400" dirty="0">
                <a:solidFill>
                  <a:schemeClr val="bg1"/>
                </a:solidFill>
              </a:rPr>
              <a:t>Selective listening</a:t>
            </a:r>
          </a:p>
          <a:p>
            <a:r>
              <a:rPr lang="en-US" sz="2400" dirty="0">
                <a:solidFill>
                  <a:schemeClr val="bg1"/>
                </a:solidFill>
              </a:rPr>
              <a:t>Bottom line listening</a:t>
            </a:r>
          </a:p>
          <a:p>
            <a:r>
              <a:rPr lang="en-US" sz="2400" dirty="0">
                <a:solidFill>
                  <a:schemeClr val="bg1"/>
                </a:solidFill>
              </a:rPr>
              <a:t>Evaluative listening</a:t>
            </a:r>
          </a:p>
          <a:p>
            <a:r>
              <a:rPr lang="en-US" sz="2400" dirty="0">
                <a:solidFill>
                  <a:schemeClr val="bg1"/>
                </a:solidFill>
              </a:rPr>
              <a:t>Offensive listening</a:t>
            </a:r>
          </a:p>
          <a:p>
            <a:r>
              <a:rPr lang="en-US" sz="2400" dirty="0">
                <a:solidFill>
                  <a:schemeClr val="bg1"/>
                </a:solidFill>
              </a:rPr>
              <a:t>Defensive listening</a:t>
            </a:r>
          </a:p>
          <a:p>
            <a:r>
              <a:rPr lang="en-US" sz="2400" dirty="0">
                <a:solidFill>
                  <a:schemeClr val="bg1"/>
                </a:solidFill>
              </a:rPr>
              <a:t>Attentive listening</a:t>
            </a:r>
          </a:p>
          <a:p>
            <a:endParaRPr lang="en-US" sz="2400" dirty="0">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Barriers to listening</a:t>
            </a:r>
          </a:p>
        </p:txBody>
      </p:sp>
      <p:pic>
        <p:nvPicPr>
          <p:cNvPr id="4" name="Picture 10" descr="http://www.cartoonstock.com/newscartoons/cartoonists/dpa/lowres/dpan676l.jpg"/>
          <p:cNvPicPr>
            <a:picLocks noGrp="1" noChangeAspect="1" noChangeArrowheads="1"/>
          </p:cNvPicPr>
          <p:nvPr>
            <p:ph idx="1"/>
          </p:nvPr>
        </p:nvPicPr>
        <p:blipFill>
          <a:blip r:embed="rId2"/>
          <a:srcRect/>
          <a:stretch>
            <a:fillRect/>
          </a:stretch>
        </p:blipFill>
        <p:spPr bwMode="auto">
          <a:xfrm>
            <a:off x="1905000" y="1958180"/>
            <a:ext cx="5257800" cy="4366420"/>
          </a:xfrm>
          <a:prstGeom prst="rect">
            <a:avLst/>
          </a:prstGeom>
          <a:noFill/>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Barriers to listening(1)</a:t>
            </a:r>
            <a:endParaRPr lang="en-US" sz="3600" dirty="0">
              <a:solidFill>
                <a:schemeClr val="bg1"/>
              </a:solidFill>
            </a:endParaRPr>
          </a:p>
        </p:txBody>
      </p:sp>
      <p:sp>
        <p:nvSpPr>
          <p:cNvPr id="3" name="Content Placeholder 2"/>
          <p:cNvSpPr>
            <a:spLocks noGrp="1"/>
          </p:cNvSpPr>
          <p:nvPr>
            <p:ph idx="1"/>
          </p:nvPr>
        </p:nvSpPr>
        <p:spPr>
          <a:xfrm>
            <a:off x="457200" y="1295400"/>
            <a:ext cx="8229600" cy="5334000"/>
          </a:xfrm>
        </p:spPr>
        <p:txBody>
          <a:bodyPr>
            <a:normAutofit/>
          </a:bodyPr>
          <a:lstStyle/>
          <a:p>
            <a:pPr marL="457200" indent="-457200">
              <a:buFont typeface="+mj-lt"/>
              <a:buAutoNum type="arabicPeriod"/>
            </a:pPr>
            <a:r>
              <a:rPr lang="en-US" sz="2600" b="1" dirty="0">
                <a:solidFill>
                  <a:schemeClr val="bg1"/>
                </a:solidFill>
              </a:rPr>
              <a:t>Physical barriers</a:t>
            </a:r>
          </a:p>
          <a:p>
            <a:pPr marL="857250" lvl="1" indent="-457200">
              <a:buFont typeface="Arial" pitchFamily="34" charset="0"/>
              <a:buChar char="•"/>
            </a:pPr>
            <a:r>
              <a:rPr lang="en-US" sz="2200" dirty="0">
                <a:solidFill>
                  <a:schemeClr val="bg1"/>
                </a:solidFill>
              </a:rPr>
              <a:t>Noise</a:t>
            </a:r>
          </a:p>
          <a:p>
            <a:pPr marL="857250" lvl="1" indent="-457200">
              <a:buFont typeface="Arial" pitchFamily="34" charset="0"/>
              <a:buChar char="•"/>
            </a:pPr>
            <a:r>
              <a:rPr lang="en-US" sz="2200" dirty="0">
                <a:solidFill>
                  <a:schemeClr val="bg1"/>
                </a:solidFill>
              </a:rPr>
              <a:t>Physical discomfort</a:t>
            </a:r>
          </a:p>
          <a:p>
            <a:pPr marL="857250" lvl="1" indent="-457200">
              <a:buFont typeface="Arial" pitchFamily="34" charset="0"/>
              <a:buChar char="•"/>
            </a:pPr>
            <a:r>
              <a:rPr lang="en-US" sz="2200" dirty="0">
                <a:solidFill>
                  <a:schemeClr val="bg1"/>
                </a:solidFill>
              </a:rPr>
              <a:t>Distance between speaker and listener</a:t>
            </a:r>
          </a:p>
          <a:p>
            <a:pPr marL="857250" lvl="1" indent="-457200">
              <a:buFont typeface="Arial" pitchFamily="34" charset="0"/>
              <a:buChar char="•"/>
            </a:pPr>
            <a:r>
              <a:rPr lang="en-US" sz="2200" dirty="0">
                <a:solidFill>
                  <a:schemeClr val="bg1"/>
                </a:solidFill>
              </a:rPr>
              <a:t>Physical distraction</a:t>
            </a:r>
            <a:endParaRPr lang="en-US" sz="2600" b="1" dirty="0">
              <a:solidFill>
                <a:schemeClr val="bg1"/>
              </a:solidFill>
            </a:endParaRPr>
          </a:p>
          <a:p>
            <a:pPr marL="457200" indent="-457200">
              <a:buFont typeface="+mj-lt"/>
              <a:buAutoNum type="arabicPeriod"/>
            </a:pPr>
            <a:r>
              <a:rPr lang="en-US" sz="2600" b="1" dirty="0">
                <a:solidFill>
                  <a:schemeClr val="bg1"/>
                </a:solidFill>
              </a:rPr>
              <a:t>Psychological barriers</a:t>
            </a:r>
          </a:p>
          <a:p>
            <a:pPr marL="857250" lvl="1" indent="-457200">
              <a:buFont typeface="Arial" pitchFamily="34" charset="0"/>
              <a:buChar char="•"/>
            </a:pPr>
            <a:r>
              <a:rPr lang="en-US" sz="2200" dirty="0">
                <a:solidFill>
                  <a:schemeClr val="bg1"/>
                </a:solidFill>
              </a:rPr>
              <a:t>Ego, anxiety, fear, stress, worry…</a:t>
            </a:r>
          </a:p>
          <a:p>
            <a:pPr marL="857250" lvl="1" indent="-457200">
              <a:buFont typeface="Arial" pitchFamily="34" charset="0"/>
              <a:buChar char="•"/>
            </a:pPr>
            <a:r>
              <a:rPr lang="en-US" sz="2200" dirty="0">
                <a:solidFill>
                  <a:schemeClr val="bg1"/>
                </a:solidFill>
              </a:rPr>
              <a:t>Lack of attention</a:t>
            </a:r>
          </a:p>
          <a:p>
            <a:pPr marL="857250" lvl="1" indent="-457200">
              <a:buFont typeface="Arial" pitchFamily="34" charset="0"/>
              <a:buChar char="•"/>
            </a:pPr>
            <a:r>
              <a:rPr lang="en-US" sz="2200" dirty="0">
                <a:solidFill>
                  <a:schemeClr val="bg1"/>
                </a:solidFill>
              </a:rPr>
              <a:t>Poor motivation</a:t>
            </a:r>
          </a:p>
          <a:p>
            <a:pPr marL="857250" lvl="1" indent="-457200">
              <a:buFont typeface="Arial" pitchFamily="34" charset="0"/>
              <a:buChar char="•"/>
            </a:pPr>
            <a:r>
              <a:rPr lang="en-US" sz="2200" dirty="0">
                <a:solidFill>
                  <a:schemeClr val="bg1"/>
                </a:solidFill>
              </a:rPr>
              <a:t>Negative attitude</a:t>
            </a:r>
          </a:p>
          <a:p>
            <a:pPr marL="857250" lvl="1" indent="-457200">
              <a:buFont typeface="Arial" pitchFamily="34" charset="0"/>
              <a:buChar char="•"/>
            </a:pPr>
            <a:r>
              <a:rPr lang="en-US" sz="2200" dirty="0">
                <a:solidFill>
                  <a:schemeClr val="bg1"/>
                </a:solidFill>
              </a:rPr>
              <a:t>Bias and prejudices</a:t>
            </a:r>
          </a:p>
          <a:p>
            <a:pPr marL="857250" lvl="1" indent="-457200">
              <a:buFont typeface="Arial" pitchFamily="34" charset="0"/>
              <a:buChar char="•"/>
            </a:pPr>
            <a:r>
              <a:rPr lang="en-US" sz="2200" dirty="0">
                <a:solidFill>
                  <a:schemeClr val="bg1"/>
                </a:solidFill>
              </a:rPr>
              <a:t>Closed mindedness</a:t>
            </a:r>
          </a:p>
          <a:p>
            <a:pPr marL="857250" lvl="1" indent="-457200">
              <a:buFont typeface="Arial" pitchFamily="34" charset="0"/>
              <a:buChar char="•"/>
            </a:pPr>
            <a:endParaRPr lang="en-US" sz="2200" dirty="0">
              <a:solidFill>
                <a:schemeClr val="bg1"/>
              </a:solidFill>
            </a:endParaRPr>
          </a:p>
          <a:p>
            <a:pPr marL="857250" lvl="1" indent="-457200">
              <a:buNone/>
            </a:pPr>
            <a:endParaRPr lang="en-US" sz="2000" dirty="0">
              <a:solidFill>
                <a:schemeClr val="bg1"/>
              </a:solidFill>
            </a:endParaRPr>
          </a:p>
          <a:p>
            <a:pPr marL="457200" indent="-457200">
              <a:buFont typeface="+mj-lt"/>
              <a:buAutoNum type="arabicPeriod"/>
            </a:pPr>
            <a:endParaRPr lang="en-US" sz="3800" dirty="0">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Barriers to listening(2)</a:t>
            </a:r>
            <a:endParaRPr lang="en-US" sz="3600" dirty="0">
              <a:solidFill>
                <a:schemeClr val="bg1"/>
              </a:solidFill>
            </a:endParaRPr>
          </a:p>
        </p:txBody>
      </p:sp>
      <p:sp>
        <p:nvSpPr>
          <p:cNvPr id="3" name="Content Placeholder 2"/>
          <p:cNvSpPr>
            <a:spLocks noGrp="1"/>
          </p:cNvSpPr>
          <p:nvPr>
            <p:ph idx="1"/>
          </p:nvPr>
        </p:nvSpPr>
        <p:spPr>
          <a:xfrm>
            <a:off x="457200" y="1371600"/>
            <a:ext cx="8229600" cy="5105400"/>
          </a:xfrm>
        </p:spPr>
        <p:txBody>
          <a:bodyPr>
            <a:normAutofit/>
          </a:bodyPr>
          <a:lstStyle/>
          <a:p>
            <a:pPr marL="457200" indent="-457200">
              <a:buFont typeface="+mj-lt"/>
              <a:buAutoNum type="arabicPeriod" startAt="3"/>
            </a:pPr>
            <a:r>
              <a:rPr lang="en-US" sz="2400" b="1" dirty="0">
                <a:solidFill>
                  <a:schemeClr val="bg1"/>
                </a:solidFill>
              </a:rPr>
              <a:t>Linguistic barriers</a:t>
            </a:r>
          </a:p>
          <a:p>
            <a:pPr marL="857250" lvl="1" indent="-457200">
              <a:buFont typeface="Arial" pitchFamily="34" charset="0"/>
              <a:buChar char="•"/>
            </a:pPr>
            <a:r>
              <a:rPr lang="en-US" sz="2000" dirty="0">
                <a:solidFill>
                  <a:schemeClr val="bg1"/>
                </a:solidFill>
              </a:rPr>
              <a:t>Improper delivery</a:t>
            </a:r>
          </a:p>
          <a:p>
            <a:pPr marL="857250" lvl="1" indent="-457200">
              <a:buFont typeface="Arial" pitchFamily="34" charset="0"/>
              <a:buChar char="•"/>
            </a:pPr>
            <a:r>
              <a:rPr lang="en-US" sz="2000" dirty="0">
                <a:solidFill>
                  <a:schemeClr val="bg1"/>
                </a:solidFill>
              </a:rPr>
              <a:t>Improper message decoding</a:t>
            </a:r>
          </a:p>
          <a:p>
            <a:pPr marL="857250" lvl="1" indent="-457200">
              <a:buFont typeface="Arial" pitchFamily="34" charset="0"/>
              <a:buChar char="•"/>
            </a:pPr>
            <a:r>
              <a:rPr lang="en-US" sz="2000" dirty="0">
                <a:solidFill>
                  <a:schemeClr val="bg1"/>
                </a:solidFill>
              </a:rPr>
              <a:t>Ambiguous language</a:t>
            </a:r>
          </a:p>
          <a:p>
            <a:pPr marL="857250" lvl="1" indent="-457200">
              <a:buFont typeface="Arial" pitchFamily="34" charset="0"/>
              <a:buChar char="•"/>
            </a:pPr>
            <a:r>
              <a:rPr lang="en-US" sz="2000" dirty="0">
                <a:solidFill>
                  <a:schemeClr val="bg1"/>
                </a:solidFill>
              </a:rPr>
              <a:t>Jargon</a:t>
            </a:r>
          </a:p>
          <a:p>
            <a:pPr marL="457200" indent="-457200">
              <a:buFont typeface="+mj-lt"/>
              <a:buAutoNum type="arabicPeriod" startAt="3"/>
            </a:pPr>
            <a:r>
              <a:rPr lang="en-US" sz="2400" b="1" dirty="0">
                <a:solidFill>
                  <a:schemeClr val="bg1"/>
                </a:solidFill>
              </a:rPr>
              <a:t>Cultural barriers</a:t>
            </a:r>
          </a:p>
          <a:p>
            <a:pPr marL="857250" lvl="1" indent="-457200">
              <a:buFont typeface="Arial" pitchFamily="34" charset="0"/>
              <a:buChar char="•"/>
            </a:pPr>
            <a:r>
              <a:rPr lang="en-US" sz="2000" dirty="0">
                <a:solidFill>
                  <a:schemeClr val="bg1"/>
                </a:solidFill>
              </a:rPr>
              <a:t>Cultural differences</a:t>
            </a:r>
          </a:p>
          <a:p>
            <a:pPr marL="857250" lvl="1" indent="-457200">
              <a:buFont typeface="Arial" pitchFamily="34" charset="0"/>
              <a:buChar char="•"/>
            </a:pPr>
            <a:r>
              <a:rPr lang="en-US" sz="2000" dirty="0">
                <a:solidFill>
                  <a:schemeClr val="bg1"/>
                </a:solidFill>
              </a:rPr>
              <a:t>Different values</a:t>
            </a:r>
          </a:p>
          <a:p>
            <a:pPr marL="857250" lvl="1" indent="-457200">
              <a:buFont typeface="Arial" pitchFamily="34" charset="0"/>
              <a:buChar char="•"/>
            </a:pPr>
            <a:r>
              <a:rPr lang="en-US" sz="2000" dirty="0">
                <a:solidFill>
                  <a:schemeClr val="bg1"/>
                </a:solidFill>
              </a:rPr>
              <a:t>Different norms</a:t>
            </a:r>
            <a:endParaRPr lang="en-US" sz="2000" b="1" dirty="0">
              <a:solidFill>
                <a:schemeClr val="bg1"/>
              </a:solidFill>
            </a:endParaRPr>
          </a:p>
          <a:p>
            <a:pPr marL="457200" indent="-457200">
              <a:buFont typeface="+mj-lt"/>
              <a:buAutoNum type="arabicPeriod" startAt="3"/>
            </a:pPr>
            <a:r>
              <a:rPr lang="en-US" sz="2400" b="1" dirty="0">
                <a:solidFill>
                  <a:schemeClr val="bg1"/>
                </a:solidFill>
              </a:rPr>
              <a:t>Other barriers</a:t>
            </a:r>
          </a:p>
          <a:p>
            <a:pPr marL="857250" lvl="1" indent="-457200">
              <a:buFont typeface="Arial" pitchFamily="34" charset="0"/>
              <a:buChar char="•"/>
            </a:pPr>
            <a:r>
              <a:rPr lang="en-US" sz="2000" dirty="0">
                <a:solidFill>
                  <a:schemeClr val="bg1"/>
                </a:solidFill>
              </a:rPr>
              <a:t>Difficult topic</a:t>
            </a:r>
          </a:p>
          <a:p>
            <a:pPr marL="857250" lvl="1" indent="-457200">
              <a:buFont typeface="Arial" pitchFamily="34" charset="0"/>
              <a:buChar char="•"/>
            </a:pPr>
            <a:r>
              <a:rPr lang="en-US" sz="2000" dirty="0">
                <a:solidFill>
                  <a:schemeClr val="bg1"/>
                </a:solidFill>
              </a:rPr>
              <a:t>Time period and</a:t>
            </a:r>
          </a:p>
          <a:p>
            <a:pPr marL="857250" lvl="1" indent="-457200">
              <a:buFont typeface="Arial" pitchFamily="34" charset="0"/>
              <a:buChar char="•"/>
            </a:pPr>
            <a:r>
              <a:rPr lang="en-US" sz="2000" dirty="0">
                <a:solidFill>
                  <a:schemeClr val="bg1"/>
                </a:solidFill>
              </a:rPr>
              <a:t>Difference in status</a:t>
            </a:r>
          </a:p>
          <a:p>
            <a:pPr marL="857250" lvl="1" indent="-457200">
              <a:buNone/>
            </a:pPr>
            <a:endParaRPr lang="en-US" sz="2000" dirty="0">
              <a:solidFill>
                <a:schemeClr val="bg1"/>
              </a:solidFill>
            </a:endParaRPr>
          </a:p>
          <a:p>
            <a:pPr marL="857250" lvl="1" indent="-457200">
              <a:buFont typeface="Arial" pitchFamily="34" charset="0"/>
              <a:buChar char="•"/>
            </a:pPr>
            <a:endParaRPr lang="en-US" sz="2000" dirty="0">
              <a:solidFill>
                <a:schemeClr val="bg1"/>
              </a:solidFill>
            </a:endParaRPr>
          </a:p>
          <a:p>
            <a:pPr marL="857250" lvl="1" indent="-457200">
              <a:buFont typeface="Arial" pitchFamily="34" charset="0"/>
              <a:buChar char="•"/>
            </a:pPr>
            <a:endParaRPr lang="en-US" sz="2000" b="1" dirty="0">
              <a:solidFill>
                <a:schemeClr val="bg1"/>
              </a:solidFill>
            </a:endParaRPr>
          </a:p>
          <a:p>
            <a:pPr marL="857250" lvl="1" indent="-457200">
              <a:buNone/>
            </a:pPr>
            <a:endParaRPr lang="en-US" sz="2000" dirty="0">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Essentials of good listening</a:t>
            </a:r>
          </a:p>
        </p:txBody>
      </p:sp>
      <p:pic>
        <p:nvPicPr>
          <p:cNvPr id="4" name="Picture 6" descr="http://angelasalevouris.efoliomn.com/Uploads/listening%20pic_full.jpg"/>
          <p:cNvPicPr>
            <a:picLocks noGrp="1" noChangeAspect="1" noChangeArrowheads="1"/>
          </p:cNvPicPr>
          <p:nvPr>
            <p:ph idx="1"/>
          </p:nvPr>
        </p:nvPicPr>
        <p:blipFill>
          <a:blip r:embed="rId2"/>
          <a:srcRect/>
          <a:stretch>
            <a:fillRect/>
          </a:stretch>
        </p:blipFill>
        <p:spPr bwMode="auto">
          <a:xfrm>
            <a:off x="1524000" y="1985390"/>
            <a:ext cx="5638800" cy="4186810"/>
          </a:xfrm>
          <a:prstGeom prst="rect">
            <a:avLst/>
          </a:prstGeom>
          <a:noFill/>
          <a:ln>
            <a:solidFill>
              <a:schemeClr val="accent1"/>
            </a:solid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Essentials of good listening</a:t>
            </a:r>
            <a:endParaRPr lang="en-US" sz="3600" dirty="0">
              <a:solidFill>
                <a:schemeClr val="bg1"/>
              </a:solidFill>
            </a:endParaRPr>
          </a:p>
        </p:txBody>
      </p:sp>
      <p:sp>
        <p:nvSpPr>
          <p:cNvPr id="3" name="Content Placeholder 2"/>
          <p:cNvSpPr>
            <a:spLocks noGrp="1"/>
          </p:cNvSpPr>
          <p:nvPr>
            <p:ph idx="1"/>
          </p:nvPr>
        </p:nvSpPr>
        <p:spPr>
          <a:xfrm>
            <a:off x="457200" y="1600200"/>
            <a:ext cx="8229600" cy="4876800"/>
          </a:xfrm>
        </p:spPr>
        <p:txBody>
          <a:bodyPr>
            <a:normAutofit/>
          </a:bodyPr>
          <a:lstStyle/>
          <a:p>
            <a:r>
              <a:rPr lang="en-US" sz="2400" dirty="0">
                <a:solidFill>
                  <a:schemeClr val="bg1"/>
                </a:solidFill>
              </a:rPr>
              <a:t>Be alert while listening.</a:t>
            </a:r>
          </a:p>
          <a:p>
            <a:r>
              <a:rPr lang="en-US" sz="2400" dirty="0">
                <a:solidFill>
                  <a:schemeClr val="bg1"/>
                </a:solidFill>
              </a:rPr>
              <a:t>Exercise your mind(we listen faster than we speak so fill the gap in understanding).</a:t>
            </a:r>
          </a:p>
          <a:p>
            <a:r>
              <a:rPr lang="en-US" sz="2400" dirty="0">
                <a:solidFill>
                  <a:schemeClr val="bg1"/>
                </a:solidFill>
              </a:rPr>
              <a:t>Resist distraction.</a:t>
            </a:r>
          </a:p>
          <a:p>
            <a:r>
              <a:rPr lang="en-US" sz="2400" dirty="0">
                <a:solidFill>
                  <a:schemeClr val="bg1"/>
                </a:solidFill>
              </a:rPr>
              <a:t>Find areas of interest.</a:t>
            </a:r>
          </a:p>
          <a:p>
            <a:r>
              <a:rPr lang="en-US" sz="2400" dirty="0">
                <a:solidFill>
                  <a:schemeClr val="bg1"/>
                </a:solidFill>
              </a:rPr>
              <a:t>Judge content, not delivery.</a:t>
            </a:r>
          </a:p>
          <a:p>
            <a:r>
              <a:rPr lang="en-US" sz="2400" dirty="0">
                <a:solidFill>
                  <a:schemeClr val="bg1"/>
                </a:solidFill>
              </a:rPr>
              <a:t>Hold your fire.</a:t>
            </a:r>
          </a:p>
          <a:p>
            <a:r>
              <a:rPr lang="en-US" sz="2400" dirty="0">
                <a:solidFill>
                  <a:schemeClr val="bg1"/>
                </a:solidFill>
              </a:rPr>
              <a:t>Be a flexible listener.</a:t>
            </a:r>
          </a:p>
          <a:p>
            <a:r>
              <a:rPr lang="en-US" sz="2400" dirty="0">
                <a:solidFill>
                  <a:schemeClr val="bg1"/>
                </a:solidFill>
              </a:rPr>
              <a:t>Listen with open mind.</a:t>
            </a:r>
          </a:p>
          <a:p>
            <a:r>
              <a:rPr lang="en-US" sz="2400" dirty="0">
                <a:solidFill>
                  <a:schemeClr val="bg1"/>
                </a:solidFill>
              </a:rPr>
              <a:t>Listen between lines(to tone , voice, stress...).</a:t>
            </a:r>
          </a:p>
          <a:p>
            <a:r>
              <a:rPr lang="en-US" sz="2400" dirty="0">
                <a:solidFill>
                  <a:schemeClr val="bg1"/>
                </a:solidFill>
              </a:rPr>
              <a:t>Listen for ideas and not facts.</a:t>
            </a:r>
          </a:p>
          <a:p>
            <a:endParaRPr lang="en-US" sz="2400" dirty="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bg1"/>
                </a:solidFill>
              </a:rPr>
              <a:t>Techniques to improve listening</a:t>
            </a:r>
          </a:p>
        </p:txBody>
      </p:sp>
      <p:pic>
        <p:nvPicPr>
          <p:cNvPr id="4" name="Picture 4" descr="http://t1.gstatic.com/images?q=tbn:ANd9GcTJo9OMARiVBnKoRlJvNsPEwjdHQ16bOSKWFV_liwRFx453vpfvQJ5w6zc">
            <a:hlinkClick r:id="rId2"/>
          </p:cNvPr>
          <p:cNvPicPr>
            <a:picLocks noGrp="1" noChangeAspect="1" noChangeArrowheads="1"/>
          </p:cNvPicPr>
          <p:nvPr>
            <p:ph idx="1"/>
          </p:nvPr>
        </p:nvPicPr>
        <p:blipFill>
          <a:blip r:embed="rId3"/>
          <a:srcRect/>
          <a:stretch>
            <a:fillRect/>
          </a:stretch>
        </p:blipFill>
        <p:spPr bwMode="auto">
          <a:xfrm>
            <a:off x="2438400" y="2031841"/>
            <a:ext cx="4419600" cy="3793491"/>
          </a:xfrm>
          <a:prstGeom prst="rect">
            <a:avLst/>
          </a:prstGeom>
          <a:noFill/>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Techniques to improve listening</a:t>
            </a:r>
            <a:endParaRPr lang="en-US" sz="3600" dirty="0">
              <a:solidFill>
                <a:schemeClr val="bg1"/>
              </a:solidFill>
            </a:endParaRPr>
          </a:p>
        </p:txBody>
      </p:sp>
      <p:sp>
        <p:nvSpPr>
          <p:cNvPr id="3" name="Content Placeholder 2"/>
          <p:cNvSpPr>
            <a:spLocks noGrp="1"/>
          </p:cNvSpPr>
          <p:nvPr>
            <p:ph idx="1"/>
          </p:nvPr>
        </p:nvSpPr>
        <p:spPr>
          <a:xfrm>
            <a:off x="457200" y="1600200"/>
            <a:ext cx="8229600" cy="4953000"/>
          </a:xfrm>
        </p:spPr>
        <p:txBody>
          <a:bodyPr>
            <a:normAutofit/>
          </a:bodyPr>
          <a:lstStyle/>
          <a:p>
            <a:r>
              <a:rPr lang="en-US" sz="2400" dirty="0">
                <a:solidFill>
                  <a:schemeClr val="bg1"/>
                </a:solidFill>
              </a:rPr>
              <a:t>Have desire to listen.(prepare physically, mentally....)</a:t>
            </a:r>
          </a:p>
          <a:p>
            <a:r>
              <a:rPr lang="en-US" sz="2400" dirty="0">
                <a:solidFill>
                  <a:schemeClr val="bg1"/>
                </a:solidFill>
              </a:rPr>
              <a:t>Pay attention and be alert. </a:t>
            </a:r>
          </a:p>
          <a:p>
            <a:r>
              <a:rPr lang="en-US" sz="2400" dirty="0">
                <a:solidFill>
                  <a:schemeClr val="bg1"/>
                </a:solidFill>
              </a:rPr>
              <a:t>Make no assumptions.</a:t>
            </a:r>
          </a:p>
          <a:p>
            <a:r>
              <a:rPr lang="en-US" sz="2400" dirty="0">
                <a:solidFill>
                  <a:schemeClr val="bg1"/>
                </a:solidFill>
              </a:rPr>
              <a:t>Remove distractions.</a:t>
            </a:r>
          </a:p>
          <a:p>
            <a:r>
              <a:rPr lang="en-US" sz="2400" dirty="0">
                <a:solidFill>
                  <a:schemeClr val="bg1"/>
                </a:solidFill>
              </a:rPr>
              <a:t>Be empathetic and patient.</a:t>
            </a:r>
          </a:p>
          <a:p>
            <a:r>
              <a:rPr lang="en-US" sz="2400" dirty="0">
                <a:solidFill>
                  <a:schemeClr val="bg1"/>
                </a:solidFill>
              </a:rPr>
              <a:t>Monitor non-verbal.</a:t>
            </a:r>
          </a:p>
          <a:p>
            <a:r>
              <a:rPr lang="en-US" sz="2400" dirty="0">
                <a:solidFill>
                  <a:schemeClr val="bg1"/>
                </a:solidFill>
              </a:rPr>
              <a:t>Take notes.</a:t>
            </a:r>
          </a:p>
          <a:p>
            <a:r>
              <a:rPr lang="en-US" sz="2400" dirty="0">
                <a:solidFill>
                  <a:schemeClr val="bg1"/>
                </a:solidFill>
              </a:rPr>
              <a:t>Ask questions.</a:t>
            </a:r>
          </a:p>
          <a:p>
            <a:r>
              <a:rPr lang="en-US" sz="2400" dirty="0">
                <a:solidFill>
                  <a:schemeClr val="bg1"/>
                </a:solidFill>
              </a:rPr>
              <a:t>Delay evaluation and premature conclusion.</a:t>
            </a:r>
          </a:p>
          <a:p>
            <a:r>
              <a:rPr lang="en-US" sz="2400" dirty="0">
                <a:solidFill>
                  <a:schemeClr val="bg1"/>
                </a:solidFill>
              </a:rPr>
              <a:t>Try and understand speaker’s perspective.</a:t>
            </a:r>
          </a:p>
          <a:p>
            <a:r>
              <a:rPr lang="en-US" sz="2400" dirty="0">
                <a:solidFill>
                  <a:schemeClr val="bg1"/>
                </a:solidFill>
              </a:rPr>
              <a:t>Keep body language effective.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762000" y="1600200"/>
            <a:ext cx="7696200" cy="4038600"/>
          </a:xfrm>
        </p:spPr>
        <p:txBody>
          <a:bodyPr>
            <a:normAutofit/>
          </a:bodyPr>
          <a:lstStyle/>
          <a:p>
            <a:pPr algn="l"/>
            <a:r>
              <a:rPr lang="en-IN" b="1">
                <a:solidFill>
                  <a:schemeClr val="bg1"/>
                </a:solidFill>
              </a:rPr>
              <a:t>What is </a:t>
            </a:r>
            <a:r>
              <a:rPr lang="en-US" b="1">
                <a:solidFill>
                  <a:schemeClr val="bg1"/>
                </a:solidFill>
              </a:rPr>
              <a:t>Listening</a:t>
            </a:r>
            <a:r>
              <a:rPr lang="en-IN" b="1">
                <a:solidFill>
                  <a:schemeClr val="bg1"/>
                </a:solidFill>
              </a:rPr>
              <a:t>?</a:t>
            </a:r>
            <a:endParaRPr lang="en-US" b="1" dirty="0">
              <a:solidFill>
                <a:schemeClr val="bg1"/>
              </a:solidFill>
            </a:endParaRPr>
          </a:p>
          <a:p>
            <a:pPr algn="l"/>
            <a:endParaRPr lang="en-US" sz="2400" dirty="0">
              <a:solidFill>
                <a:schemeClr val="tx1"/>
              </a:solidFill>
            </a:endParaRPr>
          </a:p>
          <a:p>
            <a:pPr algn="l"/>
            <a:r>
              <a:rPr lang="en-US" sz="2400" dirty="0">
                <a:solidFill>
                  <a:schemeClr val="bg1"/>
                </a:solidFill>
              </a:rPr>
              <a:t>Achieving ability to comprehend material delivered at relatively fast speed; comprehending spoken material in standard Indian English, British and American English. Intelligent listening in situations. Advantages of listening. Hearing and listening. Essentials of good listening. Use of modern communication devices. Telephonic conversation.</a:t>
            </a:r>
          </a:p>
        </p:txBody>
      </p:sp>
      <p:pic>
        <p:nvPicPr>
          <p:cNvPr id="4" name="Picture 6" descr="See full size image">
            <a:hlinkClick r:id="rId2"/>
          </p:cNvPr>
          <p:cNvPicPr>
            <a:picLocks noChangeAspect="1" noChangeArrowheads="1"/>
          </p:cNvPicPr>
          <p:nvPr/>
        </p:nvPicPr>
        <p:blipFill>
          <a:blip r:embed="rId3"/>
          <a:srcRect/>
          <a:stretch>
            <a:fillRect/>
          </a:stretch>
        </p:blipFill>
        <p:spPr bwMode="auto">
          <a:xfrm>
            <a:off x="7010400" y="61783"/>
            <a:ext cx="2057400" cy="2224217"/>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09600" y="152401"/>
            <a:ext cx="7772400" cy="762000"/>
          </a:xfrm>
        </p:spPr>
        <p:txBody>
          <a:bodyPr>
            <a:normAutofit/>
          </a:bodyPr>
          <a:lstStyle/>
          <a:p>
            <a:r>
              <a:rPr lang="en-US" sz="3600" b="1" dirty="0">
                <a:solidFill>
                  <a:schemeClr val="bg1"/>
                </a:solidFill>
              </a:rPr>
              <a:t>Questions asked in examination</a:t>
            </a:r>
          </a:p>
        </p:txBody>
      </p:sp>
      <p:sp>
        <p:nvSpPr>
          <p:cNvPr id="3" name="Subtitle 2"/>
          <p:cNvSpPr>
            <a:spLocks noGrp="1"/>
          </p:cNvSpPr>
          <p:nvPr>
            <p:ph type="subTitle" idx="1"/>
          </p:nvPr>
        </p:nvSpPr>
        <p:spPr>
          <a:xfrm>
            <a:off x="609600" y="1066800"/>
            <a:ext cx="8077200" cy="5410200"/>
          </a:xfrm>
        </p:spPr>
        <p:txBody>
          <a:bodyPr>
            <a:normAutofit/>
          </a:bodyPr>
          <a:lstStyle/>
          <a:p>
            <a:pPr marL="457200" indent="-457200" algn="l">
              <a:buFont typeface="+mj-lt"/>
              <a:buAutoNum type="arabicPeriod"/>
            </a:pPr>
            <a:r>
              <a:rPr lang="en-US" sz="2400" dirty="0">
                <a:solidFill>
                  <a:schemeClr val="bg1"/>
                </a:solidFill>
              </a:rPr>
              <a:t>What are the different techniques to improve listening ability. Differentiate between hearing and listening?</a:t>
            </a:r>
          </a:p>
          <a:p>
            <a:pPr marL="457200" indent="-457200" algn="l">
              <a:buFont typeface="+mj-lt"/>
              <a:buAutoNum type="arabicPeriod"/>
            </a:pPr>
            <a:r>
              <a:rPr lang="en-US" sz="2400" dirty="0">
                <a:solidFill>
                  <a:schemeClr val="bg1"/>
                </a:solidFill>
              </a:rPr>
              <a:t>Describe the essentials of good listening.</a:t>
            </a:r>
          </a:p>
          <a:p>
            <a:pPr marL="457200" indent="-457200" algn="l">
              <a:buFont typeface="+mj-lt"/>
              <a:buAutoNum type="arabicPeriod"/>
            </a:pPr>
            <a:r>
              <a:rPr lang="en-US" sz="2400" dirty="0">
                <a:solidFill>
                  <a:schemeClr val="bg1"/>
                </a:solidFill>
              </a:rPr>
              <a:t>What are the techniques to improve listening ability? Discuss.</a:t>
            </a:r>
          </a:p>
          <a:p>
            <a:pPr marL="457200" indent="-457200" algn="l">
              <a:buFont typeface="+mj-lt"/>
              <a:buAutoNum type="arabicPeriod"/>
            </a:pPr>
            <a:r>
              <a:rPr lang="en-US" sz="2400" dirty="0">
                <a:solidFill>
                  <a:schemeClr val="bg1"/>
                </a:solidFill>
              </a:rPr>
              <a:t>“Listening is a conscious activity the demands a lot more than just physical hearing.” Discuss.</a:t>
            </a:r>
          </a:p>
          <a:p>
            <a:pPr marL="457200" indent="-457200" algn="l">
              <a:buFont typeface="+mj-lt"/>
              <a:buAutoNum type="arabicPeriod"/>
            </a:pPr>
            <a:r>
              <a:rPr lang="en-US" sz="2400" dirty="0">
                <a:solidFill>
                  <a:schemeClr val="bg1"/>
                </a:solidFill>
              </a:rPr>
              <a:t>Write a short note on the importance of listening. Differentiate between listening and hearing.</a:t>
            </a:r>
          </a:p>
          <a:p>
            <a:pPr marL="457200" indent="-457200" algn="l">
              <a:buFont typeface="+mj-lt"/>
              <a:buAutoNum type="arabicPeriod"/>
            </a:pPr>
            <a:r>
              <a:rPr lang="en-US" sz="2400" dirty="0">
                <a:solidFill>
                  <a:schemeClr val="bg1"/>
                </a:solidFill>
              </a:rPr>
              <a:t>“How to become a better listener”. Explain.</a:t>
            </a:r>
          </a:p>
          <a:p>
            <a:pPr marL="457200" indent="-457200" algn="l">
              <a:buFont typeface="+mj-lt"/>
              <a:buAutoNum type="arabicPeriod"/>
            </a:pPr>
            <a:endParaRPr lang="en-US" sz="2400" dirty="0">
              <a:solidFill>
                <a:schemeClr val="bg1"/>
              </a:solidFill>
              <a:latin typeface="Californian FB"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Main topics</a:t>
            </a:r>
          </a:p>
        </p:txBody>
      </p:sp>
      <p:sp>
        <p:nvSpPr>
          <p:cNvPr id="3" name="Content Placeholder 2"/>
          <p:cNvSpPr>
            <a:spLocks noGrp="1"/>
          </p:cNvSpPr>
          <p:nvPr>
            <p:ph idx="1"/>
          </p:nvPr>
        </p:nvSpPr>
        <p:spPr>
          <a:xfrm>
            <a:off x="457200" y="1600200"/>
            <a:ext cx="6934200" cy="4525963"/>
          </a:xfrm>
        </p:spPr>
        <p:txBody>
          <a:bodyPr>
            <a:normAutofit/>
          </a:bodyPr>
          <a:lstStyle/>
          <a:p>
            <a:r>
              <a:rPr lang="en-US" sz="2400" dirty="0">
                <a:solidFill>
                  <a:schemeClr val="bg1"/>
                </a:solidFill>
              </a:rPr>
              <a:t>Meaning and components of listening.</a:t>
            </a:r>
          </a:p>
          <a:p>
            <a:r>
              <a:rPr lang="en-US" sz="2400" dirty="0">
                <a:solidFill>
                  <a:schemeClr val="bg1"/>
                </a:solidFill>
              </a:rPr>
              <a:t>Difference between hearing and listening.</a:t>
            </a:r>
          </a:p>
          <a:p>
            <a:r>
              <a:rPr lang="en-US" sz="2400" dirty="0">
                <a:solidFill>
                  <a:schemeClr val="bg1"/>
                </a:solidFill>
              </a:rPr>
              <a:t>Significance of good (attentive) listening.</a:t>
            </a:r>
          </a:p>
          <a:p>
            <a:r>
              <a:rPr lang="en-US" sz="2400" dirty="0">
                <a:solidFill>
                  <a:schemeClr val="bg1"/>
                </a:solidFill>
              </a:rPr>
              <a:t>Types of listening</a:t>
            </a:r>
          </a:p>
          <a:p>
            <a:r>
              <a:rPr lang="en-US" sz="2400" dirty="0">
                <a:solidFill>
                  <a:schemeClr val="bg1"/>
                </a:solidFill>
              </a:rPr>
              <a:t>Barriers to listening</a:t>
            </a:r>
          </a:p>
          <a:p>
            <a:r>
              <a:rPr lang="en-US" sz="2400" dirty="0">
                <a:solidFill>
                  <a:schemeClr val="bg1"/>
                </a:solidFill>
              </a:rPr>
              <a:t>Essentials of good listening</a:t>
            </a:r>
          </a:p>
          <a:p>
            <a:r>
              <a:rPr lang="en-US" sz="2400" dirty="0">
                <a:solidFill>
                  <a:schemeClr val="bg1"/>
                </a:solidFill>
              </a:rPr>
              <a:t>Techniques to improve listening</a:t>
            </a:r>
          </a:p>
        </p:txBody>
      </p:sp>
      <p:pic>
        <p:nvPicPr>
          <p:cNvPr id="4" name="Picture 12" descr="http://t1.gstatic.com/images?q=tbn:ANd9GcS6JgjRvvRmTkcXikGxKKKe-_FxM3sMRcmu3gNETWG0EvIBouOIO5jJuo0">
            <a:hlinkClick r:id="rId2"/>
          </p:cNvPr>
          <p:cNvPicPr>
            <a:picLocks noChangeAspect="1" noChangeArrowheads="1"/>
          </p:cNvPicPr>
          <p:nvPr/>
        </p:nvPicPr>
        <p:blipFill>
          <a:blip r:embed="rId3"/>
          <a:srcRect/>
          <a:stretch>
            <a:fillRect/>
          </a:stretch>
        </p:blipFill>
        <p:spPr bwMode="auto">
          <a:xfrm>
            <a:off x="6858000" y="4430388"/>
            <a:ext cx="2285999" cy="2427612"/>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Facts about listening</a:t>
            </a:r>
          </a:p>
        </p:txBody>
      </p:sp>
      <p:sp>
        <p:nvSpPr>
          <p:cNvPr id="3" name="Content Placeholder 2"/>
          <p:cNvSpPr>
            <a:spLocks noGrp="1"/>
          </p:cNvSpPr>
          <p:nvPr>
            <p:ph idx="1"/>
          </p:nvPr>
        </p:nvSpPr>
        <p:spPr>
          <a:xfrm>
            <a:off x="457200" y="1905000"/>
            <a:ext cx="8229600" cy="3581399"/>
          </a:xfrm>
        </p:spPr>
        <p:txBody>
          <a:bodyPr>
            <a:normAutofit/>
          </a:bodyPr>
          <a:lstStyle/>
          <a:p>
            <a:r>
              <a:rPr lang="en-US" sz="2400" b="1" dirty="0">
                <a:solidFill>
                  <a:schemeClr val="bg1"/>
                </a:solidFill>
              </a:rPr>
              <a:t>Listening:</a:t>
            </a:r>
            <a:r>
              <a:rPr lang="en-US" sz="2400" dirty="0">
                <a:solidFill>
                  <a:schemeClr val="bg1"/>
                </a:solidFill>
              </a:rPr>
              <a:t> Learned first, Used most (45%), Taught least.</a:t>
            </a:r>
          </a:p>
          <a:p>
            <a:r>
              <a:rPr lang="en-US" sz="2400" b="1" dirty="0">
                <a:solidFill>
                  <a:schemeClr val="bg1"/>
                </a:solidFill>
              </a:rPr>
              <a:t>Speaking:</a:t>
            </a:r>
            <a:r>
              <a:rPr lang="en-US" sz="2400" dirty="0">
                <a:solidFill>
                  <a:schemeClr val="bg1"/>
                </a:solidFill>
              </a:rPr>
              <a:t> Learned second, Used next most (30%), Taught next least.</a:t>
            </a:r>
          </a:p>
          <a:p>
            <a:r>
              <a:rPr lang="en-US" sz="2400" b="1" dirty="0">
                <a:solidFill>
                  <a:schemeClr val="bg1"/>
                </a:solidFill>
              </a:rPr>
              <a:t>Reading:</a:t>
            </a:r>
            <a:r>
              <a:rPr lang="en-US" sz="2400" dirty="0">
                <a:solidFill>
                  <a:schemeClr val="bg1"/>
                </a:solidFill>
              </a:rPr>
              <a:t> Learned third, Used next least (16%), Taught next most</a:t>
            </a:r>
          </a:p>
          <a:p>
            <a:r>
              <a:rPr lang="en-US" sz="2400" b="1" dirty="0">
                <a:solidFill>
                  <a:schemeClr val="bg1"/>
                </a:solidFill>
              </a:rPr>
              <a:t>Writing:</a:t>
            </a:r>
            <a:r>
              <a:rPr lang="en-US" sz="2400" dirty="0">
                <a:solidFill>
                  <a:schemeClr val="bg1"/>
                </a:solidFill>
              </a:rPr>
              <a:t> Learned fourth, Used Least (9%), Taught most.</a:t>
            </a:r>
          </a:p>
          <a:p>
            <a:pPr>
              <a:buNone/>
            </a:pPr>
            <a:endParaRPr lang="en-US" dirty="0"/>
          </a:p>
        </p:txBody>
      </p:sp>
      <p:pic>
        <p:nvPicPr>
          <p:cNvPr id="4" name="Picture 2" descr="http://t2.gstatic.com/images?q=tbn:ANd9GcTD9_I_uSrwAnrLb359cHMtalKX77QlGngtgffTsEMJrojelTJhyhCGhVk">
            <a:hlinkClick r:id="rId2"/>
          </p:cNvPr>
          <p:cNvPicPr>
            <a:picLocks noChangeAspect="1" noChangeArrowheads="1"/>
          </p:cNvPicPr>
          <p:nvPr/>
        </p:nvPicPr>
        <p:blipFill>
          <a:blip r:embed="rId3"/>
          <a:srcRect/>
          <a:stretch>
            <a:fillRect/>
          </a:stretch>
        </p:blipFill>
        <p:spPr bwMode="auto">
          <a:xfrm>
            <a:off x="6705600" y="4418607"/>
            <a:ext cx="2209800" cy="2439393"/>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Meaning and components</a:t>
            </a:r>
          </a:p>
        </p:txBody>
      </p:sp>
      <p:pic>
        <p:nvPicPr>
          <p:cNvPr id="4" name="Picture 4" descr="http://www.people-communicating.com/image-files/listening-skills.jpg"/>
          <p:cNvPicPr>
            <a:picLocks noGrp="1" noChangeAspect="1" noChangeArrowheads="1"/>
          </p:cNvPicPr>
          <p:nvPr>
            <p:ph idx="1"/>
          </p:nvPr>
        </p:nvPicPr>
        <p:blipFill>
          <a:blip r:embed="rId2"/>
          <a:srcRect/>
          <a:stretch>
            <a:fillRect/>
          </a:stretch>
        </p:blipFill>
        <p:spPr bwMode="auto">
          <a:xfrm>
            <a:off x="1371600" y="1807464"/>
            <a:ext cx="6400800" cy="4821936"/>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Meaning and components</a:t>
            </a:r>
            <a:endParaRPr lang="en-US" sz="3600" dirty="0">
              <a:solidFill>
                <a:schemeClr val="bg1"/>
              </a:solidFill>
            </a:endParaRPr>
          </a:p>
        </p:txBody>
      </p:sp>
      <p:sp>
        <p:nvSpPr>
          <p:cNvPr id="3" name="Content Placeholder 2"/>
          <p:cNvSpPr>
            <a:spLocks noGrp="1"/>
          </p:cNvSpPr>
          <p:nvPr>
            <p:ph idx="1"/>
          </p:nvPr>
        </p:nvSpPr>
        <p:spPr/>
        <p:txBody>
          <a:bodyPr>
            <a:normAutofit/>
          </a:bodyPr>
          <a:lstStyle/>
          <a:p>
            <a:r>
              <a:rPr lang="en-US" sz="2400" dirty="0">
                <a:solidFill>
                  <a:schemeClr val="bg1"/>
                </a:solidFill>
              </a:rPr>
              <a:t>Listening is a process of receiving, interpreting and responding to the messages received from the sender.</a:t>
            </a:r>
          </a:p>
          <a:p>
            <a:pPr>
              <a:buNone/>
            </a:pPr>
            <a:endParaRPr lang="en-US" sz="2400" dirty="0">
              <a:solidFill>
                <a:schemeClr val="bg1"/>
              </a:solidFill>
            </a:endParaRPr>
          </a:p>
          <a:p>
            <a:r>
              <a:rPr lang="en-US" sz="2400" dirty="0">
                <a:solidFill>
                  <a:schemeClr val="bg1"/>
                </a:solidFill>
              </a:rPr>
              <a:t>Listening is composed of 6 distinct components</a:t>
            </a:r>
          </a:p>
          <a:p>
            <a:pPr marL="1257300" lvl="2" indent="-342900">
              <a:buFont typeface="+mj-lt"/>
              <a:buAutoNum type="arabicPeriod"/>
            </a:pPr>
            <a:r>
              <a:rPr lang="en-US" sz="2000" dirty="0">
                <a:solidFill>
                  <a:schemeClr val="bg1"/>
                </a:solidFill>
              </a:rPr>
              <a:t>Hearing</a:t>
            </a:r>
          </a:p>
          <a:p>
            <a:pPr marL="1257300" lvl="2" indent="-342900">
              <a:buFont typeface="+mj-lt"/>
              <a:buAutoNum type="arabicPeriod"/>
            </a:pPr>
            <a:r>
              <a:rPr lang="en-US" sz="2000" dirty="0">
                <a:solidFill>
                  <a:schemeClr val="bg1"/>
                </a:solidFill>
              </a:rPr>
              <a:t>Attending(identification, focusing)</a:t>
            </a:r>
          </a:p>
          <a:p>
            <a:pPr marL="1257300" lvl="2" indent="-342900">
              <a:buFont typeface="+mj-lt"/>
              <a:buAutoNum type="arabicPeriod"/>
            </a:pPr>
            <a:r>
              <a:rPr lang="en-US" sz="2000" dirty="0">
                <a:solidFill>
                  <a:schemeClr val="bg1"/>
                </a:solidFill>
              </a:rPr>
              <a:t>Interpretation (decoding)</a:t>
            </a:r>
          </a:p>
          <a:p>
            <a:pPr marL="1257300" lvl="2" indent="-342900">
              <a:buFont typeface="+mj-lt"/>
              <a:buAutoNum type="arabicPeriod"/>
            </a:pPr>
            <a:r>
              <a:rPr lang="en-US" sz="2000" dirty="0">
                <a:solidFill>
                  <a:schemeClr val="bg1"/>
                </a:solidFill>
              </a:rPr>
              <a:t>Evaluation (deciding value)</a:t>
            </a:r>
          </a:p>
          <a:p>
            <a:pPr marL="1257300" lvl="2" indent="-342900">
              <a:buFont typeface="+mj-lt"/>
              <a:buAutoNum type="arabicPeriod"/>
            </a:pPr>
            <a:r>
              <a:rPr lang="en-US" sz="2000" dirty="0">
                <a:solidFill>
                  <a:schemeClr val="bg1"/>
                </a:solidFill>
              </a:rPr>
              <a:t>Remembering (sending it to STM or LTM)</a:t>
            </a:r>
          </a:p>
          <a:p>
            <a:pPr marL="1257300" lvl="2" indent="-342900">
              <a:buFont typeface="+mj-lt"/>
              <a:buAutoNum type="arabicPeriod"/>
            </a:pPr>
            <a:r>
              <a:rPr lang="en-US" sz="2000" dirty="0">
                <a:solidFill>
                  <a:schemeClr val="bg1"/>
                </a:solidFill>
              </a:rPr>
              <a:t>Responding</a:t>
            </a:r>
          </a:p>
          <a:p>
            <a:pPr marL="1257300" lvl="2" indent="-342900">
              <a:buFont typeface="+mj-lt"/>
              <a:buAutoNum type="arabicPeriod"/>
            </a:pPr>
            <a:endParaRPr lang="en-US" sz="2000" dirty="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86800" cy="1143000"/>
          </a:xfrm>
        </p:spPr>
        <p:txBody>
          <a:bodyPr>
            <a:normAutofit fontScale="90000"/>
          </a:bodyPr>
          <a:lstStyle/>
          <a:p>
            <a:r>
              <a:rPr lang="en-US" sz="3600" b="1" dirty="0">
                <a:solidFill>
                  <a:schemeClr val="bg1"/>
                </a:solidFill>
              </a:rPr>
              <a:t>Difference between hearing and listening</a:t>
            </a:r>
            <a:r>
              <a:rPr lang="en-US" b="1" dirty="0">
                <a:solidFill>
                  <a:schemeClr val="bg1"/>
                </a:solidFill>
              </a:rPr>
              <a:t>.</a:t>
            </a:r>
            <a:endParaRPr lang="en-US" dirty="0">
              <a:solidFill>
                <a:schemeClr val="bg1"/>
              </a:solidFill>
            </a:endParaRPr>
          </a:p>
        </p:txBody>
      </p:sp>
      <p:pic>
        <p:nvPicPr>
          <p:cNvPr id="4" name="Picture 6" descr="http://www.onlinedatingmagazine.com/datingcartoons/cartoonpics/datingcartoon174.jpg"/>
          <p:cNvPicPr>
            <a:picLocks noGrp="1" noChangeAspect="1" noChangeArrowheads="1"/>
          </p:cNvPicPr>
          <p:nvPr>
            <p:ph idx="1"/>
          </p:nvPr>
        </p:nvPicPr>
        <p:blipFill>
          <a:blip r:embed="rId2"/>
          <a:srcRect/>
          <a:stretch>
            <a:fillRect/>
          </a:stretch>
        </p:blipFill>
        <p:spPr bwMode="auto">
          <a:xfrm>
            <a:off x="2286000" y="1905000"/>
            <a:ext cx="4572000" cy="462644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86800" cy="1143000"/>
          </a:xfrm>
        </p:spPr>
        <p:txBody>
          <a:bodyPr>
            <a:normAutofit/>
          </a:bodyPr>
          <a:lstStyle/>
          <a:p>
            <a:r>
              <a:rPr lang="en-US" sz="3200" b="1" dirty="0">
                <a:solidFill>
                  <a:schemeClr val="bg1"/>
                </a:solidFill>
              </a:rPr>
              <a:t>Difference between hearing and listening.</a:t>
            </a:r>
            <a:endParaRPr lang="en-US" sz="3200" dirty="0">
              <a:solidFill>
                <a:schemeClr val="bg1"/>
              </a:solidFill>
            </a:endParaRPr>
          </a:p>
        </p:txBody>
      </p:sp>
      <p:sp>
        <p:nvSpPr>
          <p:cNvPr id="3" name="Text Placeholder 2"/>
          <p:cNvSpPr>
            <a:spLocks noGrp="1"/>
          </p:cNvSpPr>
          <p:nvPr>
            <p:ph type="body" idx="1"/>
          </p:nvPr>
        </p:nvSpPr>
        <p:spPr>
          <a:xfrm>
            <a:off x="0" y="1535113"/>
            <a:ext cx="4497388" cy="639762"/>
          </a:xfrm>
        </p:spPr>
        <p:txBody>
          <a:bodyPr>
            <a:normAutofit/>
          </a:bodyPr>
          <a:lstStyle/>
          <a:p>
            <a:pPr algn="ctr"/>
            <a:r>
              <a:rPr lang="en-US" sz="2800" dirty="0">
                <a:solidFill>
                  <a:schemeClr val="bg1"/>
                </a:solidFill>
              </a:rPr>
              <a:t>Hearing</a:t>
            </a:r>
          </a:p>
        </p:txBody>
      </p:sp>
      <p:sp>
        <p:nvSpPr>
          <p:cNvPr id="4" name="Content Placeholder 3"/>
          <p:cNvSpPr>
            <a:spLocks noGrp="1"/>
          </p:cNvSpPr>
          <p:nvPr>
            <p:ph sz="half" idx="2"/>
          </p:nvPr>
        </p:nvSpPr>
        <p:spPr>
          <a:xfrm>
            <a:off x="304800" y="2667000"/>
            <a:ext cx="4192588" cy="3459162"/>
          </a:xfrm>
        </p:spPr>
        <p:txBody>
          <a:bodyPr>
            <a:normAutofit lnSpcReduction="10000"/>
          </a:bodyPr>
          <a:lstStyle/>
          <a:p>
            <a:r>
              <a:rPr lang="en-US" dirty="0">
                <a:solidFill>
                  <a:schemeClr val="bg1"/>
                </a:solidFill>
              </a:rPr>
              <a:t>It is with senses &amp; brain.</a:t>
            </a:r>
          </a:p>
          <a:p>
            <a:r>
              <a:rPr lang="en-US" dirty="0">
                <a:solidFill>
                  <a:schemeClr val="bg1"/>
                </a:solidFill>
              </a:rPr>
              <a:t>It is automatic.</a:t>
            </a:r>
          </a:p>
          <a:p>
            <a:r>
              <a:rPr lang="en-US" dirty="0">
                <a:solidFill>
                  <a:schemeClr val="bg1"/>
                </a:solidFill>
              </a:rPr>
              <a:t>It is not systematic.</a:t>
            </a:r>
          </a:p>
          <a:p>
            <a:r>
              <a:rPr lang="en-US" dirty="0">
                <a:solidFill>
                  <a:schemeClr val="bg1"/>
                </a:solidFill>
              </a:rPr>
              <a:t>It is not purposeful.</a:t>
            </a:r>
          </a:p>
          <a:p>
            <a:r>
              <a:rPr lang="en-US" dirty="0">
                <a:solidFill>
                  <a:schemeClr val="bg1"/>
                </a:solidFill>
              </a:rPr>
              <a:t>It is a one way process.</a:t>
            </a:r>
          </a:p>
          <a:p>
            <a:r>
              <a:rPr lang="en-US" dirty="0">
                <a:solidFill>
                  <a:schemeClr val="bg1"/>
                </a:solidFill>
              </a:rPr>
              <a:t>It is physiological.</a:t>
            </a:r>
          </a:p>
          <a:p>
            <a:r>
              <a:rPr lang="en-US" dirty="0">
                <a:solidFill>
                  <a:schemeClr val="bg1"/>
                </a:solidFill>
              </a:rPr>
              <a:t>It is a simple process.</a:t>
            </a:r>
          </a:p>
          <a:p>
            <a:r>
              <a:rPr lang="en-US" dirty="0">
                <a:solidFill>
                  <a:schemeClr val="bg1"/>
                </a:solidFill>
              </a:rPr>
              <a:t>Person is passive.</a:t>
            </a:r>
          </a:p>
        </p:txBody>
      </p:sp>
      <p:sp>
        <p:nvSpPr>
          <p:cNvPr id="5" name="Text Placeholder 4"/>
          <p:cNvSpPr>
            <a:spLocks noGrp="1"/>
          </p:cNvSpPr>
          <p:nvPr>
            <p:ph type="body" sz="quarter" idx="3"/>
          </p:nvPr>
        </p:nvSpPr>
        <p:spPr>
          <a:xfrm>
            <a:off x="3886200" y="1535113"/>
            <a:ext cx="4800601" cy="639762"/>
          </a:xfrm>
        </p:spPr>
        <p:txBody>
          <a:bodyPr>
            <a:normAutofit/>
          </a:bodyPr>
          <a:lstStyle/>
          <a:p>
            <a:pPr algn="ctr"/>
            <a:r>
              <a:rPr lang="en-US" sz="2800" dirty="0">
                <a:solidFill>
                  <a:schemeClr val="bg1"/>
                </a:solidFill>
              </a:rPr>
              <a:t>Listening</a:t>
            </a:r>
          </a:p>
        </p:txBody>
      </p:sp>
      <p:sp>
        <p:nvSpPr>
          <p:cNvPr id="6" name="Content Placeholder 5"/>
          <p:cNvSpPr>
            <a:spLocks noGrp="1"/>
          </p:cNvSpPr>
          <p:nvPr>
            <p:ph sz="quarter" idx="4"/>
          </p:nvPr>
        </p:nvSpPr>
        <p:spPr>
          <a:xfrm>
            <a:off x="4645025" y="2666999"/>
            <a:ext cx="4041775" cy="3459163"/>
          </a:xfrm>
        </p:spPr>
        <p:txBody>
          <a:bodyPr>
            <a:normAutofit lnSpcReduction="10000"/>
          </a:bodyPr>
          <a:lstStyle/>
          <a:p>
            <a:r>
              <a:rPr lang="en-US" dirty="0">
                <a:solidFill>
                  <a:schemeClr val="bg1"/>
                </a:solidFill>
              </a:rPr>
              <a:t>It is with mind.</a:t>
            </a:r>
          </a:p>
          <a:p>
            <a:r>
              <a:rPr lang="en-US" dirty="0">
                <a:solidFill>
                  <a:schemeClr val="bg1"/>
                </a:solidFill>
              </a:rPr>
              <a:t>It is voluntary.</a:t>
            </a:r>
          </a:p>
          <a:p>
            <a:r>
              <a:rPr lang="en-US" dirty="0">
                <a:solidFill>
                  <a:schemeClr val="bg1"/>
                </a:solidFill>
              </a:rPr>
              <a:t>It is systematic.</a:t>
            </a:r>
          </a:p>
          <a:p>
            <a:r>
              <a:rPr lang="en-US" dirty="0">
                <a:solidFill>
                  <a:schemeClr val="bg1"/>
                </a:solidFill>
              </a:rPr>
              <a:t>It is purposeful.</a:t>
            </a:r>
          </a:p>
          <a:p>
            <a:r>
              <a:rPr lang="en-US" dirty="0">
                <a:solidFill>
                  <a:schemeClr val="bg1"/>
                </a:solidFill>
              </a:rPr>
              <a:t>It is interactive.</a:t>
            </a:r>
          </a:p>
          <a:p>
            <a:r>
              <a:rPr lang="en-US" dirty="0">
                <a:solidFill>
                  <a:schemeClr val="bg1"/>
                </a:solidFill>
              </a:rPr>
              <a:t>It is psychological.</a:t>
            </a:r>
          </a:p>
          <a:p>
            <a:r>
              <a:rPr lang="en-US" dirty="0">
                <a:solidFill>
                  <a:schemeClr val="bg1"/>
                </a:solidFill>
              </a:rPr>
              <a:t>It is a complex process.</a:t>
            </a:r>
          </a:p>
          <a:p>
            <a:r>
              <a:rPr lang="en-US" dirty="0">
                <a:solidFill>
                  <a:schemeClr val="bg1"/>
                </a:solidFill>
              </a:rPr>
              <a:t>Listener is active.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b="1" dirty="0">
                <a:solidFill>
                  <a:schemeClr val="bg1"/>
                </a:solidFill>
              </a:rPr>
              <a:t>Significance of good listening</a:t>
            </a:r>
            <a:endParaRPr lang="en-US" sz="3600" dirty="0">
              <a:solidFill>
                <a:schemeClr val="bg1"/>
              </a:solidFill>
            </a:endParaRPr>
          </a:p>
        </p:txBody>
      </p:sp>
      <p:pic>
        <p:nvPicPr>
          <p:cNvPr id="4" name="Picture 8" descr="http://teflbootcamp.com/Listen2.jpg"/>
          <p:cNvPicPr>
            <a:picLocks noGrp="1" noChangeAspect="1" noChangeArrowheads="1"/>
          </p:cNvPicPr>
          <p:nvPr>
            <p:ph idx="1"/>
          </p:nvPr>
        </p:nvPicPr>
        <p:blipFill>
          <a:blip r:embed="rId2"/>
          <a:srcRect/>
          <a:stretch>
            <a:fillRect/>
          </a:stretch>
        </p:blipFill>
        <p:spPr bwMode="auto">
          <a:xfrm>
            <a:off x="2133600" y="1662634"/>
            <a:ext cx="4495799" cy="4463529"/>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Comic Sans MS"/>
        <a:ea typeface=""/>
        <a:cs typeface=""/>
      </a:majorFont>
      <a:minorFont>
        <a:latin typeface="Comic Sans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284</TotalTime>
  <Words>641</Words>
  <Application>Microsoft Office PowerPoint</Application>
  <PresentationFormat>On-screen Show (4:3)</PresentationFormat>
  <Paragraphs>135</Paragraphs>
  <Slides>20</Slides>
  <Notes>1</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Office Theme</vt:lpstr>
      <vt:lpstr>Listening Skill</vt:lpstr>
      <vt:lpstr>PowerPoint Presentation</vt:lpstr>
      <vt:lpstr>Main topics</vt:lpstr>
      <vt:lpstr>Facts about listening</vt:lpstr>
      <vt:lpstr>Meaning and components</vt:lpstr>
      <vt:lpstr>Meaning and components</vt:lpstr>
      <vt:lpstr>Difference between hearing and listening.</vt:lpstr>
      <vt:lpstr>Difference between hearing and listening.</vt:lpstr>
      <vt:lpstr>Significance of good listening</vt:lpstr>
      <vt:lpstr>Significance of good (attentive) listening</vt:lpstr>
      <vt:lpstr>Types of listening</vt:lpstr>
      <vt:lpstr>Types of listening</vt:lpstr>
      <vt:lpstr>Barriers to listening</vt:lpstr>
      <vt:lpstr>Barriers to listening(1)</vt:lpstr>
      <vt:lpstr>Barriers to listening(2)</vt:lpstr>
      <vt:lpstr>Essentials of good listening</vt:lpstr>
      <vt:lpstr>Essentials of good listening</vt:lpstr>
      <vt:lpstr>Techniques to improve listening</vt:lpstr>
      <vt:lpstr>Techniques to improve listening</vt:lpstr>
      <vt:lpstr>Questions asked in examination</vt:lpstr>
    </vt:vector>
  </TitlesOfParts>
  <Company>Dimat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V</dc:title>
  <dc:creator>pratibha11075</dc:creator>
  <cp:lastModifiedBy>Unknown User</cp:lastModifiedBy>
  <cp:revision>54</cp:revision>
  <dcterms:created xsi:type="dcterms:W3CDTF">2011-10-19T04:56:21Z</dcterms:created>
  <dcterms:modified xsi:type="dcterms:W3CDTF">2023-08-07T09:37:22Z</dcterms:modified>
</cp:coreProperties>
</file>