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6" r:id="rId1"/>
    <p:sldMasterId id="2147483684" r:id="rId2"/>
  </p:sldMasterIdLst>
  <p:notesMasterIdLst>
    <p:notesMasterId r:id="rId35"/>
  </p:notesMasterIdLst>
  <p:sldIdLst>
    <p:sldId id="280" r:id="rId3"/>
    <p:sldId id="279" r:id="rId4"/>
    <p:sldId id="281" r:id="rId5"/>
    <p:sldId id="282" r:id="rId6"/>
    <p:sldId id="283" r:id="rId7"/>
    <p:sldId id="301"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2" r:id="rId24"/>
    <p:sldId id="303" r:id="rId25"/>
    <p:sldId id="304" r:id="rId26"/>
    <p:sldId id="305" r:id="rId27"/>
    <p:sldId id="310" r:id="rId28"/>
    <p:sldId id="284" r:id="rId29"/>
    <p:sldId id="306" r:id="rId30"/>
    <p:sldId id="307" r:id="rId31"/>
    <p:sldId id="308" r:id="rId32"/>
    <p:sldId id="309" r:id="rId33"/>
    <p:sldId id="300"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7" d="100"/>
          <a:sy n="57" d="100"/>
        </p:scale>
        <p:origin x="534" y="4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FE4EF5-E10B-4309-BBDE-75C63ACAAADE}" type="doc">
      <dgm:prSet loTypeId="urn:microsoft.com/office/officeart/2005/8/layout/process4" loCatId="list" qsTypeId="urn:microsoft.com/office/officeart/2005/8/quickstyle/simple1" qsCatId="simple" csTypeId="urn:microsoft.com/office/officeart/2005/8/colors/accent1_2" csCatId="accent1" phldr="0"/>
      <dgm:spPr/>
      <dgm:t>
        <a:bodyPr/>
        <a:lstStyle/>
        <a:p>
          <a:endParaRPr lang="en-US"/>
        </a:p>
      </dgm:t>
    </dgm:pt>
    <dgm:pt modelId="{77FCDD9C-19E0-486C-8573-46EA1D5CE5A0}" type="pres">
      <dgm:prSet presAssocID="{81FE4EF5-E10B-4309-BBDE-75C63ACAAADE}" presName="Name0" presStyleCnt="0">
        <dgm:presLayoutVars>
          <dgm:dir/>
          <dgm:animLvl val="lvl"/>
          <dgm:resizeHandles val="exact"/>
        </dgm:presLayoutVars>
      </dgm:prSet>
      <dgm:spPr/>
    </dgm:pt>
  </dgm:ptLst>
  <dgm:cxnLst>
    <dgm:cxn modelId="{5E7B1408-5CEB-439E-975A-A593B8F3C018}" type="presOf" srcId="{81FE4EF5-E10B-4309-BBDE-75C63ACAAADE}" destId="{77FCDD9C-19E0-486C-8573-46EA1D5CE5A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09854B-5457-4509-B0F1-C87FFB21C645}"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393D2B7F-0876-4B45-96A8-8453A3B09943}">
      <dgm:prSet phldrT="[Text]" custT="1"/>
      <dgm:spPr/>
      <dgm:t>
        <a:bodyPr/>
        <a:lstStyle/>
        <a:p>
          <a:r>
            <a:rPr lang="en-US" sz="1600" dirty="0"/>
            <a:t>TECHNIQUES</a:t>
          </a:r>
        </a:p>
      </dgm:t>
    </dgm:pt>
    <dgm:pt modelId="{952FAEC0-E4A8-4C82-A633-847FBB6E0502}" type="parTrans" cxnId="{F1EE0FC3-8EFD-4B1F-A2A6-2C7F8225F88A}">
      <dgm:prSet/>
      <dgm:spPr/>
      <dgm:t>
        <a:bodyPr/>
        <a:lstStyle/>
        <a:p>
          <a:endParaRPr lang="en-US"/>
        </a:p>
      </dgm:t>
    </dgm:pt>
    <dgm:pt modelId="{A5C50AE0-D472-4EDA-8C5E-64B07D2A1583}" type="sibTrans" cxnId="{F1EE0FC3-8EFD-4B1F-A2A6-2C7F8225F88A}">
      <dgm:prSet/>
      <dgm:spPr/>
      <dgm:t>
        <a:bodyPr/>
        <a:lstStyle/>
        <a:p>
          <a:endParaRPr lang="en-US"/>
        </a:p>
      </dgm:t>
    </dgm:pt>
    <dgm:pt modelId="{FDC4DA79-D22D-4BEE-AF99-7F4745911765}">
      <dgm:prSet phldrT="[Text]" custT="1"/>
      <dgm:spPr/>
      <dgm:t>
        <a:bodyPr/>
        <a:lstStyle/>
        <a:p>
          <a:r>
            <a:rPr lang="en-US" sz="1600" b="1" dirty="0"/>
            <a:t>Systematic Desensitization</a:t>
          </a:r>
        </a:p>
      </dgm:t>
    </dgm:pt>
    <dgm:pt modelId="{68154DE8-87A1-4211-A283-8F39C69DD0E6}" type="parTrans" cxnId="{9B0E53F7-C448-4F41-9E9D-8DAA931B82F2}">
      <dgm:prSet/>
      <dgm:spPr/>
      <dgm:t>
        <a:bodyPr/>
        <a:lstStyle/>
        <a:p>
          <a:endParaRPr lang="en-US"/>
        </a:p>
      </dgm:t>
    </dgm:pt>
    <dgm:pt modelId="{45355069-EBB6-4A3B-B254-D3786711E8BB}" type="sibTrans" cxnId="{9B0E53F7-C448-4F41-9E9D-8DAA931B82F2}">
      <dgm:prSet/>
      <dgm:spPr/>
      <dgm:t>
        <a:bodyPr/>
        <a:lstStyle/>
        <a:p>
          <a:endParaRPr lang="en-US"/>
        </a:p>
      </dgm:t>
    </dgm:pt>
    <dgm:pt modelId="{3075C252-E20F-40D2-9567-FB7AA284DFF5}">
      <dgm:prSet phldrT="[Text]" custT="1"/>
      <dgm:spPr/>
      <dgm:t>
        <a:bodyPr/>
        <a:lstStyle/>
        <a:p>
          <a:r>
            <a:rPr lang="en-US" sz="1600" b="1" dirty="0"/>
            <a:t>Aversion Therapy</a:t>
          </a:r>
        </a:p>
      </dgm:t>
    </dgm:pt>
    <dgm:pt modelId="{B633891A-19B1-453C-B552-B32535F2A5DE}" type="parTrans" cxnId="{714047E8-C556-4339-B5B0-9D1DC1310912}">
      <dgm:prSet/>
      <dgm:spPr/>
      <dgm:t>
        <a:bodyPr/>
        <a:lstStyle/>
        <a:p>
          <a:endParaRPr lang="en-US"/>
        </a:p>
      </dgm:t>
    </dgm:pt>
    <dgm:pt modelId="{8AB9AF29-B1AA-43E8-AB60-5587396DEA9E}" type="sibTrans" cxnId="{714047E8-C556-4339-B5B0-9D1DC1310912}">
      <dgm:prSet/>
      <dgm:spPr/>
      <dgm:t>
        <a:bodyPr/>
        <a:lstStyle/>
        <a:p>
          <a:endParaRPr lang="en-US"/>
        </a:p>
      </dgm:t>
    </dgm:pt>
    <dgm:pt modelId="{843DA0E4-1078-411A-8CD4-3D5B3113B2B2}">
      <dgm:prSet phldrT="[Text]" custT="1"/>
      <dgm:spPr/>
      <dgm:t>
        <a:bodyPr/>
        <a:lstStyle/>
        <a:p>
          <a:r>
            <a:rPr lang="en-US" sz="1600" b="1" dirty="0"/>
            <a:t>Implosive Therapy and flood</a:t>
          </a:r>
        </a:p>
      </dgm:t>
    </dgm:pt>
    <dgm:pt modelId="{0179ADAE-CF34-466D-9CEE-5046EE017BFE}" type="parTrans" cxnId="{C2509766-D5D7-41B9-AFAA-7DEFB884D2B4}">
      <dgm:prSet/>
      <dgm:spPr/>
      <dgm:t>
        <a:bodyPr/>
        <a:lstStyle/>
        <a:p>
          <a:endParaRPr lang="en-US"/>
        </a:p>
      </dgm:t>
    </dgm:pt>
    <dgm:pt modelId="{50196AF0-B9C7-4540-9C5C-77083149BC35}" type="sibTrans" cxnId="{C2509766-D5D7-41B9-AFAA-7DEFB884D2B4}">
      <dgm:prSet/>
      <dgm:spPr/>
      <dgm:t>
        <a:bodyPr/>
        <a:lstStyle/>
        <a:p>
          <a:endParaRPr lang="en-US"/>
        </a:p>
      </dgm:t>
    </dgm:pt>
    <dgm:pt modelId="{EC3A137D-239B-41CC-BB0A-3F8805E5F0E9}">
      <dgm:prSet phldrT="[Text]" custT="1"/>
      <dgm:spPr/>
      <dgm:t>
        <a:bodyPr/>
        <a:lstStyle/>
        <a:p>
          <a:r>
            <a:rPr lang="en-US" sz="1600" b="1" dirty="0"/>
            <a:t>Assertive Therapy</a:t>
          </a:r>
        </a:p>
      </dgm:t>
    </dgm:pt>
    <dgm:pt modelId="{2EEE89D8-D891-4304-A668-6EE7CBC0EE90}" type="parTrans" cxnId="{941919C9-EF01-49A2-B008-7A10957C3B23}">
      <dgm:prSet/>
      <dgm:spPr/>
      <dgm:t>
        <a:bodyPr/>
        <a:lstStyle/>
        <a:p>
          <a:endParaRPr lang="en-US"/>
        </a:p>
      </dgm:t>
    </dgm:pt>
    <dgm:pt modelId="{E953836C-57F3-4F44-92B5-403701580E4B}" type="sibTrans" cxnId="{941919C9-EF01-49A2-B008-7A10957C3B23}">
      <dgm:prSet/>
      <dgm:spPr/>
      <dgm:t>
        <a:bodyPr/>
        <a:lstStyle/>
        <a:p>
          <a:endParaRPr lang="en-US"/>
        </a:p>
      </dgm:t>
    </dgm:pt>
    <dgm:pt modelId="{D6B806AB-5DD7-40A2-8735-4DDA7CB18CB7}">
      <dgm:prSet phldrT="[Text]" custT="1"/>
      <dgm:spPr/>
      <dgm:t>
        <a:bodyPr/>
        <a:lstStyle/>
        <a:p>
          <a:r>
            <a:rPr lang="en-US" sz="1600" b="1" dirty="0"/>
            <a:t>Modeling</a:t>
          </a:r>
        </a:p>
      </dgm:t>
    </dgm:pt>
    <dgm:pt modelId="{72661CDF-F811-41A9-B3F9-BB20BDD5F145}" type="parTrans" cxnId="{9A32158F-4F0E-492F-B90C-C4A0C1792831}">
      <dgm:prSet/>
      <dgm:spPr/>
      <dgm:t>
        <a:bodyPr/>
        <a:lstStyle/>
        <a:p>
          <a:endParaRPr lang="en-US"/>
        </a:p>
      </dgm:t>
    </dgm:pt>
    <dgm:pt modelId="{E577A68A-86C3-4427-BE88-BB550B6F83EA}" type="sibTrans" cxnId="{9A32158F-4F0E-492F-B90C-C4A0C1792831}">
      <dgm:prSet/>
      <dgm:spPr/>
      <dgm:t>
        <a:bodyPr/>
        <a:lstStyle/>
        <a:p>
          <a:endParaRPr lang="en-US"/>
        </a:p>
      </dgm:t>
    </dgm:pt>
    <dgm:pt modelId="{BCD26A88-65E1-441B-9BEB-9EA10717621C}">
      <dgm:prSet phldrT="[Text]" custT="1"/>
      <dgm:spPr/>
      <dgm:t>
        <a:bodyPr/>
        <a:lstStyle/>
        <a:p>
          <a:r>
            <a:rPr lang="en-US" sz="1600" b="1" dirty="0"/>
            <a:t>Bio –Feedback Method</a:t>
          </a:r>
        </a:p>
      </dgm:t>
    </dgm:pt>
    <dgm:pt modelId="{F2D93228-D228-4C27-86A9-EC07FF25A6FB}" type="parTrans" cxnId="{FA41D2FF-A847-48CB-9149-4EC95E6A003D}">
      <dgm:prSet/>
      <dgm:spPr/>
      <dgm:t>
        <a:bodyPr/>
        <a:lstStyle/>
        <a:p>
          <a:endParaRPr lang="en-US"/>
        </a:p>
      </dgm:t>
    </dgm:pt>
    <dgm:pt modelId="{8534D46E-E2E7-40C3-AE58-EA47770CDDB1}" type="sibTrans" cxnId="{FA41D2FF-A847-48CB-9149-4EC95E6A003D}">
      <dgm:prSet/>
      <dgm:spPr/>
      <dgm:t>
        <a:bodyPr/>
        <a:lstStyle/>
        <a:p>
          <a:endParaRPr lang="en-US"/>
        </a:p>
      </dgm:t>
    </dgm:pt>
    <dgm:pt modelId="{56476AA5-A21D-4ED8-8BAD-CCD24B032A3B}" type="pres">
      <dgm:prSet presAssocID="{4B09854B-5457-4509-B0F1-C87FFB21C645}" presName="Name0" presStyleCnt="0">
        <dgm:presLayoutVars>
          <dgm:chMax val="1"/>
          <dgm:chPref val="1"/>
          <dgm:dir/>
          <dgm:animOne val="branch"/>
          <dgm:animLvl val="lvl"/>
        </dgm:presLayoutVars>
      </dgm:prSet>
      <dgm:spPr/>
    </dgm:pt>
    <dgm:pt modelId="{6D842F94-DE9C-4DFA-A2E6-EE77B5454725}" type="pres">
      <dgm:prSet presAssocID="{393D2B7F-0876-4B45-96A8-8453A3B09943}" presName="Parent" presStyleLbl="node0" presStyleIdx="0" presStyleCnt="1">
        <dgm:presLayoutVars>
          <dgm:chMax val="6"/>
          <dgm:chPref val="6"/>
        </dgm:presLayoutVars>
      </dgm:prSet>
      <dgm:spPr/>
    </dgm:pt>
    <dgm:pt modelId="{159EF221-F243-454F-AF19-4607CD3D2FFC}" type="pres">
      <dgm:prSet presAssocID="{FDC4DA79-D22D-4BEE-AF99-7F4745911765}" presName="Accent1" presStyleCnt="0"/>
      <dgm:spPr/>
    </dgm:pt>
    <dgm:pt modelId="{8A31E8EC-17F8-4FEF-BB7D-8D2EC2766FB3}" type="pres">
      <dgm:prSet presAssocID="{FDC4DA79-D22D-4BEE-AF99-7F4745911765}" presName="Accent" presStyleLbl="bgShp" presStyleIdx="0" presStyleCnt="6"/>
      <dgm:spPr/>
    </dgm:pt>
    <dgm:pt modelId="{635F6361-3BC2-4CB6-8445-3A24E348F979}" type="pres">
      <dgm:prSet presAssocID="{FDC4DA79-D22D-4BEE-AF99-7F4745911765}" presName="Child1" presStyleLbl="node1" presStyleIdx="0" presStyleCnt="6">
        <dgm:presLayoutVars>
          <dgm:chMax val="0"/>
          <dgm:chPref val="0"/>
          <dgm:bulletEnabled val="1"/>
        </dgm:presLayoutVars>
      </dgm:prSet>
      <dgm:spPr/>
    </dgm:pt>
    <dgm:pt modelId="{E7F4BBB3-1DDD-4156-846B-50A54D241987}" type="pres">
      <dgm:prSet presAssocID="{3075C252-E20F-40D2-9567-FB7AA284DFF5}" presName="Accent2" presStyleCnt="0"/>
      <dgm:spPr/>
    </dgm:pt>
    <dgm:pt modelId="{E7E47AA8-8F93-4117-B84D-D91A1FB47D61}" type="pres">
      <dgm:prSet presAssocID="{3075C252-E20F-40D2-9567-FB7AA284DFF5}" presName="Accent" presStyleLbl="bgShp" presStyleIdx="1" presStyleCnt="6"/>
      <dgm:spPr/>
    </dgm:pt>
    <dgm:pt modelId="{F589CCE9-FB45-40DE-AF7A-72495AEEC2C6}" type="pres">
      <dgm:prSet presAssocID="{3075C252-E20F-40D2-9567-FB7AA284DFF5}" presName="Child2" presStyleLbl="node1" presStyleIdx="1" presStyleCnt="6">
        <dgm:presLayoutVars>
          <dgm:chMax val="0"/>
          <dgm:chPref val="0"/>
          <dgm:bulletEnabled val="1"/>
        </dgm:presLayoutVars>
      </dgm:prSet>
      <dgm:spPr/>
    </dgm:pt>
    <dgm:pt modelId="{BF763706-6E95-4A03-8148-045E3917A8E7}" type="pres">
      <dgm:prSet presAssocID="{843DA0E4-1078-411A-8CD4-3D5B3113B2B2}" presName="Accent3" presStyleCnt="0"/>
      <dgm:spPr/>
    </dgm:pt>
    <dgm:pt modelId="{ABF5FF68-D171-4387-AE34-C70D9E6EEE66}" type="pres">
      <dgm:prSet presAssocID="{843DA0E4-1078-411A-8CD4-3D5B3113B2B2}" presName="Accent" presStyleLbl="bgShp" presStyleIdx="2" presStyleCnt="6"/>
      <dgm:spPr/>
    </dgm:pt>
    <dgm:pt modelId="{41A1B645-EFFB-431F-AB9B-95226A65C34F}" type="pres">
      <dgm:prSet presAssocID="{843DA0E4-1078-411A-8CD4-3D5B3113B2B2}" presName="Child3" presStyleLbl="node1" presStyleIdx="2" presStyleCnt="6">
        <dgm:presLayoutVars>
          <dgm:chMax val="0"/>
          <dgm:chPref val="0"/>
          <dgm:bulletEnabled val="1"/>
        </dgm:presLayoutVars>
      </dgm:prSet>
      <dgm:spPr/>
    </dgm:pt>
    <dgm:pt modelId="{7070DC11-32B0-4940-A9FB-C4D90298CA75}" type="pres">
      <dgm:prSet presAssocID="{EC3A137D-239B-41CC-BB0A-3F8805E5F0E9}" presName="Accent4" presStyleCnt="0"/>
      <dgm:spPr/>
    </dgm:pt>
    <dgm:pt modelId="{10F84800-2CB0-4BE6-85F5-0BF2B73A9A55}" type="pres">
      <dgm:prSet presAssocID="{EC3A137D-239B-41CC-BB0A-3F8805E5F0E9}" presName="Accent" presStyleLbl="bgShp" presStyleIdx="3" presStyleCnt="6"/>
      <dgm:spPr/>
    </dgm:pt>
    <dgm:pt modelId="{5447A112-D014-4372-A893-D63071F95300}" type="pres">
      <dgm:prSet presAssocID="{EC3A137D-239B-41CC-BB0A-3F8805E5F0E9}" presName="Child4" presStyleLbl="node1" presStyleIdx="3" presStyleCnt="6">
        <dgm:presLayoutVars>
          <dgm:chMax val="0"/>
          <dgm:chPref val="0"/>
          <dgm:bulletEnabled val="1"/>
        </dgm:presLayoutVars>
      </dgm:prSet>
      <dgm:spPr/>
    </dgm:pt>
    <dgm:pt modelId="{55A22AF1-B9FD-4A8A-A284-85F9A81CA151}" type="pres">
      <dgm:prSet presAssocID="{D6B806AB-5DD7-40A2-8735-4DDA7CB18CB7}" presName="Accent5" presStyleCnt="0"/>
      <dgm:spPr/>
    </dgm:pt>
    <dgm:pt modelId="{54A1E74B-B2A1-44A2-9AAA-7E6D49AB2430}" type="pres">
      <dgm:prSet presAssocID="{D6B806AB-5DD7-40A2-8735-4DDA7CB18CB7}" presName="Accent" presStyleLbl="bgShp" presStyleIdx="4" presStyleCnt="6"/>
      <dgm:spPr/>
    </dgm:pt>
    <dgm:pt modelId="{3D90BCC1-3ABD-4F01-972D-11701D4E0FF8}" type="pres">
      <dgm:prSet presAssocID="{D6B806AB-5DD7-40A2-8735-4DDA7CB18CB7}" presName="Child5" presStyleLbl="node1" presStyleIdx="4" presStyleCnt="6">
        <dgm:presLayoutVars>
          <dgm:chMax val="0"/>
          <dgm:chPref val="0"/>
          <dgm:bulletEnabled val="1"/>
        </dgm:presLayoutVars>
      </dgm:prSet>
      <dgm:spPr/>
    </dgm:pt>
    <dgm:pt modelId="{6C73CF2C-7DAA-4238-87CD-5AEFE4FF59A6}" type="pres">
      <dgm:prSet presAssocID="{BCD26A88-65E1-441B-9BEB-9EA10717621C}" presName="Accent6" presStyleCnt="0"/>
      <dgm:spPr/>
    </dgm:pt>
    <dgm:pt modelId="{600BA248-2661-4163-9221-935CA82EDBD3}" type="pres">
      <dgm:prSet presAssocID="{BCD26A88-65E1-441B-9BEB-9EA10717621C}" presName="Accent" presStyleLbl="bgShp" presStyleIdx="5" presStyleCnt="6"/>
      <dgm:spPr/>
    </dgm:pt>
    <dgm:pt modelId="{09D05B9F-35BE-484C-ACC0-8AB903FB64A9}" type="pres">
      <dgm:prSet presAssocID="{BCD26A88-65E1-441B-9BEB-9EA10717621C}" presName="Child6" presStyleLbl="node1" presStyleIdx="5" presStyleCnt="6">
        <dgm:presLayoutVars>
          <dgm:chMax val="0"/>
          <dgm:chPref val="0"/>
          <dgm:bulletEnabled val="1"/>
        </dgm:presLayoutVars>
      </dgm:prSet>
      <dgm:spPr/>
    </dgm:pt>
  </dgm:ptLst>
  <dgm:cxnLst>
    <dgm:cxn modelId="{AFDA842B-4E9F-48A5-B26D-E9C04DD51D6C}" type="presOf" srcId="{3075C252-E20F-40D2-9567-FB7AA284DFF5}" destId="{F589CCE9-FB45-40DE-AF7A-72495AEEC2C6}" srcOrd="0" destOrd="0" presId="urn:microsoft.com/office/officeart/2011/layout/HexagonRadial"/>
    <dgm:cxn modelId="{E47C382D-FD19-4888-8407-66B3B6D17F11}" type="presOf" srcId="{4B09854B-5457-4509-B0F1-C87FFB21C645}" destId="{56476AA5-A21D-4ED8-8BAD-CCD24B032A3B}" srcOrd="0" destOrd="0" presId="urn:microsoft.com/office/officeart/2011/layout/HexagonRadial"/>
    <dgm:cxn modelId="{C3B37742-191A-426E-B0E7-2CFBAC9950F9}" type="presOf" srcId="{BCD26A88-65E1-441B-9BEB-9EA10717621C}" destId="{09D05B9F-35BE-484C-ACC0-8AB903FB64A9}" srcOrd="0" destOrd="0" presId="urn:microsoft.com/office/officeart/2011/layout/HexagonRadial"/>
    <dgm:cxn modelId="{C2509766-D5D7-41B9-AFAA-7DEFB884D2B4}" srcId="{393D2B7F-0876-4B45-96A8-8453A3B09943}" destId="{843DA0E4-1078-411A-8CD4-3D5B3113B2B2}" srcOrd="2" destOrd="0" parTransId="{0179ADAE-CF34-466D-9CEE-5046EE017BFE}" sibTransId="{50196AF0-B9C7-4540-9C5C-77083149BC35}"/>
    <dgm:cxn modelId="{52EE7268-A5D4-4BE9-B817-CB0840504430}" type="presOf" srcId="{D6B806AB-5DD7-40A2-8735-4DDA7CB18CB7}" destId="{3D90BCC1-3ABD-4F01-972D-11701D4E0FF8}" srcOrd="0" destOrd="0" presId="urn:microsoft.com/office/officeart/2011/layout/HexagonRadial"/>
    <dgm:cxn modelId="{9A32158F-4F0E-492F-B90C-C4A0C1792831}" srcId="{393D2B7F-0876-4B45-96A8-8453A3B09943}" destId="{D6B806AB-5DD7-40A2-8735-4DDA7CB18CB7}" srcOrd="4" destOrd="0" parTransId="{72661CDF-F811-41A9-B3F9-BB20BDD5F145}" sibTransId="{E577A68A-86C3-4427-BE88-BB550B6F83EA}"/>
    <dgm:cxn modelId="{5BB64D99-A108-487D-A7C4-156B5110FF42}" type="presOf" srcId="{843DA0E4-1078-411A-8CD4-3D5B3113B2B2}" destId="{41A1B645-EFFB-431F-AB9B-95226A65C34F}" srcOrd="0" destOrd="0" presId="urn:microsoft.com/office/officeart/2011/layout/HexagonRadial"/>
    <dgm:cxn modelId="{813B25A8-6E15-47B5-9BFE-31004DFA1439}" type="presOf" srcId="{EC3A137D-239B-41CC-BB0A-3F8805E5F0E9}" destId="{5447A112-D014-4372-A893-D63071F95300}" srcOrd="0" destOrd="0" presId="urn:microsoft.com/office/officeart/2011/layout/HexagonRadial"/>
    <dgm:cxn modelId="{A1A962B5-C711-4A68-B1CC-64DDD369BB64}" type="presOf" srcId="{FDC4DA79-D22D-4BEE-AF99-7F4745911765}" destId="{635F6361-3BC2-4CB6-8445-3A24E348F979}" srcOrd="0" destOrd="0" presId="urn:microsoft.com/office/officeart/2011/layout/HexagonRadial"/>
    <dgm:cxn modelId="{F1EE0FC3-8EFD-4B1F-A2A6-2C7F8225F88A}" srcId="{4B09854B-5457-4509-B0F1-C87FFB21C645}" destId="{393D2B7F-0876-4B45-96A8-8453A3B09943}" srcOrd="0" destOrd="0" parTransId="{952FAEC0-E4A8-4C82-A633-847FBB6E0502}" sibTransId="{A5C50AE0-D472-4EDA-8C5E-64B07D2A1583}"/>
    <dgm:cxn modelId="{941919C9-EF01-49A2-B008-7A10957C3B23}" srcId="{393D2B7F-0876-4B45-96A8-8453A3B09943}" destId="{EC3A137D-239B-41CC-BB0A-3F8805E5F0E9}" srcOrd="3" destOrd="0" parTransId="{2EEE89D8-D891-4304-A668-6EE7CBC0EE90}" sibTransId="{E953836C-57F3-4F44-92B5-403701580E4B}"/>
    <dgm:cxn modelId="{AA2943CE-E0C5-4C40-AF6F-F6CF2F799256}" type="presOf" srcId="{393D2B7F-0876-4B45-96A8-8453A3B09943}" destId="{6D842F94-DE9C-4DFA-A2E6-EE77B5454725}" srcOrd="0" destOrd="0" presId="urn:microsoft.com/office/officeart/2011/layout/HexagonRadial"/>
    <dgm:cxn modelId="{714047E8-C556-4339-B5B0-9D1DC1310912}" srcId="{393D2B7F-0876-4B45-96A8-8453A3B09943}" destId="{3075C252-E20F-40D2-9567-FB7AA284DFF5}" srcOrd="1" destOrd="0" parTransId="{B633891A-19B1-453C-B552-B32535F2A5DE}" sibTransId="{8AB9AF29-B1AA-43E8-AB60-5587396DEA9E}"/>
    <dgm:cxn modelId="{9B0E53F7-C448-4F41-9E9D-8DAA931B82F2}" srcId="{393D2B7F-0876-4B45-96A8-8453A3B09943}" destId="{FDC4DA79-D22D-4BEE-AF99-7F4745911765}" srcOrd="0" destOrd="0" parTransId="{68154DE8-87A1-4211-A283-8F39C69DD0E6}" sibTransId="{45355069-EBB6-4A3B-B254-D3786711E8BB}"/>
    <dgm:cxn modelId="{FA41D2FF-A847-48CB-9149-4EC95E6A003D}" srcId="{393D2B7F-0876-4B45-96A8-8453A3B09943}" destId="{BCD26A88-65E1-441B-9BEB-9EA10717621C}" srcOrd="5" destOrd="0" parTransId="{F2D93228-D228-4C27-86A9-EC07FF25A6FB}" sibTransId="{8534D46E-E2E7-40C3-AE58-EA47770CDDB1}"/>
    <dgm:cxn modelId="{E31F3B68-20FE-411C-82A4-4A144DE75DFD}" type="presParOf" srcId="{56476AA5-A21D-4ED8-8BAD-CCD24B032A3B}" destId="{6D842F94-DE9C-4DFA-A2E6-EE77B5454725}" srcOrd="0" destOrd="0" presId="urn:microsoft.com/office/officeart/2011/layout/HexagonRadial"/>
    <dgm:cxn modelId="{B5777936-7B00-4B1A-B14C-1C6B6F3DB47F}" type="presParOf" srcId="{56476AA5-A21D-4ED8-8BAD-CCD24B032A3B}" destId="{159EF221-F243-454F-AF19-4607CD3D2FFC}" srcOrd="1" destOrd="0" presId="urn:microsoft.com/office/officeart/2011/layout/HexagonRadial"/>
    <dgm:cxn modelId="{DBC3FC19-2000-420A-8BB2-2356C9AEDDBD}" type="presParOf" srcId="{159EF221-F243-454F-AF19-4607CD3D2FFC}" destId="{8A31E8EC-17F8-4FEF-BB7D-8D2EC2766FB3}" srcOrd="0" destOrd="0" presId="urn:microsoft.com/office/officeart/2011/layout/HexagonRadial"/>
    <dgm:cxn modelId="{0E9BE29E-9173-4903-AC23-C82F0229D038}" type="presParOf" srcId="{56476AA5-A21D-4ED8-8BAD-CCD24B032A3B}" destId="{635F6361-3BC2-4CB6-8445-3A24E348F979}" srcOrd="2" destOrd="0" presId="urn:microsoft.com/office/officeart/2011/layout/HexagonRadial"/>
    <dgm:cxn modelId="{40507A29-F557-4333-B7D6-15F7CF2E0E62}" type="presParOf" srcId="{56476AA5-A21D-4ED8-8BAD-CCD24B032A3B}" destId="{E7F4BBB3-1DDD-4156-846B-50A54D241987}" srcOrd="3" destOrd="0" presId="urn:microsoft.com/office/officeart/2011/layout/HexagonRadial"/>
    <dgm:cxn modelId="{09CC0441-AABF-4C3F-B6F4-B6F74C335978}" type="presParOf" srcId="{E7F4BBB3-1DDD-4156-846B-50A54D241987}" destId="{E7E47AA8-8F93-4117-B84D-D91A1FB47D61}" srcOrd="0" destOrd="0" presId="urn:microsoft.com/office/officeart/2011/layout/HexagonRadial"/>
    <dgm:cxn modelId="{CA896716-1D22-4082-AAAF-5C441725A9D1}" type="presParOf" srcId="{56476AA5-A21D-4ED8-8BAD-CCD24B032A3B}" destId="{F589CCE9-FB45-40DE-AF7A-72495AEEC2C6}" srcOrd="4" destOrd="0" presId="urn:microsoft.com/office/officeart/2011/layout/HexagonRadial"/>
    <dgm:cxn modelId="{CEC61A2B-F442-40A7-BF4B-0418D09F7B46}" type="presParOf" srcId="{56476AA5-A21D-4ED8-8BAD-CCD24B032A3B}" destId="{BF763706-6E95-4A03-8148-045E3917A8E7}" srcOrd="5" destOrd="0" presId="urn:microsoft.com/office/officeart/2011/layout/HexagonRadial"/>
    <dgm:cxn modelId="{4AAA828B-28F7-4A26-B06C-AFA0DF5A3C5A}" type="presParOf" srcId="{BF763706-6E95-4A03-8148-045E3917A8E7}" destId="{ABF5FF68-D171-4387-AE34-C70D9E6EEE66}" srcOrd="0" destOrd="0" presId="urn:microsoft.com/office/officeart/2011/layout/HexagonRadial"/>
    <dgm:cxn modelId="{41AC2312-2AC2-414B-93E6-D960CA643410}" type="presParOf" srcId="{56476AA5-A21D-4ED8-8BAD-CCD24B032A3B}" destId="{41A1B645-EFFB-431F-AB9B-95226A65C34F}" srcOrd="6" destOrd="0" presId="urn:microsoft.com/office/officeart/2011/layout/HexagonRadial"/>
    <dgm:cxn modelId="{01D4663A-E26B-4CD4-BF6D-0FB1EFCF6A4C}" type="presParOf" srcId="{56476AA5-A21D-4ED8-8BAD-CCD24B032A3B}" destId="{7070DC11-32B0-4940-A9FB-C4D90298CA75}" srcOrd="7" destOrd="0" presId="urn:microsoft.com/office/officeart/2011/layout/HexagonRadial"/>
    <dgm:cxn modelId="{DD7E4581-6937-448B-8F61-26C15D39E226}" type="presParOf" srcId="{7070DC11-32B0-4940-A9FB-C4D90298CA75}" destId="{10F84800-2CB0-4BE6-85F5-0BF2B73A9A55}" srcOrd="0" destOrd="0" presId="urn:microsoft.com/office/officeart/2011/layout/HexagonRadial"/>
    <dgm:cxn modelId="{E39543CC-2765-4A1F-88D8-89B2C28794FE}" type="presParOf" srcId="{56476AA5-A21D-4ED8-8BAD-CCD24B032A3B}" destId="{5447A112-D014-4372-A893-D63071F95300}" srcOrd="8" destOrd="0" presId="urn:microsoft.com/office/officeart/2011/layout/HexagonRadial"/>
    <dgm:cxn modelId="{6B05C2F7-CAA7-47FE-96F5-AAEE27E440D3}" type="presParOf" srcId="{56476AA5-A21D-4ED8-8BAD-CCD24B032A3B}" destId="{55A22AF1-B9FD-4A8A-A284-85F9A81CA151}" srcOrd="9" destOrd="0" presId="urn:microsoft.com/office/officeart/2011/layout/HexagonRadial"/>
    <dgm:cxn modelId="{3229F025-A159-4222-ADF7-585E4FDDECB2}" type="presParOf" srcId="{55A22AF1-B9FD-4A8A-A284-85F9A81CA151}" destId="{54A1E74B-B2A1-44A2-9AAA-7E6D49AB2430}" srcOrd="0" destOrd="0" presId="urn:microsoft.com/office/officeart/2011/layout/HexagonRadial"/>
    <dgm:cxn modelId="{26B43DE7-7F12-4265-91C8-6C9A8EF4A068}" type="presParOf" srcId="{56476AA5-A21D-4ED8-8BAD-CCD24B032A3B}" destId="{3D90BCC1-3ABD-4F01-972D-11701D4E0FF8}" srcOrd="10" destOrd="0" presId="urn:microsoft.com/office/officeart/2011/layout/HexagonRadial"/>
    <dgm:cxn modelId="{A98323BC-7D07-45BF-BEE6-718D7B17A2A3}" type="presParOf" srcId="{56476AA5-A21D-4ED8-8BAD-CCD24B032A3B}" destId="{6C73CF2C-7DAA-4238-87CD-5AEFE4FF59A6}" srcOrd="11" destOrd="0" presId="urn:microsoft.com/office/officeart/2011/layout/HexagonRadial"/>
    <dgm:cxn modelId="{B96A9290-3051-4BAE-A0BD-2DC57E923EEE}" type="presParOf" srcId="{6C73CF2C-7DAA-4238-87CD-5AEFE4FF59A6}" destId="{600BA248-2661-4163-9221-935CA82EDBD3}" srcOrd="0" destOrd="0" presId="urn:microsoft.com/office/officeart/2011/layout/HexagonRadial"/>
    <dgm:cxn modelId="{575D4D76-2243-42D6-BFF6-0ECA625DE427}" type="presParOf" srcId="{56476AA5-A21D-4ED8-8BAD-CCD24B032A3B}" destId="{09D05B9F-35BE-484C-ACC0-8AB903FB64A9}"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42F94-DE9C-4DFA-A2E6-EE77B5454725}">
      <dsp:nvSpPr>
        <dsp:cNvPr id="0" name=""/>
        <dsp:cNvSpPr/>
      </dsp:nvSpPr>
      <dsp:spPr>
        <a:xfrm>
          <a:off x="4001355" y="1752456"/>
          <a:ext cx="2227447" cy="1926832"/>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TECHNIQUES</a:t>
          </a:r>
        </a:p>
      </dsp:txBody>
      <dsp:txXfrm>
        <a:off x="4370474" y="2071759"/>
        <a:ext cx="1489209" cy="1288226"/>
      </dsp:txXfrm>
    </dsp:sp>
    <dsp:sp modelId="{E7E47AA8-8F93-4117-B84D-D91A1FB47D61}">
      <dsp:nvSpPr>
        <dsp:cNvPr id="0" name=""/>
        <dsp:cNvSpPr/>
      </dsp:nvSpPr>
      <dsp:spPr>
        <a:xfrm>
          <a:off x="5396165" y="830596"/>
          <a:ext cx="840409" cy="72412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5F6361-3BC2-4CB6-8445-3A24E348F979}">
      <dsp:nvSpPr>
        <dsp:cNvPr id="0" name=""/>
        <dsp:cNvSpPr/>
      </dsp:nvSpPr>
      <dsp:spPr>
        <a:xfrm>
          <a:off x="4206535" y="0"/>
          <a:ext cx="1825377" cy="1579166"/>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Systematic Desensitization</a:t>
          </a:r>
        </a:p>
      </dsp:txBody>
      <dsp:txXfrm>
        <a:off x="4509039" y="261702"/>
        <a:ext cx="1220369" cy="1055762"/>
      </dsp:txXfrm>
    </dsp:sp>
    <dsp:sp modelId="{ABF5FF68-D171-4387-AE34-C70D9E6EEE66}">
      <dsp:nvSpPr>
        <dsp:cNvPr id="0" name=""/>
        <dsp:cNvSpPr/>
      </dsp:nvSpPr>
      <dsp:spPr>
        <a:xfrm>
          <a:off x="6376989" y="2184323"/>
          <a:ext cx="840409" cy="72412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89CCE9-FB45-40DE-AF7A-72495AEEC2C6}">
      <dsp:nvSpPr>
        <dsp:cNvPr id="0" name=""/>
        <dsp:cNvSpPr/>
      </dsp:nvSpPr>
      <dsp:spPr>
        <a:xfrm>
          <a:off x="5880618" y="971293"/>
          <a:ext cx="1825377" cy="1579166"/>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Aversion Therapy</a:t>
          </a:r>
        </a:p>
      </dsp:txBody>
      <dsp:txXfrm>
        <a:off x="6183122" y="1232995"/>
        <a:ext cx="1220369" cy="1055762"/>
      </dsp:txXfrm>
    </dsp:sp>
    <dsp:sp modelId="{10F84800-2CB0-4BE6-85F5-0BF2B73A9A55}">
      <dsp:nvSpPr>
        <dsp:cNvPr id="0" name=""/>
        <dsp:cNvSpPr/>
      </dsp:nvSpPr>
      <dsp:spPr>
        <a:xfrm>
          <a:off x="5695645" y="3712425"/>
          <a:ext cx="840409" cy="72412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1B645-EFFB-431F-AB9B-95226A65C34F}">
      <dsp:nvSpPr>
        <dsp:cNvPr id="0" name=""/>
        <dsp:cNvSpPr/>
      </dsp:nvSpPr>
      <dsp:spPr>
        <a:xfrm>
          <a:off x="5880618" y="2880742"/>
          <a:ext cx="1825377" cy="1579166"/>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Implosive Therapy and flood</a:t>
          </a:r>
        </a:p>
      </dsp:txBody>
      <dsp:txXfrm>
        <a:off x="6183122" y="3142444"/>
        <a:ext cx="1220369" cy="1055762"/>
      </dsp:txXfrm>
    </dsp:sp>
    <dsp:sp modelId="{54A1E74B-B2A1-44A2-9AAA-7E6D49AB2430}">
      <dsp:nvSpPr>
        <dsp:cNvPr id="0" name=""/>
        <dsp:cNvSpPr/>
      </dsp:nvSpPr>
      <dsp:spPr>
        <a:xfrm>
          <a:off x="4005500" y="3871048"/>
          <a:ext cx="840409" cy="72412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47A112-D014-4372-A893-D63071F95300}">
      <dsp:nvSpPr>
        <dsp:cNvPr id="0" name=""/>
        <dsp:cNvSpPr/>
      </dsp:nvSpPr>
      <dsp:spPr>
        <a:xfrm>
          <a:off x="4206535" y="3853121"/>
          <a:ext cx="1825377" cy="1579166"/>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Assertive Therapy</a:t>
          </a:r>
        </a:p>
      </dsp:txBody>
      <dsp:txXfrm>
        <a:off x="4509039" y="4114823"/>
        <a:ext cx="1220369" cy="1055762"/>
      </dsp:txXfrm>
    </dsp:sp>
    <dsp:sp modelId="{600BA248-2661-4163-9221-935CA82EDBD3}">
      <dsp:nvSpPr>
        <dsp:cNvPr id="0" name=""/>
        <dsp:cNvSpPr/>
      </dsp:nvSpPr>
      <dsp:spPr>
        <a:xfrm>
          <a:off x="3008615" y="2517865"/>
          <a:ext cx="840409" cy="72412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0BCC1-3ABD-4F01-972D-11701D4E0FF8}">
      <dsp:nvSpPr>
        <dsp:cNvPr id="0" name=""/>
        <dsp:cNvSpPr/>
      </dsp:nvSpPr>
      <dsp:spPr>
        <a:xfrm>
          <a:off x="2524680" y="2881828"/>
          <a:ext cx="1825377" cy="1579166"/>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Modeling</a:t>
          </a:r>
        </a:p>
      </dsp:txBody>
      <dsp:txXfrm>
        <a:off x="2827184" y="3143530"/>
        <a:ext cx="1220369" cy="1055762"/>
      </dsp:txXfrm>
    </dsp:sp>
    <dsp:sp modelId="{09D05B9F-35BE-484C-ACC0-8AB903FB64A9}">
      <dsp:nvSpPr>
        <dsp:cNvPr id="0" name=""/>
        <dsp:cNvSpPr/>
      </dsp:nvSpPr>
      <dsp:spPr>
        <a:xfrm>
          <a:off x="2524680" y="969120"/>
          <a:ext cx="1825377" cy="1579166"/>
        </a:xfrm>
        <a:prstGeom prst="hexagon">
          <a:avLst>
            <a:gd name="adj" fmla="val 2857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Bio –Feedback Method</a:t>
          </a:r>
        </a:p>
      </dsp:txBody>
      <dsp:txXfrm>
        <a:off x="2827184" y="1230822"/>
        <a:ext cx="1220369" cy="10557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31"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732"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733"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734"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35"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736"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1048582"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48583"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584" name="Footer Placeholder 4"/>
          <p:cNvSpPr>
            <a:spLocks noGrp="1"/>
          </p:cNvSpPr>
          <p:nvPr>
            <p:ph type="ftr" sz="quarter" idx="11"/>
          </p:nvPr>
        </p:nvSpPr>
        <p:spPr/>
        <p:txBody>
          <a:bodyPr/>
          <a:lstStyle/>
          <a:p>
            <a:endParaRPr lang="en-US" dirty="0"/>
          </a:p>
        </p:txBody>
      </p:sp>
      <p:sp>
        <p:nvSpPr>
          <p:cNvPr id="1048585"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1048698"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1048699"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48700"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701"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702" name="Footer Placeholder 5"/>
          <p:cNvSpPr>
            <a:spLocks noGrp="1"/>
          </p:cNvSpPr>
          <p:nvPr>
            <p:ph type="ftr" sz="quarter" idx="11"/>
          </p:nvPr>
        </p:nvSpPr>
        <p:spPr/>
        <p:txBody>
          <a:bodyPr/>
          <a:lstStyle/>
          <a:p>
            <a:endParaRPr lang="en-US" dirty="0"/>
          </a:p>
        </p:txBody>
      </p:sp>
      <p:sp>
        <p:nvSpPr>
          <p:cNvPr id="1048703"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1048648"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1048649"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650"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51" name="Footer Placeholder 5"/>
          <p:cNvSpPr>
            <a:spLocks noGrp="1"/>
          </p:cNvSpPr>
          <p:nvPr>
            <p:ph type="ftr" sz="quarter" idx="11"/>
          </p:nvPr>
        </p:nvSpPr>
        <p:spPr/>
        <p:txBody>
          <a:bodyPr/>
          <a:lstStyle/>
          <a:p>
            <a:endParaRPr lang="en-US" dirty="0"/>
          </a:p>
        </p:txBody>
      </p:sp>
      <p:sp>
        <p:nvSpPr>
          <p:cNvPr id="1048652"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048690"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048691"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692"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693"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94" name="Footer Placeholder 5"/>
          <p:cNvSpPr>
            <a:spLocks noGrp="1"/>
          </p:cNvSpPr>
          <p:nvPr>
            <p:ph type="ftr" sz="quarter" idx="11"/>
          </p:nvPr>
        </p:nvSpPr>
        <p:spPr/>
        <p:txBody>
          <a:bodyPr/>
          <a:lstStyle/>
          <a:p>
            <a:endParaRPr lang="en-US" dirty="0"/>
          </a:p>
        </p:txBody>
      </p:sp>
      <p:sp>
        <p:nvSpPr>
          <p:cNvPr id="1048695"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48696"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48697"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1048643"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104864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64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46" name="Footer Placeholder 5"/>
          <p:cNvSpPr>
            <a:spLocks noGrp="1"/>
          </p:cNvSpPr>
          <p:nvPr>
            <p:ph type="ftr" sz="quarter" idx="11"/>
          </p:nvPr>
        </p:nvSpPr>
        <p:spPr/>
        <p:txBody>
          <a:bodyPr/>
          <a:lstStyle/>
          <a:p>
            <a:endParaRPr lang="en-US" dirty="0"/>
          </a:p>
        </p:txBody>
      </p:sp>
      <p:sp>
        <p:nvSpPr>
          <p:cNvPr id="104864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048710"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1048711"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12"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713"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14"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715"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16"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717" name="Date Placeholder 2"/>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718" name="Footer Placeholder 3"/>
          <p:cNvSpPr>
            <a:spLocks noGrp="1"/>
          </p:cNvSpPr>
          <p:nvPr>
            <p:ph type="ftr" sz="quarter" idx="11"/>
          </p:nvPr>
        </p:nvSpPr>
        <p:spPr/>
        <p:txBody>
          <a:bodyPr/>
          <a:lstStyle/>
          <a:p>
            <a:endParaRPr lang="en-US" dirty="0"/>
          </a:p>
        </p:txBody>
      </p:sp>
      <p:sp>
        <p:nvSpPr>
          <p:cNvPr id="1048719"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1048659"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048660"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1"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048662"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63"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4"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048665"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66"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7"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048668"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69" name="Date Placeholder 2"/>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70" name="Footer Placeholder 3"/>
          <p:cNvSpPr>
            <a:spLocks noGrp="1"/>
          </p:cNvSpPr>
          <p:nvPr>
            <p:ph type="ftr" sz="quarter" idx="11"/>
          </p:nvPr>
        </p:nvSpPr>
        <p:spPr/>
        <p:txBody>
          <a:bodyPr/>
          <a:lstStyle/>
          <a:p>
            <a:endParaRPr lang="en-US" dirty="0"/>
          </a:p>
        </p:txBody>
      </p:sp>
      <p:sp>
        <p:nvSpPr>
          <p:cNvPr id="1048671"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726" name="Title 1"/>
          <p:cNvSpPr>
            <a:spLocks noGrp="1"/>
          </p:cNvSpPr>
          <p:nvPr>
            <p:ph type="title"/>
          </p:nvPr>
        </p:nvSpPr>
        <p:spPr/>
        <p:txBody>
          <a:bodyPr/>
          <a:lstStyle/>
          <a:p>
            <a:r>
              <a:rPr lang="en-US"/>
              <a:t>Click to edit Master title style</a:t>
            </a:r>
            <a:endParaRPr lang="en-US" dirty="0"/>
          </a:p>
        </p:txBody>
      </p:sp>
      <p:sp>
        <p:nvSpPr>
          <p:cNvPr id="1048727"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28"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729" name="Footer Placeholder 4"/>
          <p:cNvSpPr>
            <a:spLocks noGrp="1"/>
          </p:cNvSpPr>
          <p:nvPr>
            <p:ph type="ftr" sz="quarter" idx="11"/>
          </p:nvPr>
        </p:nvSpPr>
        <p:spPr/>
        <p:txBody>
          <a:bodyPr/>
          <a:lstStyle/>
          <a:p>
            <a:endParaRPr lang="en-US" dirty="0"/>
          </a:p>
        </p:txBody>
      </p:sp>
      <p:sp>
        <p:nvSpPr>
          <p:cNvPr id="1048730"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85" name="Vertical Title 1"/>
          <p:cNvSpPr>
            <a:spLocks noGrp="1"/>
          </p:cNvSpPr>
          <p:nvPr>
            <p:ph type="title" orient="vert"/>
          </p:nvPr>
        </p:nvSpPr>
        <p:spPr>
          <a:xfrm>
            <a:off x="8724900" y="609599"/>
            <a:ext cx="2542657" cy="5181601"/>
          </a:xfrm>
        </p:spPr>
        <p:txBody>
          <a:bodyPr vert="eaVert"/>
          <a:lstStyle>
            <a:lvl1pPr algn="l"/>
          </a:lstStyle>
          <a:p>
            <a:r>
              <a:rPr lang="en-US"/>
              <a:t>Click to edit Master title style</a:t>
            </a:r>
            <a:endParaRPr lang="en-US" dirty="0"/>
          </a:p>
        </p:txBody>
      </p:sp>
      <p:sp>
        <p:nvSpPr>
          <p:cNvPr id="1048686"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87"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88" name="Footer Placeholder 4"/>
          <p:cNvSpPr>
            <a:spLocks noGrp="1"/>
          </p:cNvSpPr>
          <p:nvPr>
            <p:ph type="ftr" sz="quarter" idx="11"/>
          </p:nvPr>
        </p:nvSpPr>
        <p:spPr/>
        <p:txBody>
          <a:bodyPr/>
          <a:lstStyle/>
          <a:p>
            <a:endParaRPr lang="en-US" dirty="0"/>
          </a:p>
        </p:txBody>
      </p:sp>
      <p:sp>
        <p:nvSpPr>
          <p:cNvPr id="1048689"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397335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18427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r>
              <a:rPr lang="en-US"/>
              <a:t>Click to edit Master title style</a:t>
            </a:r>
            <a:endParaRPr lang="en-US" dirty="0"/>
          </a:p>
        </p:txBody>
      </p:sp>
      <p:sp>
        <p:nvSpPr>
          <p:cNvPr id="1048589"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90"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591" name="Footer Placeholder 4"/>
          <p:cNvSpPr>
            <a:spLocks noGrp="1"/>
          </p:cNvSpPr>
          <p:nvPr>
            <p:ph type="ftr" sz="quarter" idx="11"/>
          </p:nvPr>
        </p:nvSpPr>
        <p:spPr/>
        <p:txBody>
          <a:bodyPr/>
          <a:lstStyle/>
          <a:p>
            <a:endParaRPr lang="en-US" dirty="0"/>
          </a:p>
        </p:txBody>
      </p:sp>
      <p:sp>
        <p:nvSpPr>
          <p:cNvPr id="1048592"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439483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94835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889278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065189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3438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7050631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310634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19242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118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61542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7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104867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48674"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75" name="Footer Placeholder 4"/>
          <p:cNvSpPr>
            <a:spLocks noGrp="1"/>
          </p:cNvSpPr>
          <p:nvPr>
            <p:ph type="ftr" sz="quarter" idx="11"/>
          </p:nvPr>
        </p:nvSpPr>
        <p:spPr/>
        <p:txBody>
          <a:bodyPr/>
          <a:lstStyle/>
          <a:p>
            <a:endParaRPr lang="en-US" dirty="0"/>
          </a:p>
        </p:txBody>
      </p:sp>
      <p:sp>
        <p:nvSpPr>
          <p:cNvPr id="104867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14531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83190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32106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198214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7419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704"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1048705"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06"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07"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708" name="Footer Placeholder 5"/>
          <p:cNvSpPr>
            <a:spLocks noGrp="1"/>
          </p:cNvSpPr>
          <p:nvPr>
            <p:ph type="ftr" sz="quarter" idx="11"/>
          </p:nvPr>
        </p:nvSpPr>
        <p:spPr/>
        <p:txBody>
          <a:bodyPr/>
          <a:lstStyle/>
          <a:p>
            <a:endParaRPr lang="en-US" dirty="0"/>
          </a:p>
        </p:txBody>
      </p:sp>
      <p:sp>
        <p:nvSpPr>
          <p:cNvPr id="1048709"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77"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1048678"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79"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80"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81"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82" name="Date Placeholder 6"/>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83" name="Footer Placeholder 7"/>
          <p:cNvSpPr>
            <a:spLocks noGrp="1"/>
          </p:cNvSpPr>
          <p:nvPr>
            <p:ph type="ftr" sz="quarter" idx="11"/>
          </p:nvPr>
        </p:nvSpPr>
        <p:spPr/>
        <p:txBody>
          <a:bodyPr/>
          <a:lstStyle/>
          <a:p>
            <a:endParaRPr lang="en-US" dirty="0"/>
          </a:p>
        </p:txBody>
      </p:sp>
      <p:sp>
        <p:nvSpPr>
          <p:cNvPr id="1048684"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39" name="Title 1"/>
          <p:cNvSpPr>
            <a:spLocks noGrp="1"/>
          </p:cNvSpPr>
          <p:nvPr>
            <p:ph type="title"/>
          </p:nvPr>
        </p:nvSpPr>
        <p:spPr/>
        <p:txBody>
          <a:bodyPr/>
          <a:lstStyle/>
          <a:p>
            <a:r>
              <a:rPr lang="en-US"/>
              <a:t>Click to edit Master title style</a:t>
            </a:r>
            <a:endParaRPr lang="en-US" dirty="0"/>
          </a:p>
        </p:txBody>
      </p:sp>
      <p:sp>
        <p:nvSpPr>
          <p:cNvPr id="1048640" name="Date Placeholder 2"/>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41" name="Footer Placeholder 3"/>
          <p:cNvSpPr>
            <a:spLocks noGrp="1"/>
          </p:cNvSpPr>
          <p:nvPr>
            <p:ph type="ftr" sz="quarter" idx="11"/>
          </p:nvPr>
        </p:nvSpPr>
        <p:spPr/>
        <p:txBody>
          <a:bodyPr/>
          <a:lstStyle/>
          <a:p>
            <a:endParaRPr lang="en-US" dirty="0"/>
          </a:p>
        </p:txBody>
      </p:sp>
      <p:sp>
        <p:nvSpPr>
          <p:cNvPr id="1048642"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12" name="Date Placeholder 1"/>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13" name="Footer Placeholder 2"/>
          <p:cNvSpPr>
            <a:spLocks noGrp="1"/>
          </p:cNvSpPr>
          <p:nvPr>
            <p:ph type="ftr" sz="quarter" idx="11"/>
          </p:nvPr>
        </p:nvSpPr>
        <p:spPr/>
        <p:txBody>
          <a:bodyPr/>
          <a:lstStyle/>
          <a:p>
            <a:endParaRPr lang="en-US" dirty="0"/>
          </a:p>
        </p:txBody>
      </p:sp>
      <p:sp>
        <p:nvSpPr>
          <p:cNvPr id="104861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720"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1048721"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722"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723"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724" name="Footer Placeholder 5"/>
          <p:cNvSpPr>
            <a:spLocks noGrp="1"/>
          </p:cNvSpPr>
          <p:nvPr>
            <p:ph type="ftr" sz="quarter" idx="11"/>
          </p:nvPr>
        </p:nvSpPr>
        <p:spPr/>
        <p:txBody>
          <a:bodyPr/>
          <a:lstStyle/>
          <a:p>
            <a:endParaRPr lang="en-US" dirty="0"/>
          </a:p>
        </p:txBody>
      </p:sp>
      <p:sp>
        <p:nvSpPr>
          <p:cNvPr id="1048725"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53"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1048654"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48655"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48656" name="Date Placeholder 4"/>
          <p:cNvSpPr>
            <a:spLocks noGrp="1"/>
          </p:cNvSpPr>
          <p:nvPr>
            <p:ph type="dt" sz="half" idx="10"/>
          </p:nvPr>
        </p:nvSpPr>
        <p:spPr/>
        <p:txBody>
          <a:bodyPr/>
          <a:lstStyle/>
          <a:p>
            <a:fld id="{48A87A34-81AB-432B-8DAE-1953F412C126}" type="datetimeFigureOut">
              <a:rPr lang="en-US" dirty="0"/>
              <a:t>8/11/2023</a:t>
            </a:fld>
            <a:endParaRPr lang="en-US" dirty="0"/>
          </a:p>
        </p:txBody>
      </p:sp>
      <p:sp>
        <p:nvSpPr>
          <p:cNvPr id="1048657" name="Footer Placeholder 5"/>
          <p:cNvSpPr>
            <a:spLocks noGrp="1"/>
          </p:cNvSpPr>
          <p:nvPr>
            <p:ph type="ftr" sz="quarter" idx="11"/>
          </p:nvPr>
        </p:nvSpPr>
        <p:spPr/>
        <p:txBody>
          <a:bodyPr/>
          <a:lstStyle/>
          <a:p>
            <a:endParaRPr lang="en-US" dirty="0"/>
          </a:p>
        </p:txBody>
      </p:sp>
      <p:sp>
        <p:nvSpPr>
          <p:cNvPr id="1048658"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48577"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78"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t>8/11/2023</a:t>
            </a:fld>
            <a:endParaRPr lang="en-US" dirty="0"/>
          </a:p>
        </p:txBody>
      </p:sp>
      <p:sp>
        <p:nvSpPr>
          <p:cNvPr id="1048579"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1048580"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8/11/2023</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85883422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3" name="Title 1"/>
          <p:cNvSpPr>
            <a:spLocks noGrp="1"/>
          </p:cNvSpPr>
          <p:nvPr>
            <p:ph type="title"/>
          </p:nvPr>
        </p:nvSpPr>
        <p:spPr>
          <a:xfrm>
            <a:off x="913795" y="0"/>
            <a:ext cx="10353761" cy="5353878"/>
          </a:xfrm>
          <a:ln w="76200">
            <a:noFill/>
          </a:ln>
        </p:spPr>
        <p:txBody>
          <a:bodyPr>
            <a:normAutofit/>
          </a:bodyPr>
          <a:lstStyle/>
          <a:p>
            <a:r>
              <a:rPr lang="en-US" sz="5400" dirty="0"/>
              <a:t>MANAGEMENT OF </a:t>
            </a:r>
            <a:r>
              <a:rPr lang="en-US" sz="7200" dirty="0"/>
              <a:t>PSYCHOPATHOLOGY</a:t>
            </a:r>
            <a:r>
              <a:rPr lang="en-US" sz="5400" dirty="0"/>
              <a:t> </a:t>
            </a:r>
          </a:p>
        </p:txBody>
      </p:sp>
      <p:sp>
        <p:nvSpPr>
          <p:cNvPr id="1048594" name="Content Placeholder 2"/>
          <p:cNvSpPr>
            <a:spLocks noGrp="1"/>
          </p:cNvSpPr>
          <p:nvPr>
            <p:ph idx="1"/>
          </p:nvPr>
        </p:nvSpPr>
        <p:spPr>
          <a:xfrm>
            <a:off x="2266121" y="1803042"/>
            <a:ext cx="9001435" cy="3988158"/>
          </a:xfrm>
        </p:spPr>
        <p:txBody>
          <a:bodyPr>
            <a:normAutofit/>
          </a:bodyPr>
          <a:lstStyle/>
          <a:p>
            <a:pPr lvl="6"/>
            <a:endParaRPr lang="en-US" sz="2400" b="1" u="sng" dirty="0">
              <a:latin typeface="Arial Black" panose="020B0A04020102020204" pitchFamily="34" charset="0"/>
            </a:endParaRPr>
          </a:p>
          <a:p>
            <a:endParaRPr lang="en-US" sz="3200" b="1" u="sng" dirty="0">
              <a:latin typeface="Arial Black" panose="020B0A04020102020204" pitchFamily="34" charset="0"/>
            </a:endParaRPr>
          </a:p>
        </p:txBody>
      </p:sp>
      <p:sp>
        <p:nvSpPr>
          <p:cNvPr id="7" name="TextBox 6">
            <a:extLst>
              <a:ext uri="{FF2B5EF4-FFF2-40B4-BE49-F238E27FC236}">
                <a16:creationId xmlns:a16="http://schemas.microsoft.com/office/drawing/2014/main" id="{D4885296-2310-4F73-B7D7-760619E4E527}"/>
              </a:ext>
            </a:extLst>
          </p:cNvPr>
          <p:cNvSpPr txBox="1"/>
          <p:nvPr/>
        </p:nvSpPr>
        <p:spPr>
          <a:xfrm>
            <a:off x="5179861" y="4439626"/>
            <a:ext cx="6098344" cy="156966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dirty="0">
                <a:ln>
                  <a:noFill/>
                </a:ln>
                <a:solidFill>
                  <a:prstClr val="white"/>
                </a:solidFill>
                <a:effectLst/>
                <a:uLnTx/>
                <a:uFillTx/>
                <a:latin typeface="Encode Sans"/>
                <a:ea typeface="+mn-ea"/>
                <a:cs typeface="Arial"/>
                <a:sym typeface="Encode Sans"/>
              </a:rPr>
              <a:t>Dr. Shankuntala Dulhani</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dirty="0">
                <a:ln>
                  <a:noFill/>
                </a:ln>
                <a:solidFill>
                  <a:prstClr val="white"/>
                </a:solidFill>
                <a:effectLst/>
                <a:uLnTx/>
                <a:uFillTx/>
                <a:latin typeface="Encode Sans"/>
                <a:ea typeface="+mn-ea"/>
                <a:cs typeface="Arial"/>
                <a:sym typeface="Encode Sans"/>
              </a:rPr>
              <a:t>Assistant Professor</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dirty="0">
                <a:ln>
                  <a:noFill/>
                </a:ln>
                <a:solidFill>
                  <a:prstClr val="white"/>
                </a:solidFill>
                <a:effectLst/>
                <a:uLnTx/>
                <a:uFillTx/>
                <a:latin typeface="Encode Sans"/>
                <a:ea typeface="+mn-ea"/>
                <a:cs typeface="Arial"/>
                <a:sym typeface="Encode Sans"/>
              </a:rPr>
              <a:t>Department Of Psychology</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dirty="0">
                <a:ln>
                  <a:noFill/>
                </a:ln>
                <a:solidFill>
                  <a:prstClr val="white"/>
                </a:solidFill>
                <a:effectLst/>
                <a:uLnTx/>
                <a:uFillTx/>
                <a:latin typeface="Encode Sans"/>
                <a:ea typeface="+mn-ea"/>
                <a:cs typeface="Arial"/>
                <a:sym typeface="Encode Sans"/>
              </a:rPr>
              <a:t>Durga Mahavidyalaya Raipur</a:t>
            </a:r>
            <a:endParaRPr kumimoji="0" lang="en-IN" sz="2400" b="0" i="0" u="none" strike="noStrike" kern="0" cap="none" spc="0" normalizeH="0" baseline="0" noProof="0" dirty="0">
              <a:ln>
                <a:noFill/>
              </a:ln>
              <a:solidFill>
                <a:prstClr val="white"/>
              </a:solidFill>
              <a:effectLst/>
              <a:uLnTx/>
              <a:uFillTx/>
              <a:latin typeface="Arial"/>
              <a:ea typeface="+mn-ea"/>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Title 5"/>
          <p:cNvSpPr>
            <a:spLocks noGrp="1"/>
          </p:cNvSpPr>
          <p:nvPr>
            <p:ph type="title"/>
          </p:nvPr>
        </p:nvSpPr>
        <p:spPr/>
        <p:txBody>
          <a:bodyPr>
            <a:normAutofit/>
          </a:bodyPr>
          <a:lstStyle/>
          <a:p>
            <a:r>
              <a:rPr lang="en-US" sz="4000" u="sng" dirty="0"/>
              <a:t>Stage of interpretation :-</a:t>
            </a:r>
          </a:p>
        </p:txBody>
      </p:sp>
      <p:sp>
        <p:nvSpPr>
          <p:cNvPr id="1048606" name="Content Placeholder 7"/>
          <p:cNvSpPr>
            <a:spLocks noGrp="1"/>
          </p:cNvSpPr>
          <p:nvPr>
            <p:ph idx="1"/>
          </p:nvPr>
        </p:nvSpPr>
        <p:spPr>
          <a:xfrm>
            <a:off x="5843604" y="2175576"/>
            <a:ext cx="5924327" cy="4384249"/>
          </a:xfrm>
        </p:spPr>
        <p:txBody>
          <a:bodyPr>
            <a:normAutofit/>
          </a:bodyPr>
          <a:lstStyle/>
          <a:p>
            <a:pPr marL="0" indent="0">
              <a:buNone/>
            </a:pPr>
            <a:r>
              <a:rPr lang="en-US" dirty="0"/>
              <a:t> </a:t>
            </a:r>
            <a:r>
              <a:rPr lang="en-US" sz="2400" dirty="0">
                <a:latin typeface="+mj-lt"/>
              </a:rPr>
              <a:t>A technique where therapist use to explain or point out or even teach the meaning of the gathered unconscious material . Interpretation is the main line of communication for the clients to understand their unconscious and help their ego assimilate the material to help them further progress to uncover unconscious material .</a:t>
            </a:r>
          </a:p>
        </p:txBody>
      </p:sp>
      <p:pic>
        <p:nvPicPr>
          <p:cNvPr id="2097161" name="Picture 11"/>
          <p:cNvPicPr>
            <a:picLocks noChangeAspect="1"/>
          </p:cNvPicPr>
          <p:nvPr/>
        </p:nvPicPr>
        <p:blipFill>
          <a:blip r:embed="rId2"/>
          <a:stretch>
            <a:fillRect/>
          </a:stretch>
        </p:blipFill>
        <p:spPr>
          <a:xfrm>
            <a:off x="251376" y="2175577"/>
            <a:ext cx="5314121" cy="4072824"/>
          </a:xfrm>
          <a:prstGeom prst="round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Title 1"/>
          <p:cNvSpPr>
            <a:spLocks noGrp="1"/>
          </p:cNvSpPr>
          <p:nvPr>
            <p:ph type="title"/>
          </p:nvPr>
        </p:nvSpPr>
        <p:spPr>
          <a:xfrm>
            <a:off x="919118" y="351922"/>
            <a:ext cx="10353761" cy="1326321"/>
          </a:xfrm>
        </p:spPr>
        <p:txBody>
          <a:bodyPr/>
          <a:lstStyle/>
          <a:p>
            <a:r>
              <a:rPr lang="en-US" dirty="0"/>
              <a:t>Stage of </a:t>
            </a:r>
            <a:r>
              <a:rPr lang="en-US" sz="4400" dirty="0"/>
              <a:t>transference</a:t>
            </a:r>
          </a:p>
        </p:txBody>
      </p:sp>
      <p:sp>
        <p:nvSpPr>
          <p:cNvPr id="1048608" name="Content Placeholder 2"/>
          <p:cNvSpPr>
            <a:spLocks noGrp="1"/>
          </p:cNvSpPr>
          <p:nvPr>
            <p:ph idx="1"/>
          </p:nvPr>
        </p:nvSpPr>
        <p:spPr>
          <a:xfrm>
            <a:off x="296334" y="1948544"/>
            <a:ext cx="5799667" cy="3718707"/>
          </a:xfrm>
        </p:spPr>
        <p:txBody>
          <a:bodyPr>
            <a:noAutofit/>
          </a:bodyPr>
          <a:lstStyle/>
          <a:p>
            <a:pPr marL="0" indent="0">
              <a:buNone/>
            </a:pPr>
            <a:r>
              <a:rPr lang="en-US" sz="2800" dirty="0">
                <a:latin typeface="+mj-lt"/>
              </a:rPr>
              <a:t> It is important that the therapist analyze and properly interpret the transference relationship they hold which ultimately holds the crucial solutions for the clients to understand.</a:t>
            </a:r>
          </a:p>
        </p:txBody>
      </p:sp>
      <p:pic>
        <p:nvPicPr>
          <p:cNvPr id="3" name="Picture 2">
            <a:extLst>
              <a:ext uri="{FF2B5EF4-FFF2-40B4-BE49-F238E27FC236}">
                <a16:creationId xmlns:a16="http://schemas.microsoft.com/office/drawing/2014/main" id="{30D44C00-FE74-43D9-B617-7762222D439A}"/>
              </a:ext>
            </a:extLst>
          </p:cNvPr>
          <p:cNvPicPr>
            <a:picLocks noChangeAspect="1"/>
          </p:cNvPicPr>
          <p:nvPr/>
        </p:nvPicPr>
        <p:blipFill>
          <a:blip r:embed="rId2"/>
          <a:stretch>
            <a:fillRect/>
          </a:stretch>
        </p:blipFill>
        <p:spPr>
          <a:xfrm>
            <a:off x="5994401" y="1683026"/>
            <a:ext cx="5799667" cy="4142619"/>
          </a:xfrm>
          <a:prstGeom prst="round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Title 1"/>
          <p:cNvSpPr>
            <a:spLocks noGrp="1"/>
          </p:cNvSpPr>
          <p:nvPr>
            <p:ph type="title"/>
          </p:nvPr>
        </p:nvSpPr>
        <p:spPr>
          <a:xfrm>
            <a:off x="5245889" y="1688904"/>
            <a:ext cx="6946111" cy="3081865"/>
          </a:xfrm>
          <a:ln w="50800">
            <a:noFill/>
          </a:ln>
        </p:spPr>
        <p:txBody>
          <a:bodyPr>
            <a:normAutofit/>
          </a:bodyPr>
          <a:lstStyle/>
          <a:p>
            <a:r>
              <a:rPr lang="en-US" sz="6600" dirty="0"/>
              <a:t>Stress</a:t>
            </a:r>
            <a:br>
              <a:rPr lang="en-US" sz="6600" dirty="0"/>
            </a:br>
            <a:r>
              <a:rPr lang="en-US" sz="6600" dirty="0"/>
              <a:t>management</a:t>
            </a:r>
          </a:p>
        </p:txBody>
      </p:sp>
      <p:pic>
        <p:nvPicPr>
          <p:cNvPr id="5" name="Picture 4">
            <a:extLst>
              <a:ext uri="{FF2B5EF4-FFF2-40B4-BE49-F238E27FC236}">
                <a16:creationId xmlns:a16="http://schemas.microsoft.com/office/drawing/2014/main" id="{58E25CE4-5755-46D8-991C-E67723AE9158}"/>
              </a:ext>
            </a:extLst>
          </p:cNvPr>
          <p:cNvPicPr>
            <a:picLocks noChangeAspect="1"/>
          </p:cNvPicPr>
          <p:nvPr/>
        </p:nvPicPr>
        <p:blipFill>
          <a:blip r:embed="rId2"/>
          <a:stretch>
            <a:fillRect/>
          </a:stretch>
        </p:blipFill>
        <p:spPr>
          <a:xfrm>
            <a:off x="-168937" y="600938"/>
            <a:ext cx="5943204" cy="594320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Title 1"/>
          <p:cNvSpPr>
            <a:spLocks noGrp="1"/>
          </p:cNvSpPr>
          <p:nvPr>
            <p:ph type="title"/>
          </p:nvPr>
        </p:nvSpPr>
        <p:spPr/>
        <p:txBody>
          <a:bodyPr/>
          <a:lstStyle/>
          <a:p>
            <a:r>
              <a:rPr lang="en-US"/>
              <a:t>About stress :-</a:t>
            </a:r>
            <a:endParaRPr lang="en-US" dirty="0"/>
          </a:p>
        </p:txBody>
      </p:sp>
      <p:sp>
        <p:nvSpPr>
          <p:cNvPr id="1048611" name="Content Placeholder 2"/>
          <p:cNvSpPr>
            <a:spLocks noGrp="1"/>
          </p:cNvSpPr>
          <p:nvPr>
            <p:ph idx="1"/>
          </p:nvPr>
        </p:nvSpPr>
        <p:spPr>
          <a:xfrm>
            <a:off x="437322" y="2096064"/>
            <a:ext cx="7050156" cy="4278232"/>
          </a:xfrm>
        </p:spPr>
        <p:txBody>
          <a:bodyPr>
            <a:normAutofit fontScale="87500"/>
          </a:bodyPr>
          <a:lstStyle/>
          <a:p>
            <a:pPr lvl="0"/>
            <a:r>
              <a:rPr lang="en-US" sz="3000" dirty="0">
                <a:solidFill>
                  <a:prstClr val="white"/>
                </a:solidFill>
                <a:latin typeface="+mj-lt"/>
              </a:rPr>
              <a:t>Stress can have a big impact on your body , in ways felt only by you, and in ways the world can see .There are many ways to reduce and control stress  using wide range of techniques and psychotherapies to control a person’s level of stress which is known to be Management Of Stress. </a:t>
            </a:r>
          </a:p>
          <a:p>
            <a:endParaRPr lang="en-US" dirty="0"/>
          </a:p>
        </p:txBody>
      </p:sp>
      <p:pic>
        <p:nvPicPr>
          <p:cNvPr id="3" name="Picture 2">
            <a:extLst>
              <a:ext uri="{FF2B5EF4-FFF2-40B4-BE49-F238E27FC236}">
                <a16:creationId xmlns:a16="http://schemas.microsoft.com/office/drawing/2014/main" id="{95D22CD7-0B43-4189-A38D-990D6DE990BE}"/>
              </a:ext>
            </a:extLst>
          </p:cNvPr>
          <p:cNvPicPr>
            <a:picLocks noChangeAspect="1"/>
          </p:cNvPicPr>
          <p:nvPr/>
        </p:nvPicPr>
        <p:blipFill>
          <a:blip r:embed="rId2"/>
          <a:stretch>
            <a:fillRect/>
          </a:stretch>
        </p:blipFill>
        <p:spPr>
          <a:xfrm>
            <a:off x="7327900" y="1485900"/>
            <a:ext cx="4762500" cy="4762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Title 1"/>
          <p:cNvSpPr>
            <a:spLocks noGrp="1"/>
          </p:cNvSpPr>
          <p:nvPr>
            <p:ph type="title" idx="4294967295"/>
          </p:nvPr>
        </p:nvSpPr>
        <p:spPr>
          <a:xfrm>
            <a:off x="0" y="693738"/>
            <a:ext cx="8229600" cy="1143000"/>
          </a:xfrm>
        </p:spPr>
        <p:txBody>
          <a:bodyPr>
            <a:normAutofit/>
          </a:bodyPr>
          <a:lstStyle/>
          <a:p>
            <a:r>
              <a:rPr lang="en-US" sz="4000" b="1" u="sng" dirty="0"/>
              <a:t>CAUSES  OF  STRESS :-</a:t>
            </a:r>
          </a:p>
        </p:txBody>
      </p:sp>
      <p:graphicFrame>
        <p:nvGraphicFramePr>
          <p:cNvPr id="4194304" name="Content Placeholder 3"/>
          <p:cNvGraphicFramePr>
            <a:graphicFrameLocks noGrp="1"/>
          </p:cNvGraphicFramePr>
          <p:nvPr>
            <p:ph idx="4294967295"/>
          </p:nvPr>
        </p:nvGraphicFramePr>
        <p:xfrm>
          <a:off x="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48616" name="Rounded Rectangle 4"/>
          <p:cNvSpPr/>
          <p:nvPr/>
        </p:nvSpPr>
        <p:spPr>
          <a:xfrm>
            <a:off x="1905000" y="2209800"/>
            <a:ext cx="2362200" cy="685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Job Insecurity</a:t>
            </a:r>
          </a:p>
        </p:txBody>
      </p:sp>
      <p:sp>
        <p:nvSpPr>
          <p:cNvPr id="1048617" name="Rounded Rectangle 6"/>
          <p:cNvSpPr/>
          <p:nvPr/>
        </p:nvSpPr>
        <p:spPr>
          <a:xfrm>
            <a:off x="5029200" y="2209800"/>
            <a:ext cx="2133600" cy="685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Workplace culture</a:t>
            </a:r>
          </a:p>
        </p:txBody>
      </p:sp>
      <p:sp>
        <p:nvSpPr>
          <p:cNvPr id="1048618" name="Rounded Rectangle 7"/>
          <p:cNvSpPr/>
          <p:nvPr/>
        </p:nvSpPr>
        <p:spPr>
          <a:xfrm>
            <a:off x="7620000" y="2133600"/>
            <a:ext cx="26670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Divorce / Breakups</a:t>
            </a:r>
          </a:p>
        </p:txBody>
      </p:sp>
      <p:sp>
        <p:nvSpPr>
          <p:cNvPr id="1048619" name="Rounded Rectangle 8"/>
          <p:cNvSpPr/>
          <p:nvPr/>
        </p:nvSpPr>
        <p:spPr>
          <a:xfrm>
            <a:off x="1905000" y="3429000"/>
            <a:ext cx="25146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Financial Problems</a:t>
            </a:r>
          </a:p>
        </p:txBody>
      </p:sp>
      <p:sp>
        <p:nvSpPr>
          <p:cNvPr id="1048620" name="Rounded Rectangle 9"/>
          <p:cNvSpPr/>
          <p:nvPr/>
        </p:nvSpPr>
        <p:spPr>
          <a:xfrm>
            <a:off x="1905000" y="4495800"/>
            <a:ext cx="2362200" cy="83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Serious Illness</a:t>
            </a:r>
          </a:p>
        </p:txBody>
      </p:sp>
      <p:sp>
        <p:nvSpPr>
          <p:cNvPr id="1048621" name="Rounded Rectangle 10"/>
          <p:cNvSpPr/>
          <p:nvPr/>
        </p:nvSpPr>
        <p:spPr>
          <a:xfrm>
            <a:off x="1981200" y="5638800"/>
            <a:ext cx="3733800" cy="83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Pressure from society and Peers </a:t>
            </a:r>
          </a:p>
        </p:txBody>
      </p:sp>
      <p:sp>
        <p:nvSpPr>
          <p:cNvPr id="1048622" name="Rounded Rectangle 11"/>
          <p:cNvSpPr/>
          <p:nvPr/>
        </p:nvSpPr>
        <p:spPr>
          <a:xfrm>
            <a:off x="7543800" y="3352800"/>
            <a:ext cx="2590800" cy="83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High Performance Demand</a:t>
            </a:r>
          </a:p>
        </p:txBody>
      </p:sp>
      <p:sp>
        <p:nvSpPr>
          <p:cNvPr id="1048623" name="Rounded Rectangle 12"/>
          <p:cNvSpPr/>
          <p:nvPr/>
        </p:nvSpPr>
        <p:spPr>
          <a:xfrm>
            <a:off x="7543800" y="4572000"/>
            <a:ext cx="26670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Family/Personal problems</a:t>
            </a:r>
          </a:p>
        </p:txBody>
      </p:sp>
      <p:sp>
        <p:nvSpPr>
          <p:cNvPr id="1048624" name="Rounded Rectangle 13"/>
          <p:cNvSpPr/>
          <p:nvPr/>
        </p:nvSpPr>
        <p:spPr>
          <a:xfrm>
            <a:off x="6019800" y="5715000"/>
            <a:ext cx="41910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914400"/>
            <a:r>
              <a:rPr lang="en-US" sz="2000" dirty="0">
                <a:solidFill>
                  <a:prstClr val="black"/>
                </a:solidFill>
                <a:latin typeface="Constantia"/>
              </a:rPr>
              <a:t>Death Of loved Ones</a:t>
            </a:r>
          </a:p>
        </p:txBody>
      </p:sp>
      <p:pic>
        <p:nvPicPr>
          <p:cNvPr id="2097165" name="Picture 16" descr="how-stress-makes-you-sick.jpg"/>
          <p:cNvPicPr>
            <a:picLocks noChangeAspect="1"/>
          </p:cNvPicPr>
          <p:nvPr/>
        </p:nvPicPr>
        <p:blipFill>
          <a:blip r:embed="rId7" cstate="print"/>
          <a:stretch>
            <a:fillRect/>
          </a:stretch>
        </p:blipFill>
        <p:spPr>
          <a:xfrm>
            <a:off x="4572001" y="3276600"/>
            <a:ext cx="2802759" cy="1981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Title 1"/>
          <p:cNvSpPr>
            <a:spLocks noGrp="1"/>
          </p:cNvSpPr>
          <p:nvPr>
            <p:ph type="title"/>
          </p:nvPr>
        </p:nvSpPr>
        <p:spPr/>
        <p:txBody>
          <a:bodyPr>
            <a:normAutofit/>
          </a:bodyPr>
          <a:lstStyle/>
          <a:p>
            <a:r>
              <a:rPr lang="en-US" sz="4400" b="1" u="sng" dirty="0"/>
              <a:t>STRESS REDUCTION METHODS -</a:t>
            </a:r>
          </a:p>
        </p:txBody>
      </p:sp>
      <p:pic>
        <p:nvPicPr>
          <p:cNvPr id="2097166" name="Content Placeholder 3" descr="download (2).jpg"/>
          <p:cNvPicPr>
            <a:picLocks noGrp="1" noChangeAspect="1"/>
          </p:cNvPicPr>
          <p:nvPr>
            <p:ph idx="1"/>
          </p:nvPr>
        </p:nvPicPr>
        <p:blipFill>
          <a:blip r:embed="rId2"/>
          <a:stretch>
            <a:fillRect/>
          </a:stretch>
        </p:blipFill>
        <p:spPr>
          <a:xfrm>
            <a:off x="8077201" y="1981200"/>
            <a:ext cx="3028121" cy="2438400"/>
          </a:xfrm>
        </p:spPr>
      </p:pic>
      <p:pic>
        <p:nvPicPr>
          <p:cNvPr id="2097167" name="Picture 4" descr="download (1).jpg"/>
          <p:cNvPicPr>
            <a:picLocks noChangeAspect="1"/>
          </p:cNvPicPr>
          <p:nvPr/>
        </p:nvPicPr>
        <p:blipFill>
          <a:blip r:embed="rId3"/>
          <a:stretch>
            <a:fillRect/>
          </a:stretch>
        </p:blipFill>
        <p:spPr>
          <a:xfrm>
            <a:off x="1086678" y="4953000"/>
            <a:ext cx="3180522" cy="1600200"/>
          </a:xfrm>
          <a:prstGeom prst="rect">
            <a:avLst/>
          </a:prstGeom>
        </p:spPr>
      </p:pic>
      <p:pic>
        <p:nvPicPr>
          <p:cNvPr id="2097168" name="Picture 5" descr="images (3).jpg"/>
          <p:cNvPicPr>
            <a:picLocks noChangeAspect="1"/>
          </p:cNvPicPr>
          <p:nvPr/>
        </p:nvPicPr>
        <p:blipFill>
          <a:blip r:embed="rId4"/>
          <a:stretch>
            <a:fillRect/>
          </a:stretch>
        </p:blipFill>
        <p:spPr>
          <a:xfrm>
            <a:off x="4648200" y="4953000"/>
            <a:ext cx="3180522" cy="1676400"/>
          </a:xfrm>
          <a:prstGeom prst="rect">
            <a:avLst/>
          </a:prstGeom>
        </p:spPr>
      </p:pic>
      <p:pic>
        <p:nvPicPr>
          <p:cNvPr id="2097169" name="Picture 6" descr="images (4).jpg"/>
          <p:cNvPicPr>
            <a:picLocks noChangeAspect="1"/>
          </p:cNvPicPr>
          <p:nvPr/>
        </p:nvPicPr>
        <p:blipFill>
          <a:blip r:embed="rId5"/>
          <a:stretch>
            <a:fillRect/>
          </a:stretch>
        </p:blipFill>
        <p:spPr>
          <a:xfrm>
            <a:off x="8077201" y="4648200"/>
            <a:ext cx="3028121" cy="1905000"/>
          </a:xfrm>
          <a:prstGeom prst="rect">
            <a:avLst/>
          </a:prstGeom>
        </p:spPr>
      </p:pic>
      <p:sp>
        <p:nvSpPr>
          <p:cNvPr id="1048626" name="Rectangle 9"/>
          <p:cNvSpPr/>
          <p:nvPr/>
        </p:nvSpPr>
        <p:spPr>
          <a:xfrm>
            <a:off x="1905000" y="2057400"/>
            <a:ext cx="5867400" cy="2590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57200" indent="-457200" algn="ctr">
              <a:buAutoNum type="arabicPeriod"/>
            </a:pPr>
            <a:r>
              <a:rPr lang="en-US" sz="2400" dirty="0"/>
              <a:t>Body Relaxation Exercises</a:t>
            </a:r>
          </a:p>
          <a:p>
            <a:pPr marL="457200" indent="-457200" algn="ctr">
              <a:buAutoNum type="arabicPeriod"/>
            </a:pPr>
            <a:r>
              <a:rPr lang="en-US" sz="2400" dirty="0"/>
              <a:t>Breathing technique</a:t>
            </a:r>
          </a:p>
          <a:p>
            <a:pPr marL="457200" indent="-457200" algn="ctr">
              <a:buAutoNum type="arabicPeriod"/>
            </a:pPr>
            <a:r>
              <a:rPr lang="en-US" sz="2400" dirty="0"/>
              <a:t>Physical exercise  (Yoga , workout)</a:t>
            </a:r>
          </a:p>
          <a:p>
            <a:pPr marL="457200" indent="-457200" algn="ctr">
              <a:buAutoNum type="arabicPeriod"/>
            </a:pPr>
            <a:r>
              <a:rPr lang="en-US" sz="2400" dirty="0"/>
              <a:t>Meditation </a:t>
            </a:r>
          </a:p>
          <a:p>
            <a:pPr marL="457200" indent="-457200" algn="ctr">
              <a:buAutoNum type="arabicPeriod"/>
            </a:pPr>
            <a:r>
              <a:rPr lang="en-US" sz="2400" dirty="0"/>
              <a:t>Counseling  (Talk therapy, life coaching)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7" name="Title 1"/>
          <p:cNvSpPr>
            <a:spLocks noGrp="1"/>
          </p:cNvSpPr>
          <p:nvPr>
            <p:ph type="title"/>
          </p:nvPr>
        </p:nvSpPr>
        <p:spPr/>
        <p:txBody>
          <a:bodyPr>
            <a:noAutofit/>
          </a:bodyPr>
          <a:lstStyle/>
          <a:p>
            <a:r>
              <a:rPr lang="en-US" sz="4000" dirty="0"/>
              <a:t>Etc [electroconvulsive therapy]</a:t>
            </a:r>
            <a:br>
              <a:rPr lang="en-US" sz="4000" dirty="0"/>
            </a:br>
            <a:r>
              <a:rPr lang="en-US" sz="4000" dirty="0"/>
              <a:t>shock therapy</a:t>
            </a:r>
          </a:p>
        </p:txBody>
      </p:sp>
      <p:pic>
        <p:nvPicPr>
          <p:cNvPr id="2097170" name="Content Placeholder 4"/>
          <p:cNvPicPr>
            <a:picLocks noGrp="1" noChangeAspect="1"/>
          </p:cNvPicPr>
          <p:nvPr>
            <p:ph idx="1"/>
          </p:nvPr>
        </p:nvPicPr>
        <p:blipFill>
          <a:blip r:embed="rId2"/>
          <a:stretch>
            <a:fillRect/>
          </a:stretch>
        </p:blipFill>
        <p:spPr>
          <a:xfrm>
            <a:off x="2137110" y="2247900"/>
            <a:ext cx="7907129" cy="4305300"/>
          </a:xfrm>
          <a:prstGeom prst="round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8" name="Title 1"/>
          <p:cNvSpPr>
            <a:spLocks noGrp="1"/>
          </p:cNvSpPr>
          <p:nvPr>
            <p:ph type="title"/>
          </p:nvPr>
        </p:nvSpPr>
        <p:spPr/>
        <p:txBody>
          <a:bodyPr/>
          <a:lstStyle/>
          <a:p>
            <a:r>
              <a:rPr lang="en-US" u="sng" dirty="0"/>
              <a:t>MORE ABOUT SHOCK THERAPY:-</a:t>
            </a:r>
          </a:p>
        </p:txBody>
      </p:sp>
      <p:sp>
        <p:nvSpPr>
          <p:cNvPr id="1048629" name="Content Placeholder 2"/>
          <p:cNvSpPr>
            <a:spLocks noGrp="1"/>
          </p:cNvSpPr>
          <p:nvPr>
            <p:ph idx="1"/>
          </p:nvPr>
        </p:nvSpPr>
        <p:spPr>
          <a:xfrm>
            <a:off x="913795" y="2096063"/>
            <a:ext cx="10353762" cy="4384249"/>
          </a:xfrm>
          <a:ln>
            <a:solidFill>
              <a:schemeClr val="tx1"/>
            </a:solidFill>
          </a:ln>
        </p:spPr>
        <p:txBody>
          <a:bodyPr>
            <a:normAutofit fontScale="80000" lnSpcReduction="20000"/>
          </a:bodyPr>
          <a:lstStyle/>
          <a:p>
            <a:pPr marL="0" indent="0">
              <a:buNone/>
            </a:pPr>
            <a:r>
              <a:rPr lang="en-US" dirty="0"/>
              <a:t> </a:t>
            </a:r>
            <a:r>
              <a:rPr lang="en-US" sz="4100" dirty="0">
                <a:latin typeface="+mj-lt"/>
              </a:rPr>
              <a:t>Shock therapy is the most powerful treatments . It is effective in more than 80% of the patients with serious depression . It is a treatment of chronic mental health conditions by Electroconvulsive Therapy [ETC]. Or by inducing electric shock. It was 1</a:t>
            </a:r>
            <a:r>
              <a:rPr lang="en-US" sz="4100" baseline="30000" dirty="0">
                <a:latin typeface="+mj-lt"/>
              </a:rPr>
              <a:t>st</a:t>
            </a:r>
            <a:r>
              <a:rPr lang="en-US" sz="4100" dirty="0">
                <a:latin typeface="+mj-lt"/>
              </a:rPr>
              <a:t> induced by a pair of Italian Psychiatrist in 1938. This treatment involves the induction of electrical stimulation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0" name="Title 1"/>
          <p:cNvSpPr>
            <a:spLocks noGrp="1"/>
          </p:cNvSpPr>
          <p:nvPr>
            <p:ph type="title"/>
          </p:nvPr>
        </p:nvSpPr>
        <p:spPr/>
        <p:txBody>
          <a:bodyPr/>
          <a:lstStyle/>
          <a:p>
            <a:r>
              <a:rPr lang="en-US" dirty="0"/>
              <a:t>BENEFITS V/S RISK OF SHOCK THERAPY:-</a:t>
            </a:r>
          </a:p>
        </p:txBody>
      </p:sp>
      <p:sp>
        <p:nvSpPr>
          <p:cNvPr id="1048631" name="Content Placeholder 2"/>
          <p:cNvSpPr>
            <a:spLocks noGrp="1"/>
          </p:cNvSpPr>
          <p:nvPr>
            <p:ph idx="1"/>
          </p:nvPr>
        </p:nvSpPr>
        <p:spPr>
          <a:xfrm>
            <a:off x="331304" y="1590261"/>
            <a:ext cx="4651514" cy="5267739"/>
          </a:xfrm>
        </p:spPr>
        <p:txBody>
          <a:bodyPr numCol="2">
            <a:normAutofit/>
          </a:bodyPr>
          <a:lstStyle/>
          <a:p>
            <a:pPr marL="0" indent="0">
              <a:buNone/>
            </a:pPr>
            <a:r>
              <a:rPr lang="en-US" dirty="0"/>
              <a:t>BENEFITS:-                                         </a:t>
            </a:r>
          </a:p>
          <a:p>
            <a:pPr marL="0" indent="0">
              <a:buNone/>
            </a:pPr>
            <a:r>
              <a:rPr lang="en-US" dirty="0"/>
              <a:t>Treats severe Depression </a:t>
            </a:r>
          </a:p>
          <a:p>
            <a:pPr marL="0" indent="0">
              <a:buNone/>
            </a:pPr>
            <a:r>
              <a:rPr lang="en-US" dirty="0"/>
              <a:t>Treats severe Mania</a:t>
            </a:r>
          </a:p>
          <a:p>
            <a:pPr marL="0" indent="0">
              <a:buNone/>
            </a:pPr>
            <a:r>
              <a:rPr lang="en-US" dirty="0"/>
              <a:t>Treats Agitation and aggression </a:t>
            </a:r>
          </a:p>
          <a:p>
            <a:pPr marL="0" indent="0">
              <a:buNone/>
            </a:pPr>
            <a:r>
              <a:rPr lang="en-US" dirty="0"/>
              <a:t>Treats schizophrenia</a:t>
            </a:r>
          </a:p>
          <a:p>
            <a:pPr marL="0" indent="0">
              <a:buNone/>
            </a:pPr>
            <a:r>
              <a:rPr lang="en-US" dirty="0"/>
              <a:t>Treats dissociative disorders </a:t>
            </a:r>
          </a:p>
        </p:txBody>
      </p:sp>
      <p:sp>
        <p:nvSpPr>
          <p:cNvPr id="1048632" name="TextBox 5"/>
          <p:cNvSpPr txBox="1"/>
          <p:nvPr/>
        </p:nvSpPr>
        <p:spPr>
          <a:xfrm>
            <a:off x="4106466" y="2339009"/>
            <a:ext cx="3094383" cy="4524315"/>
          </a:xfrm>
          <a:prstGeom prst="rect">
            <a:avLst/>
          </a:prstGeom>
          <a:noFill/>
        </p:spPr>
        <p:txBody>
          <a:bodyPr wrap="square" rtlCol="0">
            <a:spAutoFit/>
          </a:bodyPr>
          <a:lstStyle/>
          <a:p>
            <a:r>
              <a:rPr lang="en-US" sz="3200" dirty="0"/>
              <a:t>RISKS :-</a:t>
            </a:r>
          </a:p>
          <a:p>
            <a:r>
              <a:rPr lang="en-US" sz="3200" dirty="0"/>
              <a:t>Cause confusion in patients </a:t>
            </a:r>
          </a:p>
          <a:p>
            <a:r>
              <a:rPr lang="en-US" sz="3200" dirty="0"/>
              <a:t>Memory Loss </a:t>
            </a:r>
          </a:p>
          <a:p>
            <a:r>
              <a:rPr lang="en-US" sz="3200" dirty="0"/>
              <a:t>Physical Side Effects</a:t>
            </a:r>
          </a:p>
          <a:p>
            <a:r>
              <a:rPr lang="en-US" sz="3200" dirty="0"/>
              <a:t>Medical complications </a:t>
            </a:r>
          </a:p>
        </p:txBody>
      </p:sp>
      <p:pic>
        <p:nvPicPr>
          <p:cNvPr id="2097171" name="Picture 7"/>
          <p:cNvPicPr>
            <a:picLocks noChangeAspect="1"/>
          </p:cNvPicPr>
          <p:nvPr/>
        </p:nvPicPr>
        <p:blipFill>
          <a:blip r:embed="rId2"/>
          <a:stretch>
            <a:fillRect/>
          </a:stretch>
        </p:blipFill>
        <p:spPr>
          <a:xfrm>
            <a:off x="7200849" y="1972364"/>
            <a:ext cx="4659847" cy="452431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3" name="Title 1"/>
          <p:cNvSpPr>
            <a:spLocks noGrp="1"/>
          </p:cNvSpPr>
          <p:nvPr>
            <p:ph type="title"/>
          </p:nvPr>
        </p:nvSpPr>
        <p:spPr/>
        <p:txBody>
          <a:bodyPr>
            <a:normAutofit/>
          </a:bodyPr>
          <a:lstStyle/>
          <a:p>
            <a:r>
              <a:rPr lang="en-US" sz="4000" u="sng" dirty="0"/>
              <a:t>Group psychotherapy</a:t>
            </a:r>
          </a:p>
        </p:txBody>
      </p:sp>
      <p:sp>
        <p:nvSpPr>
          <p:cNvPr id="1048634" name="Content Placeholder 2"/>
          <p:cNvSpPr>
            <a:spLocks noGrp="1"/>
          </p:cNvSpPr>
          <p:nvPr>
            <p:ph idx="1"/>
          </p:nvPr>
        </p:nvSpPr>
        <p:spPr>
          <a:xfrm>
            <a:off x="396960" y="1935920"/>
            <a:ext cx="5699040" cy="4312479"/>
          </a:xfrm>
        </p:spPr>
        <p:txBody>
          <a:bodyPr>
            <a:normAutofit/>
          </a:bodyPr>
          <a:lstStyle/>
          <a:p>
            <a:pPr marL="0" indent="0">
              <a:buNone/>
            </a:pPr>
            <a:r>
              <a:rPr lang="en-US" sz="2400" dirty="0"/>
              <a:t>It is a form of psychotherapy in which one or more therapists treat a small group of clients together in a group. The team can legitimately refer to any kind of psychotherapy when delivered in a group format , including cognitive behavioral therapy or interpersonal therapy but it is usually applied to psychodynamic group.</a:t>
            </a:r>
          </a:p>
        </p:txBody>
      </p:sp>
      <p:pic>
        <p:nvPicPr>
          <p:cNvPr id="3" name="Picture 2">
            <a:extLst>
              <a:ext uri="{FF2B5EF4-FFF2-40B4-BE49-F238E27FC236}">
                <a16:creationId xmlns:a16="http://schemas.microsoft.com/office/drawing/2014/main" id="{D8C15F7E-A1D7-4E0A-A389-89311C0DD816}"/>
              </a:ext>
            </a:extLst>
          </p:cNvPr>
          <p:cNvPicPr>
            <a:picLocks noChangeAspect="1"/>
          </p:cNvPicPr>
          <p:nvPr/>
        </p:nvPicPr>
        <p:blipFill>
          <a:blip r:embed="rId2"/>
          <a:stretch>
            <a:fillRect/>
          </a:stretch>
        </p:blipFill>
        <p:spPr>
          <a:xfrm>
            <a:off x="6096000" y="1935919"/>
            <a:ext cx="5699040" cy="3799360"/>
          </a:xfrm>
          <a:prstGeom prst="round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
          <p:cNvSpPr>
            <a:spLocks noGrp="1"/>
          </p:cNvSpPr>
          <p:nvPr>
            <p:ph type="ctrTitle"/>
          </p:nvPr>
        </p:nvSpPr>
        <p:spPr/>
        <p:txBody>
          <a:bodyPr>
            <a:normAutofit/>
          </a:bodyPr>
          <a:lstStyle/>
          <a:p>
            <a:r>
              <a:rPr lang="en-US" dirty="0" err="1"/>
              <a:t>b</a:t>
            </a:r>
            <a:r>
              <a:rPr lang="en-US" sz="3200" dirty="0" err="1"/>
              <a:t>.</a:t>
            </a:r>
            <a:r>
              <a:rPr lang="en-US" dirty="0" err="1"/>
              <a:t>A</a:t>
            </a:r>
            <a:r>
              <a:rPr lang="en-US" sz="3200" dirty="0" err="1"/>
              <a:t>.</a:t>
            </a:r>
            <a:r>
              <a:rPr lang="en-US" dirty="0"/>
              <a:t> Part 1 </a:t>
            </a:r>
            <a:br>
              <a:rPr lang="en-US" dirty="0"/>
            </a:br>
            <a:r>
              <a:rPr lang="en-US" dirty="0"/>
              <a:t>unit -5 </a:t>
            </a:r>
            <a:br>
              <a:rPr lang="en-US" dirty="0"/>
            </a:br>
            <a:endParaRPr lang="zh-CN" altLang="en-US" dirty="0"/>
          </a:p>
        </p:txBody>
      </p:sp>
      <p:sp>
        <p:nvSpPr>
          <p:cNvPr id="1048587" name="Subtitle 2"/>
          <p:cNvSpPr>
            <a:spLocks noGrp="1"/>
          </p:cNvSpPr>
          <p:nvPr>
            <p:ph type="subTitle" idx="1"/>
          </p:nvPr>
        </p:nvSpPr>
        <p:spPr>
          <a:xfrm>
            <a:off x="1595269" y="3074004"/>
            <a:ext cx="9001462" cy="1655762"/>
          </a:xfrm>
        </p:spPr>
        <p:txBody>
          <a:bodyPr>
            <a:normAutofit/>
          </a:bodyPr>
          <a:lstStyle/>
          <a:p>
            <a:r>
              <a:rPr lang="en-US" sz="4000" b="1" dirty="0"/>
              <a:t>Topic – MANAGEMENT OF PSYCHOPATHOLOGY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5" name="Title 1"/>
          <p:cNvSpPr>
            <a:spLocks noGrp="1"/>
          </p:cNvSpPr>
          <p:nvPr>
            <p:ph type="title"/>
          </p:nvPr>
        </p:nvSpPr>
        <p:spPr/>
        <p:txBody>
          <a:bodyPr/>
          <a:lstStyle/>
          <a:p>
            <a:r>
              <a:rPr lang="en-US" u="sng" dirty="0"/>
              <a:t>Benefits of group psychotherapy:-</a:t>
            </a:r>
          </a:p>
        </p:txBody>
      </p:sp>
      <p:sp>
        <p:nvSpPr>
          <p:cNvPr id="1048636" name="Content Placeholder 6"/>
          <p:cNvSpPr>
            <a:spLocks noGrp="1"/>
          </p:cNvSpPr>
          <p:nvPr>
            <p:ph idx="1"/>
          </p:nvPr>
        </p:nvSpPr>
        <p:spPr>
          <a:xfrm>
            <a:off x="924444" y="1706597"/>
            <a:ext cx="10353762" cy="4541803"/>
          </a:xfrm>
          <a:ln w="57150">
            <a:solidFill>
              <a:schemeClr val="tx1"/>
            </a:solidFill>
          </a:ln>
        </p:spPr>
        <p:txBody>
          <a:bodyPr anchor="ctr">
            <a:noAutofit/>
          </a:bodyPr>
          <a:lstStyle/>
          <a:p>
            <a:r>
              <a:rPr lang="en-US" sz="2400" dirty="0"/>
              <a:t>Groups provide support to deal with mental illness or addiction etc.</a:t>
            </a:r>
          </a:p>
          <a:p>
            <a:r>
              <a:rPr lang="en-US" sz="2400" dirty="0"/>
              <a:t>Groups provide a sounding board ,people listen to your problems and deal with it . </a:t>
            </a:r>
          </a:p>
          <a:p>
            <a:r>
              <a:rPr lang="en-US" sz="2400" dirty="0"/>
              <a:t>Can create an essence of belongingness .</a:t>
            </a:r>
          </a:p>
          <a:p>
            <a:r>
              <a:rPr lang="en-US" sz="2400" dirty="0"/>
              <a:t>There is less judgement in group therapy session .</a:t>
            </a:r>
          </a:p>
          <a:p>
            <a:r>
              <a:rPr lang="en-US" sz="2400" dirty="0"/>
              <a:t>Group therapy promotes social skills .</a:t>
            </a:r>
          </a:p>
          <a:p>
            <a:r>
              <a:rPr lang="en-US" sz="2400" dirty="0"/>
              <a:t>It costs less than individual counselling.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7" name="Title 1"/>
          <p:cNvSpPr>
            <a:spLocks noGrp="1"/>
          </p:cNvSpPr>
          <p:nvPr>
            <p:ph type="title"/>
          </p:nvPr>
        </p:nvSpPr>
        <p:spPr>
          <a:xfrm>
            <a:off x="913794" y="233020"/>
            <a:ext cx="10353761" cy="1326321"/>
          </a:xfrm>
        </p:spPr>
        <p:txBody>
          <a:bodyPr>
            <a:normAutofit/>
          </a:bodyPr>
          <a:lstStyle/>
          <a:p>
            <a:r>
              <a:rPr lang="en-US" sz="4000" dirty="0"/>
              <a:t>Disadvantages of </a:t>
            </a:r>
            <a:br>
              <a:rPr lang="en-US" sz="4000" dirty="0"/>
            </a:br>
            <a:r>
              <a:rPr lang="en-US" sz="4000" dirty="0"/>
              <a:t>group therapy:-</a:t>
            </a:r>
          </a:p>
        </p:txBody>
      </p:sp>
      <p:pic>
        <p:nvPicPr>
          <p:cNvPr id="2097173" name="Content Placeholder 4"/>
          <p:cNvPicPr>
            <a:picLocks noGrp="1" noChangeAspect="1"/>
          </p:cNvPicPr>
          <p:nvPr>
            <p:ph idx="1"/>
          </p:nvPr>
        </p:nvPicPr>
        <p:blipFill rotWithShape="1">
          <a:blip r:embed="rId2"/>
          <a:srcRect l="12111" t="12468" r="12572" b="11428"/>
          <a:stretch>
            <a:fillRect/>
          </a:stretch>
        </p:blipFill>
        <p:spPr>
          <a:xfrm>
            <a:off x="1941640" y="1559341"/>
            <a:ext cx="8298070" cy="509546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8C0CC-C43E-4394-80C3-05BE78F6317E}"/>
              </a:ext>
            </a:extLst>
          </p:cNvPr>
          <p:cNvSpPr>
            <a:spLocks noGrp="1"/>
          </p:cNvSpPr>
          <p:nvPr>
            <p:ph type="title"/>
          </p:nvPr>
        </p:nvSpPr>
        <p:spPr/>
        <p:txBody>
          <a:bodyPr>
            <a:normAutofit/>
          </a:bodyPr>
          <a:lstStyle/>
          <a:p>
            <a:r>
              <a:rPr lang="en-US" sz="4000" u="sng" dirty="0"/>
              <a:t>Behavior therapy:-</a:t>
            </a:r>
          </a:p>
        </p:txBody>
      </p:sp>
      <p:sp>
        <p:nvSpPr>
          <p:cNvPr id="7" name="Content Placeholder 6">
            <a:extLst>
              <a:ext uri="{FF2B5EF4-FFF2-40B4-BE49-F238E27FC236}">
                <a16:creationId xmlns:a16="http://schemas.microsoft.com/office/drawing/2014/main" id="{A2E41FA3-D398-4658-8B74-86C09A6BB4C7}"/>
              </a:ext>
            </a:extLst>
          </p:cNvPr>
          <p:cNvSpPr>
            <a:spLocks noGrp="1"/>
          </p:cNvSpPr>
          <p:nvPr>
            <p:ph idx="1"/>
          </p:nvPr>
        </p:nvSpPr>
        <p:spPr>
          <a:xfrm>
            <a:off x="590418" y="1935920"/>
            <a:ext cx="5500257" cy="4756427"/>
          </a:xfrm>
        </p:spPr>
        <p:txBody>
          <a:bodyPr>
            <a:normAutofit fontScale="92500" lnSpcReduction="20000"/>
          </a:bodyPr>
          <a:lstStyle/>
          <a:p>
            <a:r>
              <a:rPr lang="en-US" sz="2400" b="1" dirty="0">
                <a:latin typeface="+mj-lt"/>
              </a:rPr>
              <a:t>When behavior of an unknown person becomes disordered ,The abnormal behavior is treated by this theory. Behavioral therapy seeks to identify and help to change potentially self-destructive or unhealthy behavior . It functions on the idea that all the behaviors are learnt and that unhealthy behaviors can be changed. This therapy can benefit people in a wide range of disorders</a:t>
            </a:r>
            <a:r>
              <a:rPr lang="en-US" dirty="0"/>
              <a:t>.</a:t>
            </a:r>
          </a:p>
        </p:txBody>
      </p:sp>
      <p:pic>
        <p:nvPicPr>
          <p:cNvPr id="9" name="Picture 8">
            <a:extLst>
              <a:ext uri="{FF2B5EF4-FFF2-40B4-BE49-F238E27FC236}">
                <a16:creationId xmlns:a16="http://schemas.microsoft.com/office/drawing/2014/main" id="{751C6B4A-A5CF-4EDB-B09B-04B997374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0675" y="1749286"/>
            <a:ext cx="5690508" cy="4756427"/>
          </a:xfrm>
          <a:prstGeom prst="roundRect">
            <a:avLst/>
          </a:prstGeom>
        </p:spPr>
      </p:pic>
    </p:spTree>
    <p:extLst>
      <p:ext uri="{BB962C8B-B14F-4D97-AF65-F5344CB8AC3E}">
        <p14:creationId xmlns:p14="http://schemas.microsoft.com/office/powerpoint/2010/main" val="3494490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B9FCC-8D59-4E4B-95C9-745DA8F08C77}"/>
              </a:ext>
            </a:extLst>
          </p:cNvPr>
          <p:cNvSpPr>
            <a:spLocks noGrp="1"/>
          </p:cNvSpPr>
          <p:nvPr>
            <p:ph type="title"/>
          </p:nvPr>
        </p:nvSpPr>
        <p:spPr>
          <a:xfrm>
            <a:off x="998494" y="140251"/>
            <a:ext cx="10353761" cy="1326321"/>
          </a:xfrm>
        </p:spPr>
        <p:txBody>
          <a:bodyPr/>
          <a:lstStyle/>
          <a:p>
            <a:r>
              <a:rPr lang="en-US" dirty="0"/>
              <a:t>Techniques 0f behavior therapy</a:t>
            </a:r>
          </a:p>
        </p:txBody>
      </p:sp>
      <p:graphicFrame>
        <p:nvGraphicFramePr>
          <p:cNvPr id="4" name="Content Placeholder 3">
            <a:extLst>
              <a:ext uri="{FF2B5EF4-FFF2-40B4-BE49-F238E27FC236}">
                <a16:creationId xmlns:a16="http://schemas.microsoft.com/office/drawing/2014/main" id="{F9507770-DE1A-42E8-AA7E-138B73691B9C}"/>
              </a:ext>
            </a:extLst>
          </p:cNvPr>
          <p:cNvGraphicFramePr>
            <a:graphicFrameLocks noGrp="1"/>
          </p:cNvGraphicFramePr>
          <p:nvPr>
            <p:ph idx="1"/>
          </p:nvPr>
        </p:nvGraphicFramePr>
        <p:xfrm>
          <a:off x="742122" y="1285461"/>
          <a:ext cx="10230677" cy="5432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3584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147E-3981-489A-AAE2-C27AA99A710E}"/>
              </a:ext>
            </a:extLst>
          </p:cNvPr>
          <p:cNvSpPr>
            <a:spLocks noGrp="1"/>
          </p:cNvSpPr>
          <p:nvPr>
            <p:ph type="title"/>
          </p:nvPr>
        </p:nvSpPr>
        <p:spPr/>
        <p:txBody>
          <a:bodyPr/>
          <a:lstStyle/>
          <a:p>
            <a:r>
              <a:rPr lang="en-US" u="sng" dirty="0"/>
              <a:t>Systematic desensitization :-</a:t>
            </a:r>
          </a:p>
        </p:txBody>
      </p:sp>
      <p:sp>
        <p:nvSpPr>
          <p:cNvPr id="7" name="Content Placeholder 6">
            <a:extLst>
              <a:ext uri="{FF2B5EF4-FFF2-40B4-BE49-F238E27FC236}">
                <a16:creationId xmlns:a16="http://schemas.microsoft.com/office/drawing/2014/main" id="{ED290466-EF4D-4404-B8E7-4993B011B6E9}"/>
              </a:ext>
            </a:extLst>
          </p:cNvPr>
          <p:cNvSpPr>
            <a:spLocks noGrp="1"/>
          </p:cNvSpPr>
          <p:nvPr>
            <p:ph idx="1"/>
          </p:nvPr>
        </p:nvSpPr>
        <p:spPr>
          <a:xfrm>
            <a:off x="172900" y="2056307"/>
            <a:ext cx="7155552" cy="4583031"/>
          </a:xfrm>
        </p:spPr>
        <p:txBody>
          <a:bodyPr>
            <a:normAutofit lnSpcReduction="10000"/>
          </a:bodyPr>
          <a:lstStyle/>
          <a:p>
            <a:r>
              <a:rPr lang="en-US" sz="2400" dirty="0"/>
              <a:t> It was given by Walt and Salter .</a:t>
            </a:r>
          </a:p>
          <a:p>
            <a:r>
              <a:rPr lang="en-US" sz="2400" dirty="0"/>
              <a:t>The person is first relaxed and made comfortable with the situation and are asked to imagine those situations which produces anxiety in them .</a:t>
            </a:r>
          </a:p>
          <a:p>
            <a:r>
              <a:rPr lang="en-US" sz="2400" dirty="0"/>
              <a:t>Steps are as follows:-</a:t>
            </a:r>
          </a:p>
          <a:p>
            <a:pPr marL="0" indent="0">
              <a:buNone/>
            </a:pPr>
            <a:r>
              <a:rPr lang="en-US" sz="2400" dirty="0"/>
              <a:t> 1.Training in relaxation .</a:t>
            </a:r>
          </a:p>
          <a:p>
            <a:pPr marL="0" indent="0">
              <a:buNone/>
            </a:pPr>
            <a:r>
              <a:rPr lang="en-US" sz="2400" dirty="0"/>
              <a:t> 2. Construction of hierarchy of anxieties .</a:t>
            </a:r>
          </a:p>
          <a:p>
            <a:pPr marL="0" indent="0">
              <a:buNone/>
            </a:pPr>
            <a:r>
              <a:rPr lang="en-US" sz="2400" dirty="0"/>
              <a:t> 3. Procedure.</a:t>
            </a:r>
          </a:p>
          <a:p>
            <a:endParaRPr lang="en-US" sz="2400" dirty="0"/>
          </a:p>
        </p:txBody>
      </p:sp>
      <p:pic>
        <p:nvPicPr>
          <p:cNvPr id="4" name="Picture 3">
            <a:extLst>
              <a:ext uri="{FF2B5EF4-FFF2-40B4-BE49-F238E27FC236}">
                <a16:creationId xmlns:a16="http://schemas.microsoft.com/office/drawing/2014/main" id="{AF54B7A2-F0DA-4AD3-8E06-5AAEEA2BA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7211" y="1802297"/>
            <a:ext cx="4836422" cy="4837041"/>
          </a:xfrm>
          <a:prstGeom prst="roundRect">
            <a:avLst/>
          </a:prstGeom>
        </p:spPr>
      </p:pic>
    </p:spTree>
    <p:extLst>
      <p:ext uri="{BB962C8B-B14F-4D97-AF65-F5344CB8AC3E}">
        <p14:creationId xmlns:p14="http://schemas.microsoft.com/office/powerpoint/2010/main" val="4014209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BECB92-0DB0-49B8-A64C-D05EAA658C32}"/>
              </a:ext>
            </a:extLst>
          </p:cNvPr>
          <p:cNvSpPr>
            <a:spLocks noGrp="1"/>
          </p:cNvSpPr>
          <p:nvPr>
            <p:ph type="title"/>
          </p:nvPr>
        </p:nvSpPr>
        <p:spPr>
          <a:xfrm>
            <a:off x="2239314" y="311426"/>
            <a:ext cx="7713371" cy="1326321"/>
          </a:xfrm>
        </p:spPr>
        <p:txBody>
          <a:bodyPr>
            <a:noAutofit/>
          </a:bodyPr>
          <a:lstStyle/>
          <a:p>
            <a:r>
              <a:rPr lang="en-US" sz="5400" dirty="0"/>
              <a:t>		</a:t>
            </a:r>
            <a:br>
              <a:rPr lang="en-US" sz="5400" dirty="0"/>
            </a:br>
            <a:r>
              <a:rPr lang="en-US" sz="5400" dirty="0"/>
              <a:t>aversion therapy						</a:t>
            </a:r>
          </a:p>
        </p:txBody>
      </p:sp>
      <p:sp>
        <p:nvSpPr>
          <p:cNvPr id="6" name="Content Placeholder 5">
            <a:extLst>
              <a:ext uri="{FF2B5EF4-FFF2-40B4-BE49-F238E27FC236}">
                <a16:creationId xmlns:a16="http://schemas.microsoft.com/office/drawing/2014/main" id="{39A337F8-4760-4DB8-B9BB-E19AD2C99528}"/>
              </a:ext>
            </a:extLst>
          </p:cNvPr>
          <p:cNvSpPr>
            <a:spLocks noGrp="1"/>
          </p:cNvSpPr>
          <p:nvPr>
            <p:ph sz="half" idx="1"/>
          </p:nvPr>
        </p:nvSpPr>
        <p:spPr>
          <a:xfrm>
            <a:off x="550097" y="2767124"/>
            <a:ext cx="4860102" cy="2728846"/>
          </a:xfrm>
        </p:spPr>
        <p:txBody>
          <a:bodyPr>
            <a:noAutofit/>
          </a:bodyPr>
          <a:lstStyle/>
          <a:p>
            <a:r>
              <a:rPr lang="en-US" sz="2400" dirty="0"/>
              <a:t>This therapy is used on alcoholics/smokers.</a:t>
            </a:r>
          </a:p>
          <a:p>
            <a:r>
              <a:rPr lang="en-US" sz="2400" dirty="0"/>
              <a:t>Interest in something which is not good is removed from the patient by this therapy</a:t>
            </a:r>
            <a:r>
              <a:rPr lang="en-US" dirty="0"/>
              <a:t>.</a:t>
            </a:r>
          </a:p>
        </p:txBody>
      </p:sp>
      <p:cxnSp>
        <p:nvCxnSpPr>
          <p:cNvPr id="8" name="Straight Connector 7">
            <a:extLst>
              <a:ext uri="{FF2B5EF4-FFF2-40B4-BE49-F238E27FC236}">
                <a16:creationId xmlns:a16="http://schemas.microsoft.com/office/drawing/2014/main" id="{21E6FFE9-E12D-468B-ADBD-93F8CEF19FEC}"/>
              </a:ext>
            </a:extLst>
          </p:cNvPr>
          <p:cNvCxnSpPr/>
          <p:nvPr/>
        </p:nvCxnSpPr>
        <p:spPr>
          <a:xfrm>
            <a:off x="5071532" y="1741554"/>
            <a:ext cx="2048933" cy="0"/>
          </a:xfrm>
          <a:prstGeom prst="line">
            <a:avLst/>
          </a:prstGeom>
          <a:ln w="825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649C245-BAB8-487A-B8ED-D9A6FDE5E0DA}"/>
              </a:ext>
            </a:extLst>
          </p:cNvPr>
          <p:cNvPicPr>
            <a:picLocks noChangeAspect="1"/>
          </p:cNvPicPr>
          <p:nvPr/>
        </p:nvPicPr>
        <p:blipFill>
          <a:blip r:embed="rId2"/>
          <a:stretch>
            <a:fillRect/>
          </a:stretch>
        </p:blipFill>
        <p:spPr>
          <a:xfrm>
            <a:off x="5410199" y="2099362"/>
            <a:ext cx="6096557" cy="4064371"/>
          </a:xfrm>
          <a:prstGeom prst="roundRect">
            <a:avLst/>
          </a:prstGeom>
        </p:spPr>
      </p:pic>
    </p:spTree>
    <p:extLst>
      <p:ext uri="{BB962C8B-B14F-4D97-AF65-F5344CB8AC3E}">
        <p14:creationId xmlns:p14="http://schemas.microsoft.com/office/powerpoint/2010/main" val="608058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BECB92-0DB0-49B8-A64C-D05EAA658C32}"/>
              </a:ext>
            </a:extLst>
          </p:cNvPr>
          <p:cNvSpPr>
            <a:spLocks noGrp="1"/>
          </p:cNvSpPr>
          <p:nvPr>
            <p:ph type="title"/>
          </p:nvPr>
        </p:nvSpPr>
        <p:spPr>
          <a:xfrm>
            <a:off x="1631406" y="163812"/>
            <a:ext cx="9288171" cy="1326321"/>
          </a:xfrm>
        </p:spPr>
        <p:txBody>
          <a:bodyPr>
            <a:noAutofit/>
          </a:bodyPr>
          <a:lstStyle/>
          <a:p>
            <a:r>
              <a:rPr lang="en-US" sz="5400" dirty="0"/>
              <a:t>		</a:t>
            </a:r>
            <a:br>
              <a:rPr lang="en-US" sz="5400" dirty="0"/>
            </a:br>
            <a:r>
              <a:rPr lang="en-US" sz="5400" dirty="0"/>
              <a:t>assertiveness</a:t>
            </a:r>
            <a:br>
              <a:rPr lang="en-US" sz="5400" dirty="0"/>
            </a:br>
            <a:r>
              <a:rPr lang="en-US" sz="5400" dirty="0"/>
              <a:t>therapy</a:t>
            </a:r>
          </a:p>
        </p:txBody>
      </p:sp>
      <p:sp>
        <p:nvSpPr>
          <p:cNvPr id="7" name="Content Placeholder 6">
            <a:extLst>
              <a:ext uri="{FF2B5EF4-FFF2-40B4-BE49-F238E27FC236}">
                <a16:creationId xmlns:a16="http://schemas.microsoft.com/office/drawing/2014/main" id="{6AEB1A9E-A164-4540-B96B-EBBB946906B8}"/>
              </a:ext>
            </a:extLst>
          </p:cNvPr>
          <p:cNvSpPr>
            <a:spLocks noGrp="1"/>
          </p:cNvSpPr>
          <p:nvPr>
            <p:ph sz="half" idx="2"/>
          </p:nvPr>
        </p:nvSpPr>
        <p:spPr>
          <a:xfrm>
            <a:off x="6405152" y="2503553"/>
            <a:ext cx="5551452" cy="3304581"/>
          </a:xfrm>
        </p:spPr>
        <p:txBody>
          <a:bodyPr>
            <a:normAutofit/>
          </a:bodyPr>
          <a:lstStyle/>
          <a:p>
            <a:r>
              <a:rPr lang="en-US" sz="2400" dirty="0"/>
              <a:t>Mostly found in introverts.</a:t>
            </a:r>
          </a:p>
          <a:p>
            <a:r>
              <a:rPr lang="en-US" sz="2400" dirty="0"/>
              <a:t>These patients can’t speak their own thoughts.</a:t>
            </a:r>
          </a:p>
          <a:p>
            <a:r>
              <a:rPr lang="en-US" sz="2400" dirty="0"/>
              <a:t>It is very suppressed.</a:t>
            </a:r>
          </a:p>
          <a:p>
            <a:r>
              <a:rPr lang="en-US" sz="2400" dirty="0"/>
              <a:t>Through this therapy patients are taught to overcome their problem</a:t>
            </a:r>
            <a:r>
              <a:rPr lang="en-US" dirty="0"/>
              <a:t>.</a:t>
            </a:r>
          </a:p>
        </p:txBody>
      </p:sp>
      <p:pic>
        <p:nvPicPr>
          <p:cNvPr id="8" name="Picture 7">
            <a:extLst>
              <a:ext uri="{FF2B5EF4-FFF2-40B4-BE49-F238E27FC236}">
                <a16:creationId xmlns:a16="http://schemas.microsoft.com/office/drawing/2014/main" id="{43C37BCC-EC1A-40AC-B9F4-F0179711809B}"/>
              </a:ext>
            </a:extLst>
          </p:cNvPr>
          <p:cNvPicPr>
            <a:picLocks noChangeAspect="1"/>
          </p:cNvPicPr>
          <p:nvPr/>
        </p:nvPicPr>
        <p:blipFill>
          <a:blip r:embed="rId2"/>
          <a:stretch>
            <a:fillRect/>
          </a:stretch>
        </p:blipFill>
        <p:spPr>
          <a:xfrm>
            <a:off x="621736" y="2225443"/>
            <a:ext cx="5653755" cy="3860800"/>
          </a:xfrm>
          <a:prstGeom prst="roundRect">
            <a:avLst/>
          </a:prstGeom>
        </p:spPr>
      </p:pic>
    </p:spTree>
    <p:extLst>
      <p:ext uri="{BB962C8B-B14F-4D97-AF65-F5344CB8AC3E}">
        <p14:creationId xmlns:p14="http://schemas.microsoft.com/office/powerpoint/2010/main" val="955922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E37F-C1CC-40CD-8736-4F5C2A7FE7DF}"/>
              </a:ext>
            </a:extLst>
          </p:cNvPr>
          <p:cNvSpPr>
            <a:spLocks noGrp="1"/>
          </p:cNvSpPr>
          <p:nvPr>
            <p:ph type="title"/>
          </p:nvPr>
        </p:nvSpPr>
        <p:spPr>
          <a:xfrm>
            <a:off x="870828" y="236343"/>
            <a:ext cx="10353761" cy="1326321"/>
          </a:xfrm>
        </p:spPr>
        <p:txBody>
          <a:bodyPr>
            <a:normAutofit fontScale="90000"/>
          </a:bodyPr>
          <a:lstStyle/>
          <a:p>
            <a:r>
              <a:rPr lang="en-US" sz="4800" u="sng" dirty="0"/>
              <a:t>Implosive and flooding therapy :-</a:t>
            </a:r>
          </a:p>
        </p:txBody>
      </p:sp>
      <p:sp>
        <p:nvSpPr>
          <p:cNvPr id="4" name="Content Placeholder 3">
            <a:extLst>
              <a:ext uri="{FF2B5EF4-FFF2-40B4-BE49-F238E27FC236}">
                <a16:creationId xmlns:a16="http://schemas.microsoft.com/office/drawing/2014/main" id="{1CB0AF55-0E54-49E8-B1D8-307AE5DDE07B}"/>
              </a:ext>
            </a:extLst>
          </p:cNvPr>
          <p:cNvSpPr>
            <a:spLocks noGrp="1"/>
          </p:cNvSpPr>
          <p:nvPr>
            <p:ph idx="1"/>
          </p:nvPr>
        </p:nvSpPr>
        <p:spPr>
          <a:xfrm>
            <a:off x="123990" y="1574823"/>
            <a:ext cx="4752811" cy="5046833"/>
          </a:xfrm>
        </p:spPr>
        <p:txBody>
          <a:bodyPr>
            <a:normAutofit/>
          </a:bodyPr>
          <a:lstStyle/>
          <a:p>
            <a:r>
              <a:rPr lang="en-US" sz="2800" dirty="0"/>
              <a:t>Implosive – Patients are made to imagine about any situation which he/she fears of .</a:t>
            </a:r>
          </a:p>
          <a:p>
            <a:r>
              <a:rPr lang="en-US" sz="2800" dirty="0"/>
              <a:t>Flooding – Patients are taken to actual places /situations which the patient fears of.</a:t>
            </a:r>
          </a:p>
        </p:txBody>
      </p:sp>
      <p:pic>
        <p:nvPicPr>
          <p:cNvPr id="7" name="Picture 6">
            <a:extLst>
              <a:ext uri="{FF2B5EF4-FFF2-40B4-BE49-F238E27FC236}">
                <a16:creationId xmlns:a16="http://schemas.microsoft.com/office/drawing/2014/main" id="{79379F43-4847-4E9D-A737-1E8FA9387D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2209" y="1574823"/>
            <a:ext cx="6871251" cy="5046833"/>
          </a:xfrm>
          <a:prstGeom prst="rect">
            <a:avLst/>
          </a:prstGeom>
        </p:spPr>
      </p:pic>
    </p:spTree>
    <p:extLst>
      <p:ext uri="{BB962C8B-B14F-4D97-AF65-F5344CB8AC3E}">
        <p14:creationId xmlns:p14="http://schemas.microsoft.com/office/powerpoint/2010/main" val="3743357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15D3D-5A4C-4278-8E88-10C8C37A02A0}"/>
              </a:ext>
            </a:extLst>
          </p:cNvPr>
          <p:cNvSpPr>
            <a:spLocks noGrp="1"/>
          </p:cNvSpPr>
          <p:nvPr>
            <p:ph type="title"/>
          </p:nvPr>
        </p:nvSpPr>
        <p:spPr/>
        <p:txBody>
          <a:bodyPr>
            <a:normAutofit/>
          </a:bodyPr>
          <a:lstStyle/>
          <a:p>
            <a:r>
              <a:rPr lang="en-US" sz="4400" u="sng" dirty="0"/>
              <a:t>Bio – feedback method :-</a:t>
            </a:r>
          </a:p>
        </p:txBody>
      </p:sp>
      <p:sp>
        <p:nvSpPr>
          <p:cNvPr id="3" name="Content Placeholder 2">
            <a:extLst>
              <a:ext uri="{FF2B5EF4-FFF2-40B4-BE49-F238E27FC236}">
                <a16:creationId xmlns:a16="http://schemas.microsoft.com/office/drawing/2014/main" id="{CC5287AC-F9DB-4B38-B2A7-F39E468ECDC4}"/>
              </a:ext>
            </a:extLst>
          </p:cNvPr>
          <p:cNvSpPr>
            <a:spLocks noGrp="1"/>
          </p:cNvSpPr>
          <p:nvPr>
            <p:ph idx="1"/>
          </p:nvPr>
        </p:nvSpPr>
        <p:spPr>
          <a:xfrm>
            <a:off x="331304" y="2096064"/>
            <a:ext cx="6042992" cy="4463762"/>
          </a:xfrm>
        </p:spPr>
        <p:txBody>
          <a:bodyPr>
            <a:normAutofit fontScale="92500" lnSpcReduction="10000"/>
          </a:bodyPr>
          <a:lstStyle/>
          <a:p>
            <a:pPr marL="0" indent="0">
              <a:buNone/>
            </a:pPr>
            <a:r>
              <a:rPr lang="en-US" sz="2400" b="1" dirty="0">
                <a:effectLst/>
              </a:rPr>
              <a:t>In the above given method an electronic machine is used in the treatment.</a:t>
            </a:r>
          </a:p>
          <a:p>
            <a:pPr marL="0" indent="0">
              <a:buNone/>
            </a:pPr>
            <a:r>
              <a:rPr lang="en-US" sz="2400" b="1" dirty="0">
                <a:effectLst/>
              </a:rPr>
              <a:t>It is used on Psychophysiological patients. It is a mind and body technique that involves using visual or auditory feedback to gain control over involuntary bodily functions .Simply it a technique involving the monitoring of persons physiological state and feeding information about it back to that person .</a:t>
            </a:r>
            <a:br>
              <a:rPr lang="en-US" b="1" dirty="0">
                <a:effectLst/>
              </a:rPr>
            </a:br>
            <a:endParaRPr lang="en-US" dirty="0"/>
          </a:p>
        </p:txBody>
      </p:sp>
      <p:pic>
        <p:nvPicPr>
          <p:cNvPr id="5" name="Picture 4">
            <a:extLst>
              <a:ext uri="{FF2B5EF4-FFF2-40B4-BE49-F238E27FC236}">
                <a16:creationId xmlns:a16="http://schemas.microsoft.com/office/drawing/2014/main" id="{9E9E18E5-4445-4B03-9549-8172A3CA07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271" y="2096064"/>
            <a:ext cx="5305425" cy="3963436"/>
          </a:xfrm>
          <a:prstGeom prst="roundRect">
            <a:avLst/>
          </a:prstGeom>
        </p:spPr>
      </p:pic>
    </p:spTree>
    <p:extLst>
      <p:ext uri="{BB962C8B-B14F-4D97-AF65-F5344CB8AC3E}">
        <p14:creationId xmlns:p14="http://schemas.microsoft.com/office/powerpoint/2010/main" val="725496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E4F22-4BD6-4130-8CC0-B06A589DB69D}"/>
              </a:ext>
            </a:extLst>
          </p:cNvPr>
          <p:cNvSpPr>
            <a:spLocks noGrp="1"/>
          </p:cNvSpPr>
          <p:nvPr>
            <p:ph type="title"/>
          </p:nvPr>
        </p:nvSpPr>
        <p:spPr>
          <a:xfrm>
            <a:off x="919119" y="359674"/>
            <a:ext cx="10353761" cy="1326321"/>
          </a:xfrm>
        </p:spPr>
        <p:txBody>
          <a:bodyPr>
            <a:normAutofit/>
          </a:bodyPr>
          <a:lstStyle/>
          <a:p>
            <a:r>
              <a:rPr lang="en-US" sz="5400" u="sng" dirty="0"/>
              <a:t>Modeling:-</a:t>
            </a:r>
          </a:p>
        </p:txBody>
      </p:sp>
      <p:sp>
        <p:nvSpPr>
          <p:cNvPr id="4" name="Content Placeholder 3">
            <a:extLst>
              <a:ext uri="{FF2B5EF4-FFF2-40B4-BE49-F238E27FC236}">
                <a16:creationId xmlns:a16="http://schemas.microsoft.com/office/drawing/2014/main" id="{DB8BC4DA-FC1E-48EF-8E7D-8A0CF1364AD2}"/>
              </a:ext>
            </a:extLst>
          </p:cNvPr>
          <p:cNvSpPr>
            <a:spLocks noGrp="1"/>
          </p:cNvSpPr>
          <p:nvPr>
            <p:ph idx="1"/>
          </p:nvPr>
        </p:nvSpPr>
        <p:spPr>
          <a:xfrm>
            <a:off x="5909864" y="1791264"/>
            <a:ext cx="5752048" cy="4768562"/>
          </a:xfrm>
        </p:spPr>
        <p:txBody>
          <a:bodyPr>
            <a:normAutofit/>
          </a:bodyPr>
          <a:lstStyle/>
          <a:p>
            <a:r>
              <a:rPr lang="en-US" sz="2400" dirty="0"/>
              <a:t>In this method a model or ideal of someone is presented to the patient . It is method used in the cognitive behavioral technique of psychotherapy whereby the client learns by imitation alone , without any specific verbal direction.</a:t>
            </a:r>
          </a:p>
          <a:p>
            <a:r>
              <a:rPr lang="en-US" sz="2400" dirty="0"/>
              <a:t>Sometimes even doctor becomes a model to the patient.</a:t>
            </a:r>
          </a:p>
        </p:txBody>
      </p:sp>
      <p:pic>
        <p:nvPicPr>
          <p:cNvPr id="7" name="Picture 6">
            <a:extLst>
              <a:ext uri="{FF2B5EF4-FFF2-40B4-BE49-F238E27FC236}">
                <a16:creationId xmlns:a16="http://schemas.microsoft.com/office/drawing/2014/main" id="{E5063C50-C2EC-44F1-AA45-6DB26892E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807" y="1791264"/>
            <a:ext cx="5610387" cy="4288948"/>
          </a:xfrm>
          <a:prstGeom prst="roundRect">
            <a:avLst/>
          </a:prstGeom>
        </p:spPr>
      </p:pic>
    </p:spTree>
    <p:extLst>
      <p:ext uri="{BB962C8B-B14F-4D97-AF65-F5344CB8AC3E}">
        <p14:creationId xmlns:p14="http://schemas.microsoft.com/office/powerpoint/2010/main" val="3990520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Content Placeholder 2"/>
          <p:cNvSpPr>
            <a:spLocks noGrp="1"/>
          </p:cNvSpPr>
          <p:nvPr>
            <p:ph idx="1"/>
          </p:nvPr>
        </p:nvSpPr>
        <p:spPr>
          <a:xfrm>
            <a:off x="608995" y="1099930"/>
            <a:ext cx="11211944" cy="5148470"/>
          </a:xfrm>
        </p:spPr>
        <p:txBody>
          <a:bodyPr/>
          <a:lstStyle/>
          <a:p>
            <a:pPr marL="0" lvl="0" indent="0" algn="ctr">
              <a:buNone/>
            </a:pPr>
            <a:r>
              <a:rPr lang="en-US" sz="4400" b="1" u="sng" dirty="0">
                <a:solidFill>
                  <a:prstClr val="white"/>
                </a:solidFill>
                <a:latin typeface="Arial Black" panose="020B0A04020102020204" pitchFamily="34" charset="0"/>
              </a:rPr>
              <a:t> WHAT IS PSYCHOPATHOLOGY ?</a:t>
            </a:r>
          </a:p>
          <a:p>
            <a:pPr marL="0" lvl="0" indent="0" algn="ctr">
              <a:buNone/>
            </a:pPr>
            <a:endParaRPr lang="en-US" sz="3200" b="1" u="sng" dirty="0">
              <a:solidFill>
                <a:prstClr val="white"/>
              </a:solidFill>
              <a:latin typeface="+mj-lt"/>
            </a:endParaRPr>
          </a:p>
          <a:p>
            <a:pPr marL="0" lvl="0" indent="0" algn="ctr">
              <a:buNone/>
            </a:pPr>
            <a:r>
              <a:rPr lang="en-US" sz="3200" b="1" dirty="0">
                <a:solidFill>
                  <a:prstClr val="white"/>
                </a:solidFill>
                <a:latin typeface="+mj-lt"/>
              </a:rPr>
              <a:t>“It is the term used to refer either the study of mental illness or the study of manifestation of the behaviors and experiences which may indicate to mental illness or Psychological Impairment.”</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63C62-E55A-4E12-88F2-E9F3E7CD53A1}"/>
              </a:ext>
            </a:extLst>
          </p:cNvPr>
          <p:cNvSpPr>
            <a:spLocks noGrp="1"/>
          </p:cNvSpPr>
          <p:nvPr>
            <p:ph type="title"/>
          </p:nvPr>
        </p:nvSpPr>
        <p:spPr/>
        <p:txBody>
          <a:bodyPr>
            <a:normAutofit/>
          </a:bodyPr>
          <a:lstStyle/>
          <a:p>
            <a:r>
              <a:rPr lang="en-US" sz="5400" u="sng" dirty="0">
                <a:latin typeface="+mn-lt"/>
              </a:rPr>
              <a:t>The   drug   therapy</a:t>
            </a:r>
          </a:p>
        </p:txBody>
      </p:sp>
      <p:sp>
        <p:nvSpPr>
          <p:cNvPr id="3" name="Content Placeholder 2">
            <a:extLst>
              <a:ext uri="{FF2B5EF4-FFF2-40B4-BE49-F238E27FC236}">
                <a16:creationId xmlns:a16="http://schemas.microsoft.com/office/drawing/2014/main" id="{65930780-9FA3-4056-8404-685C9D73A399}"/>
              </a:ext>
            </a:extLst>
          </p:cNvPr>
          <p:cNvSpPr>
            <a:spLocks noGrp="1"/>
          </p:cNvSpPr>
          <p:nvPr>
            <p:ph idx="1"/>
          </p:nvPr>
        </p:nvSpPr>
        <p:spPr>
          <a:xfrm>
            <a:off x="344557" y="1747152"/>
            <a:ext cx="6970643" cy="4516771"/>
          </a:xfrm>
        </p:spPr>
        <p:txBody>
          <a:bodyPr anchor="ctr">
            <a:normAutofit/>
          </a:bodyPr>
          <a:lstStyle/>
          <a:p>
            <a:pPr lvl="0" fontAlgn="base"/>
            <a:r>
              <a:rPr lang="en-US" sz="2400" b="1" dirty="0">
                <a:solidFill>
                  <a:prstClr val="white"/>
                </a:solidFill>
                <a:effectLst/>
              </a:rPr>
              <a:t>Drug Therapy</a:t>
            </a:r>
            <a:r>
              <a:rPr lang="en-US" sz="2400" dirty="0">
                <a:solidFill>
                  <a:prstClr val="white"/>
                </a:solidFill>
                <a:effectLst/>
              </a:rPr>
              <a:t>, or </a:t>
            </a:r>
            <a:r>
              <a:rPr lang="en-US" sz="2400" b="1" dirty="0">
                <a:solidFill>
                  <a:prstClr val="white"/>
                </a:solidFill>
                <a:effectLst/>
              </a:rPr>
              <a:t>Psychopharmacotherapy</a:t>
            </a:r>
            <a:r>
              <a:rPr lang="en-US" sz="2400" dirty="0">
                <a:solidFill>
                  <a:prstClr val="white"/>
                </a:solidFill>
                <a:effectLst/>
              </a:rPr>
              <a:t>, aims to treat psychological disorders with medications. Drug therapy is usually combined with other kinds of psychotherapy. The main categories of drugs used to treat psychological disorders are antianxiety drugs, antidepressants, and antipsychotics.</a:t>
            </a:r>
          </a:p>
          <a:p>
            <a:endParaRPr lang="en-US" sz="2400" dirty="0"/>
          </a:p>
        </p:txBody>
      </p:sp>
      <p:pic>
        <p:nvPicPr>
          <p:cNvPr id="6" name="Picture 5">
            <a:extLst>
              <a:ext uri="{FF2B5EF4-FFF2-40B4-BE49-F238E27FC236}">
                <a16:creationId xmlns:a16="http://schemas.microsoft.com/office/drawing/2014/main" id="{1409DFA5-C29E-490C-8F39-A8323C9D2C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9200" y="1935921"/>
            <a:ext cx="4278243" cy="4139233"/>
          </a:xfrm>
          <a:prstGeom prst="roundRect">
            <a:avLst/>
          </a:prstGeom>
        </p:spPr>
      </p:pic>
    </p:spTree>
    <p:extLst>
      <p:ext uri="{BB962C8B-B14F-4D97-AF65-F5344CB8AC3E}">
        <p14:creationId xmlns:p14="http://schemas.microsoft.com/office/powerpoint/2010/main" val="693197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A62E0-D02D-493E-8352-EB128F31BA3B}"/>
              </a:ext>
            </a:extLst>
          </p:cNvPr>
          <p:cNvSpPr>
            <a:spLocks noGrp="1"/>
          </p:cNvSpPr>
          <p:nvPr>
            <p:ph type="title"/>
          </p:nvPr>
        </p:nvSpPr>
        <p:spPr/>
        <p:txBody>
          <a:bodyPr>
            <a:normAutofit/>
          </a:bodyPr>
          <a:lstStyle/>
          <a:p>
            <a:r>
              <a:rPr lang="en-US" sz="4000" u="sng" dirty="0">
                <a:latin typeface="+mn-lt"/>
              </a:rPr>
              <a:t>There are 4 types of drugs:-</a:t>
            </a:r>
          </a:p>
        </p:txBody>
      </p:sp>
      <p:sp>
        <p:nvSpPr>
          <p:cNvPr id="3" name="Content Placeholder 2">
            <a:extLst>
              <a:ext uri="{FF2B5EF4-FFF2-40B4-BE49-F238E27FC236}">
                <a16:creationId xmlns:a16="http://schemas.microsoft.com/office/drawing/2014/main" id="{56085B76-CC8F-4D71-B327-CF61F5694FF0}"/>
              </a:ext>
            </a:extLst>
          </p:cNvPr>
          <p:cNvSpPr>
            <a:spLocks noGrp="1"/>
          </p:cNvSpPr>
          <p:nvPr>
            <p:ph idx="1"/>
          </p:nvPr>
        </p:nvSpPr>
        <p:spPr>
          <a:xfrm>
            <a:off x="318052" y="1713922"/>
            <a:ext cx="4611757" cy="4890051"/>
          </a:xfrm>
        </p:spPr>
        <p:txBody>
          <a:bodyPr>
            <a:normAutofit lnSpcReduction="10000"/>
          </a:bodyPr>
          <a:lstStyle/>
          <a:p>
            <a:pPr marL="0" lvl="0" indent="0" fontAlgn="base">
              <a:buNone/>
            </a:pPr>
            <a:endParaRPr lang="en-US" sz="2800" dirty="0">
              <a:solidFill>
                <a:prstClr val="white"/>
              </a:solidFill>
              <a:effectLst/>
            </a:endParaRPr>
          </a:p>
          <a:p>
            <a:r>
              <a:rPr lang="en-US" sz="1800" b="1" u="sng" dirty="0"/>
              <a:t>DRUGS FOR TREATMENT OF ANXIETY DISORDERS –</a:t>
            </a:r>
          </a:p>
          <a:p>
            <a:pPr marL="457200" indent="-457200">
              <a:buFont typeface="+mj-lt"/>
              <a:buAutoNum type="arabicPeriod"/>
            </a:pPr>
            <a:r>
              <a:rPr lang="en-US" sz="1800" dirty="0"/>
              <a:t> Valium</a:t>
            </a:r>
          </a:p>
          <a:p>
            <a:pPr marL="457200" indent="-457200">
              <a:buFont typeface="+mj-lt"/>
              <a:buAutoNum type="arabicPeriod"/>
            </a:pPr>
            <a:r>
              <a:rPr lang="en-US" sz="1800" dirty="0"/>
              <a:t>Ativan</a:t>
            </a:r>
          </a:p>
          <a:p>
            <a:pPr marL="457200" indent="-457200">
              <a:buFont typeface="+mj-lt"/>
              <a:buAutoNum type="arabicPeriod"/>
            </a:pPr>
            <a:r>
              <a:rPr lang="en-US" sz="1800" dirty="0"/>
              <a:t>Serax</a:t>
            </a:r>
          </a:p>
          <a:p>
            <a:r>
              <a:rPr lang="en-US" sz="1800" b="1" u="sng" dirty="0"/>
              <a:t>FOR TREATMENT OF SCHIZOPHERENIA –</a:t>
            </a:r>
          </a:p>
          <a:p>
            <a:pPr marL="457200" indent="-457200">
              <a:buFont typeface="+mj-lt"/>
              <a:buAutoNum type="arabicPeriod"/>
            </a:pPr>
            <a:r>
              <a:rPr lang="en-US" sz="1800" dirty="0"/>
              <a:t>Mellaril</a:t>
            </a:r>
          </a:p>
          <a:p>
            <a:pPr marL="457200" indent="-457200">
              <a:buFont typeface="+mj-lt"/>
              <a:buAutoNum type="arabicPeriod"/>
            </a:pPr>
            <a:r>
              <a:rPr lang="en-US" sz="1800" dirty="0"/>
              <a:t>Thorazine</a:t>
            </a:r>
          </a:p>
          <a:p>
            <a:pPr marL="457200" indent="-457200">
              <a:buFont typeface="+mj-lt"/>
              <a:buAutoNum type="arabicPeriod"/>
            </a:pPr>
            <a:r>
              <a:rPr lang="en-US" sz="1800" dirty="0"/>
              <a:t>Serentil</a:t>
            </a:r>
          </a:p>
          <a:p>
            <a:pPr marL="0" indent="0">
              <a:buNone/>
            </a:pPr>
            <a:endParaRPr lang="en-US" dirty="0"/>
          </a:p>
          <a:p>
            <a:pPr marL="457200" indent="-457200">
              <a:buFont typeface="+mj-lt"/>
              <a:buAutoNum type="arabicPeriod"/>
            </a:pPr>
            <a:endParaRPr lang="en-US" dirty="0"/>
          </a:p>
        </p:txBody>
      </p:sp>
      <p:sp>
        <p:nvSpPr>
          <p:cNvPr id="4" name="TextBox 3">
            <a:extLst>
              <a:ext uri="{FF2B5EF4-FFF2-40B4-BE49-F238E27FC236}">
                <a16:creationId xmlns:a16="http://schemas.microsoft.com/office/drawing/2014/main" id="{BDB257AD-88BB-4A4C-8665-082470501F1C}"/>
              </a:ext>
            </a:extLst>
          </p:cNvPr>
          <p:cNvSpPr txBox="1"/>
          <p:nvPr/>
        </p:nvSpPr>
        <p:spPr>
          <a:xfrm>
            <a:off x="7765774" y="2154972"/>
            <a:ext cx="4426226" cy="40934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sng" strike="noStrike" kern="1200" cap="none" spc="0" normalizeH="0" baseline="0" noProof="0" dirty="0">
                <a:ln>
                  <a:noFill/>
                </a:ln>
                <a:solidFill>
                  <a:prstClr val="white"/>
                </a:solidFill>
                <a:effectLst/>
                <a:uLnTx/>
                <a:uFillTx/>
                <a:latin typeface="Rockwell" panose="02060603020205020403"/>
                <a:ea typeface="+mn-ea"/>
                <a:cs typeface="+mn-cs"/>
              </a:rPr>
              <a:t>DRUGS FOR TREATMENT OF MOOD DISORDERS-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Nardil</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Parnete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Marplan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sng" strike="noStrike" kern="1200" cap="none" spc="0" normalizeH="0" baseline="0" noProof="0" dirty="0">
                <a:ln>
                  <a:noFill/>
                </a:ln>
                <a:solidFill>
                  <a:prstClr val="white"/>
                </a:solidFill>
                <a:effectLst/>
                <a:uLnTx/>
                <a:uFillTx/>
                <a:latin typeface="Rockwell" panose="02060603020205020403"/>
                <a:ea typeface="+mn-ea"/>
                <a:cs typeface="+mn-cs"/>
              </a:rPr>
              <a:t>DRUGS FOR TREATMENT OF ATTENTION DEFICIENT/ HYPER ACTIVE DISORDER (ADHD)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Occurs in small children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Mostly in the elder child.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Drugs not given often.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white"/>
                </a:solidFill>
                <a:effectLst/>
                <a:uLnTx/>
                <a:uFillTx/>
                <a:latin typeface="Rockwell" panose="02060603020205020403"/>
                <a:ea typeface="+mn-ea"/>
                <a:cs typeface="+mn-cs"/>
              </a:rPr>
              <a:t>Treated with counselling also.</a:t>
            </a:r>
          </a:p>
        </p:txBody>
      </p:sp>
      <p:pic>
        <p:nvPicPr>
          <p:cNvPr id="7" name="Picture 6">
            <a:extLst>
              <a:ext uri="{FF2B5EF4-FFF2-40B4-BE49-F238E27FC236}">
                <a16:creationId xmlns:a16="http://schemas.microsoft.com/office/drawing/2014/main" id="{1539E854-92B5-4BF1-8A26-4AAB78B9E0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3253" y="2154972"/>
            <a:ext cx="3449761" cy="3316357"/>
          </a:xfrm>
          <a:prstGeom prst="ellipse">
            <a:avLst/>
          </a:prstGeom>
          <a:ln w="63500">
            <a:solidFill>
              <a:schemeClr val="tx1"/>
            </a:solidFill>
          </a:ln>
        </p:spPr>
      </p:pic>
    </p:spTree>
    <p:extLst>
      <p:ext uri="{BB962C8B-B14F-4D97-AF65-F5344CB8AC3E}">
        <p14:creationId xmlns:p14="http://schemas.microsoft.com/office/powerpoint/2010/main" val="1307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8681E60-9C6F-42B4-9A41-30E9B7C328FF}"/>
              </a:ext>
            </a:extLst>
          </p:cNvPr>
          <p:cNvSpPr txBox="1"/>
          <p:nvPr/>
        </p:nvSpPr>
        <p:spPr>
          <a:xfrm>
            <a:off x="3048000" y="1536174"/>
            <a:ext cx="6096000" cy="3785652"/>
          </a:xfrm>
          <a:prstGeom prst="rect">
            <a:avLst/>
          </a:prstGeom>
          <a:noFill/>
        </p:spPr>
        <p:txBody>
          <a:bodyPr wrap="square">
            <a:spAutoFit/>
          </a:bodyPr>
          <a:lstStyle/>
          <a:p>
            <a:pPr algn="ctr"/>
            <a:r>
              <a:rPr kumimoji="0" lang="en" sz="12000" b="1" i="0" u="none" strike="noStrike" kern="0" cap="none" spc="0" normalizeH="0" baseline="0" noProof="0" dirty="0">
                <a:ln>
                  <a:noFill/>
                </a:ln>
                <a:effectLst/>
                <a:uLnTx/>
                <a:uFillTx/>
                <a:latin typeface="Hammersmith One"/>
                <a:sym typeface="Hammersmith One"/>
              </a:rPr>
              <a:t>THANK </a:t>
            </a:r>
            <a:br>
              <a:rPr kumimoji="0" lang="en" sz="12000" b="1" i="0" u="none" strike="noStrike" kern="0" cap="none" spc="0" normalizeH="0" baseline="0" noProof="0" dirty="0">
                <a:ln>
                  <a:noFill/>
                </a:ln>
                <a:effectLst/>
                <a:uLnTx/>
                <a:uFillTx/>
                <a:latin typeface="Hammersmith One"/>
                <a:sym typeface="Hammersmith One"/>
              </a:rPr>
            </a:br>
            <a:r>
              <a:rPr kumimoji="0" lang="en" sz="12000" b="1" i="0" u="none" strike="noStrike" kern="0" cap="none" spc="0" normalizeH="0" baseline="0" noProof="0" dirty="0">
                <a:ln>
                  <a:noFill/>
                </a:ln>
                <a:effectLst/>
                <a:uLnTx/>
                <a:uFillTx/>
                <a:latin typeface="Hammersmith One"/>
                <a:sym typeface="Hammersmith One"/>
              </a:rPr>
              <a:t>YOU!</a:t>
            </a:r>
            <a:endParaRPr lang="en-IN" sz="1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itle 1"/>
          <p:cNvSpPr>
            <a:spLocks noGrp="1"/>
          </p:cNvSpPr>
          <p:nvPr>
            <p:ph type="title"/>
          </p:nvPr>
        </p:nvSpPr>
        <p:spPr>
          <a:xfrm>
            <a:off x="913796" y="724487"/>
            <a:ext cx="10353761" cy="1326321"/>
          </a:xfrm>
        </p:spPr>
        <p:txBody>
          <a:bodyPr>
            <a:normAutofit/>
          </a:bodyPr>
          <a:lstStyle/>
          <a:p>
            <a:r>
              <a:rPr lang="en-US" sz="4400" dirty="0"/>
              <a:t>PSYCHOANALYTIC  THERAPY :-</a:t>
            </a:r>
          </a:p>
        </p:txBody>
      </p:sp>
      <p:sp>
        <p:nvSpPr>
          <p:cNvPr id="1048597" name="Content Placeholder 2"/>
          <p:cNvSpPr>
            <a:spLocks noGrp="1"/>
          </p:cNvSpPr>
          <p:nvPr>
            <p:ph idx="1"/>
          </p:nvPr>
        </p:nvSpPr>
        <p:spPr>
          <a:xfrm>
            <a:off x="913795" y="2129792"/>
            <a:ext cx="10353762" cy="3775563"/>
          </a:xfrm>
          <a:ln w="76200">
            <a:solidFill>
              <a:srgbClr val="FFFFFF"/>
            </a:solidFill>
          </a:ln>
        </p:spPr>
        <p:txBody>
          <a:bodyPr anchor="ctr"/>
          <a:lstStyle/>
          <a:p>
            <a:pPr marL="0" indent="0" algn="ctr">
              <a:buNone/>
            </a:pPr>
            <a:r>
              <a:rPr lang="en-US" dirty="0"/>
              <a:t> </a:t>
            </a:r>
            <a:r>
              <a:rPr lang="en-US" sz="3600" dirty="0"/>
              <a:t>“ Psychoanalytic Therapy is a type of treatment based upon theories of ‘SIGMUND FREUD’  who is considered the Father of Psychology and also the founder of Psychoanalysis.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Title 1"/>
          <p:cNvSpPr>
            <a:spLocks noGrp="1"/>
          </p:cNvSpPr>
          <p:nvPr>
            <p:ph type="title"/>
          </p:nvPr>
        </p:nvSpPr>
        <p:spPr>
          <a:xfrm>
            <a:off x="913795" y="1272208"/>
            <a:ext cx="10353761" cy="4518991"/>
          </a:xfrm>
          <a:noFill/>
          <a:ln w="76200">
            <a:solidFill>
              <a:schemeClr val="tx1"/>
            </a:solidFill>
          </a:ln>
        </p:spPr>
        <p:txBody>
          <a:bodyPr>
            <a:normAutofit/>
          </a:bodyPr>
          <a:lstStyle/>
          <a:p>
            <a:r>
              <a:rPr lang="en-US" sz="4400" dirty="0"/>
              <a:t>STEPS  OF  PSYCHOANALYTIC  THERAPY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6F454E-7A2C-4DE4-90A4-180745F88CDC}"/>
              </a:ext>
            </a:extLst>
          </p:cNvPr>
          <p:cNvPicPr>
            <a:picLocks noChangeAspect="1"/>
          </p:cNvPicPr>
          <p:nvPr/>
        </p:nvPicPr>
        <p:blipFill>
          <a:blip r:embed="rId2"/>
          <a:stretch>
            <a:fillRect/>
          </a:stretch>
        </p:blipFill>
        <p:spPr>
          <a:xfrm>
            <a:off x="145651" y="1630251"/>
            <a:ext cx="5950349" cy="3597498"/>
          </a:xfrm>
          <a:prstGeom prst="rect">
            <a:avLst/>
          </a:prstGeom>
        </p:spPr>
      </p:pic>
      <p:pic>
        <p:nvPicPr>
          <p:cNvPr id="5" name="Picture 9">
            <a:extLst>
              <a:ext uri="{FF2B5EF4-FFF2-40B4-BE49-F238E27FC236}">
                <a16:creationId xmlns:a16="http://schemas.microsoft.com/office/drawing/2014/main" id="{EF1D97AB-7D2C-48C9-BAEF-8B6B0D025863}"/>
              </a:ext>
            </a:extLst>
          </p:cNvPr>
          <p:cNvPicPr>
            <a:picLocks noChangeAspect="1"/>
          </p:cNvPicPr>
          <p:nvPr/>
        </p:nvPicPr>
        <p:blipFill>
          <a:blip r:embed="rId3"/>
          <a:stretch>
            <a:fillRect/>
          </a:stretch>
        </p:blipFill>
        <p:spPr>
          <a:xfrm>
            <a:off x="6096000" y="1630251"/>
            <a:ext cx="5512863" cy="3597498"/>
          </a:xfrm>
          <a:prstGeom prst="roundRect">
            <a:avLst/>
          </a:prstGeom>
        </p:spPr>
      </p:pic>
    </p:spTree>
    <p:extLst>
      <p:ext uri="{BB962C8B-B14F-4D97-AF65-F5344CB8AC3E}">
        <p14:creationId xmlns:p14="http://schemas.microsoft.com/office/powerpoint/2010/main" val="1402949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0" name="Title 1"/>
          <p:cNvSpPr>
            <a:spLocks noGrp="1"/>
          </p:cNvSpPr>
          <p:nvPr>
            <p:ph type="title"/>
          </p:nvPr>
        </p:nvSpPr>
        <p:spPr/>
        <p:txBody>
          <a:bodyPr>
            <a:normAutofit/>
          </a:bodyPr>
          <a:lstStyle/>
          <a:p>
            <a:r>
              <a:rPr lang="en-US" sz="4000" u="sng" dirty="0"/>
              <a:t>Stage of free association :-</a:t>
            </a:r>
          </a:p>
        </p:txBody>
      </p:sp>
      <p:pic>
        <p:nvPicPr>
          <p:cNvPr id="2097155" name="Content Placeholder 4"/>
          <p:cNvPicPr>
            <a:picLocks noGrp="1" noChangeAspect="1"/>
          </p:cNvPicPr>
          <p:nvPr>
            <p:ph idx="1"/>
          </p:nvPr>
        </p:nvPicPr>
        <p:blipFill>
          <a:blip r:embed="rId2"/>
          <a:stretch>
            <a:fillRect/>
          </a:stretch>
        </p:blipFill>
        <p:spPr>
          <a:xfrm>
            <a:off x="226012" y="2213113"/>
            <a:ext cx="3471344" cy="4174434"/>
          </a:xfrm>
        </p:spPr>
      </p:pic>
      <p:pic>
        <p:nvPicPr>
          <p:cNvPr id="2097156" name="Picture 6"/>
          <p:cNvPicPr>
            <a:picLocks noChangeAspect="1"/>
          </p:cNvPicPr>
          <p:nvPr/>
        </p:nvPicPr>
        <p:blipFill rotWithShape="1">
          <a:blip r:embed="rId3"/>
          <a:srcRect l="14552" t="12786" r="7729" b="8623"/>
          <a:stretch>
            <a:fillRect/>
          </a:stretch>
        </p:blipFill>
        <p:spPr>
          <a:xfrm>
            <a:off x="3697356" y="2213112"/>
            <a:ext cx="8163339" cy="417443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Title 1"/>
          <p:cNvSpPr>
            <a:spLocks noGrp="1"/>
          </p:cNvSpPr>
          <p:nvPr>
            <p:ph type="title"/>
          </p:nvPr>
        </p:nvSpPr>
        <p:spPr>
          <a:xfrm>
            <a:off x="2310122" y="320914"/>
            <a:ext cx="7571756" cy="1326321"/>
          </a:xfrm>
        </p:spPr>
        <p:txBody>
          <a:bodyPr>
            <a:normAutofit/>
          </a:bodyPr>
          <a:lstStyle/>
          <a:p>
            <a:r>
              <a:rPr lang="en-US" sz="3200" u="sng" dirty="0"/>
              <a:t>Stage of resistance :-</a:t>
            </a:r>
          </a:p>
        </p:txBody>
      </p:sp>
      <p:pic>
        <p:nvPicPr>
          <p:cNvPr id="2097158" name="Picture 5"/>
          <p:cNvPicPr>
            <a:picLocks noChangeAspect="1"/>
          </p:cNvPicPr>
          <p:nvPr/>
        </p:nvPicPr>
        <p:blipFill>
          <a:blip r:embed="rId2"/>
          <a:stretch>
            <a:fillRect/>
          </a:stretch>
        </p:blipFill>
        <p:spPr>
          <a:xfrm>
            <a:off x="440267" y="1728940"/>
            <a:ext cx="5058291" cy="4318000"/>
          </a:xfrm>
          <a:prstGeom prst="roundRect">
            <a:avLst/>
          </a:prstGeom>
        </p:spPr>
      </p:pic>
      <p:sp>
        <p:nvSpPr>
          <p:cNvPr id="1048602" name="TextBox 6"/>
          <p:cNvSpPr txBox="1"/>
          <p:nvPr/>
        </p:nvSpPr>
        <p:spPr>
          <a:xfrm>
            <a:off x="5947663" y="1842052"/>
            <a:ext cx="5645426" cy="4031873"/>
          </a:xfrm>
          <a:prstGeom prst="rect">
            <a:avLst/>
          </a:prstGeom>
          <a:noFill/>
        </p:spPr>
        <p:txBody>
          <a:bodyPr wrap="square" rtlCol="0">
            <a:spAutoFit/>
          </a:bodyPr>
          <a:lstStyle/>
          <a:p>
            <a:pPr algn="ctr"/>
            <a:r>
              <a:rPr lang="en-US" sz="3200" dirty="0">
                <a:latin typeface="Georgia" panose="02040502050405020303" pitchFamily="18" charset="0"/>
              </a:rPr>
              <a:t>This stage identifies the clients restriction or refusal and reluctance to bring surface of awareness. Resistance of any kind coming from free association gets into the way of this progress .This the therapist helps the client.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Title 1"/>
          <p:cNvSpPr>
            <a:spLocks noGrp="1"/>
          </p:cNvSpPr>
          <p:nvPr>
            <p:ph type="title"/>
          </p:nvPr>
        </p:nvSpPr>
        <p:spPr>
          <a:xfrm>
            <a:off x="4512171" y="150833"/>
            <a:ext cx="7172634" cy="1326321"/>
          </a:xfrm>
        </p:spPr>
        <p:txBody>
          <a:bodyPr/>
          <a:lstStyle/>
          <a:p>
            <a:r>
              <a:rPr lang="en-US" dirty="0"/>
              <a:t>Stage of dream analysis:-</a:t>
            </a:r>
          </a:p>
        </p:txBody>
      </p:sp>
      <p:pic>
        <p:nvPicPr>
          <p:cNvPr id="2097159" name="Content Placeholder 8"/>
          <p:cNvPicPr>
            <a:picLocks noGrp="1" noChangeAspect="1"/>
          </p:cNvPicPr>
          <p:nvPr>
            <p:ph idx="1"/>
          </p:nvPr>
        </p:nvPicPr>
        <p:blipFill>
          <a:blip r:embed="rId2"/>
          <a:stretch>
            <a:fillRect/>
          </a:stretch>
        </p:blipFill>
        <p:spPr>
          <a:xfrm>
            <a:off x="474864" y="299647"/>
            <a:ext cx="3910468" cy="2650435"/>
          </a:xfrm>
          <a:prstGeom prst="roundRect">
            <a:avLst/>
          </a:prstGeom>
        </p:spPr>
      </p:pic>
      <p:pic>
        <p:nvPicPr>
          <p:cNvPr id="2097160" name="Picture 12"/>
          <p:cNvPicPr>
            <a:picLocks noChangeAspect="1"/>
          </p:cNvPicPr>
          <p:nvPr/>
        </p:nvPicPr>
        <p:blipFill>
          <a:blip r:embed="rId3"/>
          <a:stretch>
            <a:fillRect/>
          </a:stretch>
        </p:blipFill>
        <p:spPr>
          <a:xfrm>
            <a:off x="557355" y="3060517"/>
            <a:ext cx="3745487" cy="3642289"/>
          </a:xfrm>
          <a:prstGeom prst="roundRect">
            <a:avLst/>
          </a:prstGeom>
        </p:spPr>
      </p:pic>
      <p:sp>
        <p:nvSpPr>
          <p:cNvPr id="1048604" name="TextBox 13"/>
          <p:cNvSpPr txBox="1"/>
          <p:nvPr/>
        </p:nvSpPr>
        <p:spPr>
          <a:xfrm rot="10800000" flipV="1">
            <a:off x="5136627" y="1435189"/>
            <a:ext cx="5923722" cy="4832092"/>
          </a:xfrm>
          <a:prstGeom prst="rect">
            <a:avLst/>
          </a:prstGeom>
          <a:noFill/>
        </p:spPr>
        <p:txBody>
          <a:bodyPr wrap="square" rtlCol="0">
            <a:spAutoFit/>
          </a:bodyPr>
          <a:lstStyle/>
          <a:p>
            <a:pPr algn="ctr"/>
            <a:r>
              <a:rPr lang="en-US" sz="2800" dirty="0">
                <a:latin typeface="+mj-lt"/>
              </a:rPr>
              <a:t>It is the investigation of repressed feelings that can be expressed in our dreams . Psychoanalytic theory believes repressed feelings often manifested themselves in their dreams. It happens because defenses are lowered when we sleep .</a:t>
            </a:r>
          </a:p>
          <a:p>
            <a:pPr algn="ctr"/>
            <a:r>
              <a:rPr lang="en-US" sz="2800" dirty="0">
                <a:latin typeface="+mj-lt"/>
              </a:rPr>
              <a:t>Dream analysis help uncover this unconsciousness.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fillRect/>
          </a:stretch>
        </a:blipFill>
      </a:bgFillStyleLst>
    </a:fmtScheme>
  </a:themeElements>
  <a:objectDefaults/>
  <a:extraClrSchemeLst/>
</a:theme>
</file>

<file path=ppt/theme/theme2.xml><?xml version="1.0" encoding="utf-8"?>
<a:theme xmlns:a="http://schemas.openxmlformats.org/drawingml/2006/main" name="1_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1158</Words>
  <Application>Microsoft Office PowerPoint</Application>
  <PresentationFormat>Widescreen</PresentationFormat>
  <Paragraphs>123</Paragraphs>
  <Slides>32</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32</vt:i4>
      </vt:variant>
    </vt:vector>
  </HeadingPairs>
  <TitlesOfParts>
    <vt:vector size="43" baseType="lpstr">
      <vt:lpstr>Arial</vt:lpstr>
      <vt:lpstr>Arial Black</vt:lpstr>
      <vt:lpstr>Bookman Old Style</vt:lpstr>
      <vt:lpstr>Calibri</vt:lpstr>
      <vt:lpstr>Constantia</vt:lpstr>
      <vt:lpstr>Encode Sans</vt:lpstr>
      <vt:lpstr>Georgia</vt:lpstr>
      <vt:lpstr>Hammersmith One</vt:lpstr>
      <vt:lpstr>Rockwell</vt:lpstr>
      <vt:lpstr>Damask</vt:lpstr>
      <vt:lpstr>1_Damask</vt:lpstr>
      <vt:lpstr>MANAGEMENT OF PSYCHOPATHOLOGY </vt:lpstr>
      <vt:lpstr>b.A. Part 1  unit -5  </vt:lpstr>
      <vt:lpstr>PowerPoint Presentation</vt:lpstr>
      <vt:lpstr>PSYCHOANALYTIC  THERAPY :-</vt:lpstr>
      <vt:lpstr>STEPS  OF  PSYCHOANALYTIC  THERAPY</vt:lpstr>
      <vt:lpstr>PowerPoint Presentation</vt:lpstr>
      <vt:lpstr>Stage of free association :-</vt:lpstr>
      <vt:lpstr>Stage of resistance :-</vt:lpstr>
      <vt:lpstr>Stage of dream analysis:-</vt:lpstr>
      <vt:lpstr>Stage of interpretation :-</vt:lpstr>
      <vt:lpstr>Stage of transference</vt:lpstr>
      <vt:lpstr>Stress management</vt:lpstr>
      <vt:lpstr>About stress :-</vt:lpstr>
      <vt:lpstr>CAUSES  OF  STRESS :-</vt:lpstr>
      <vt:lpstr>STRESS REDUCTION METHODS -</vt:lpstr>
      <vt:lpstr>Etc [electroconvulsive therapy] shock therapy</vt:lpstr>
      <vt:lpstr>MORE ABOUT SHOCK THERAPY:-</vt:lpstr>
      <vt:lpstr>BENEFITS V/S RISK OF SHOCK THERAPY:-</vt:lpstr>
      <vt:lpstr>Group psychotherapy</vt:lpstr>
      <vt:lpstr>Benefits of group psychotherapy:-</vt:lpstr>
      <vt:lpstr>Disadvantages of  group therapy:-</vt:lpstr>
      <vt:lpstr>Behavior therapy:-</vt:lpstr>
      <vt:lpstr>Techniques 0f behavior therapy</vt:lpstr>
      <vt:lpstr>Systematic desensitization :-</vt:lpstr>
      <vt:lpstr>   aversion therapy      </vt:lpstr>
      <vt:lpstr>   assertiveness therapy</vt:lpstr>
      <vt:lpstr>Implosive and flooding therapy :-</vt:lpstr>
      <vt:lpstr>Bio – feedback method :-</vt:lpstr>
      <vt:lpstr>Modeling:-</vt:lpstr>
      <vt:lpstr>The   drug   therapy</vt:lpstr>
      <vt:lpstr>There are 4 types of drugs:-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bhavarth manikpuri</cp:lastModifiedBy>
  <cp:revision>2</cp:revision>
  <dcterms:created xsi:type="dcterms:W3CDTF">2020-04-16T20:05:18Z</dcterms:created>
  <dcterms:modified xsi:type="dcterms:W3CDTF">2023-08-11T15:45:05Z</dcterms:modified>
</cp:coreProperties>
</file>