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0" i="0">
                <a:solidFill>
                  <a:srgbClr val="F1F1F1"/>
                </a:solidFill>
                <a:latin typeface="Impact"/>
                <a:cs typeface="Impac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F1F1F1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0" i="0">
                <a:solidFill>
                  <a:srgbClr val="F1F1F1"/>
                </a:solidFill>
                <a:latin typeface="Impact"/>
                <a:cs typeface="Impac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F1F1F1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0" i="0">
                <a:solidFill>
                  <a:srgbClr val="F1F1F1"/>
                </a:solidFill>
                <a:latin typeface="Impact"/>
                <a:cs typeface="Impac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2/28/2024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0" i="0">
                <a:solidFill>
                  <a:srgbClr val="F1F1F1"/>
                </a:solidFill>
                <a:latin typeface="Impact"/>
                <a:cs typeface="Impac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2/28/2024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2/28/2024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698"/>
            <a:ext cx="9144000" cy="102743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400041" y="0"/>
            <a:ext cx="4743958" cy="600061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0" y="0"/>
            <a:ext cx="9088424" cy="1020521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52438"/>
            <a:ext cx="9144000" cy="9017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13968" y="83634"/>
            <a:ext cx="8116062" cy="1013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0" i="0">
                <a:solidFill>
                  <a:srgbClr val="F1F1F1"/>
                </a:solidFill>
                <a:latin typeface="Impact"/>
                <a:cs typeface="Impac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20700" y="1518393"/>
            <a:ext cx="6574790" cy="44634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F1F1F1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6552" y="1353311"/>
            <a:ext cx="7787640" cy="206959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419600" y="4546833"/>
            <a:ext cx="4724400" cy="15551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4135">
              <a:lnSpc>
                <a:spcPct val="120000"/>
              </a:lnSpc>
              <a:spcBef>
                <a:spcPts val="100"/>
              </a:spcBef>
            </a:pPr>
            <a:r>
              <a:rPr sz="2800" b="1" spc="-10" dirty="0">
                <a:solidFill>
                  <a:srgbClr val="FFFFFF"/>
                </a:solidFill>
                <a:latin typeface="Constantia"/>
                <a:cs typeface="Constantia"/>
              </a:rPr>
              <a:t>Professor</a:t>
            </a:r>
            <a:r>
              <a:rPr sz="2800" b="1" spc="-12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lang="en-IN" sz="2800" b="1" spc="-120" dirty="0">
                <a:solidFill>
                  <a:srgbClr val="FFFFFF"/>
                </a:solidFill>
                <a:latin typeface="Constantia"/>
                <a:cs typeface="Constantia"/>
              </a:rPr>
              <a:t>Shikha Joshi</a:t>
            </a:r>
            <a:r>
              <a:rPr sz="2800" b="1" spc="-1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endParaRPr lang="en-IN" sz="2800" b="1" spc="-30" dirty="0">
              <a:solidFill>
                <a:srgbClr val="FFFFFF"/>
              </a:solidFill>
              <a:latin typeface="Constantia"/>
              <a:cs typeface="Constantia"/>
            </a:endParaRPr>
          </a:p>
          <a:p>
            <a:pPr marL="12700" marR="5080" indent="64135">
              <a:lnSpc>
                <a:spcPct val="120000"/>
              </a:lnSpc>
              <a:spcBef>
                <a:spcPts val="100"/>
              </a:spcBef>
            </a:pPr>
            <a:r>
              <a:rPr lang="en-IN" sz="2800" b="1" spc="-30" dirty="0">
                <a:solidFill>
                  <a:srgbClr val="FFFFFF"/>
                </a:solidFill>
                <a:latin typeface="Constantia"/>
                <a:cs typeface="Constantia"/>
              </a:rPr>
              <a:t>Durga </a:t>
            </a:r>
            <a:r>
              <a:rPr lang="en-IN" sz="2800" b="1" spc="-30" dirty="0" err="1">
                <a:solidFill>
                  <a:srgbClr val="FFFFFF"/>
                </a:solidFill>
                <a:latin typeface="Constantia"/>
                <a:cs typeface="Constantia"/>
              </a:rPr>
              <a:t>Mahavidhyalaya</a:t>
            </a:r>
            <a:endParaRPr lang="en-IN" sz="2800" b="1" spc="-30" dirty="0">
              <a:solidFill>
                <a:srgbClr val="FFFFFF"/>
              </a:solidFill>
              <a:latin typeface="Constantia"/>
              <a:cs typeface="Constantia"/>
            </a:endParaRPr>
          </a:p>
          <a:p>
            <a:pPr marL="12700" marR="5080" indent="64135">
              <a:lnSpc>
                <a:spcPct val="120000"/>
              </a:lnSpc>
              <a:spcBef>
                <a:spcPts val="100"/>
              </a:spcBef>
            </a:pPr>
            <a:r>
              <a:rPr lang="en-IN" sz="2800" b="1" spc="-30" dirty="0">
                <a:solidFill>
                  <a:srgbClr val="FFFFFF"/>
                </a:solidFill>
                <a:latin typeface="Constantia"/>
                <a:cs typeface="Constantia"/>
              </a:rPr>
              <a:t>Raipur</a:t>
            </a:r>
            <a:endParaRPr sz="2800" dirty="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271" y="183896"/>
            <a:ext cx="6823075" cy="1534160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2212975" marR="5080" indent="-1200785">
              <a:lnSpc>
                <a:spcPts val="3560"/>
              </a:lnSpc>
              <a:spcBef>
                <a:spcPts val="550"/>
              </a:spcBef>
            </a:pPr>
            <a:r>
              <a:rPr sz="3300" b="1" dirty="0">
                <a:solidFill>
                  <a:srgbClr val="FFFF00"/>
                </a:solidFill>
                <a:latin typeface="Constantia"/>
                <a:cs typeface="Constantia"/>
              </a:rPr>
              <a:t>Central</a:t>
            </a:r>
            <a:r>
              <a:rPr sz="3300" b="1" spc="-15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300" b="1" spc="-10" dirty="0">
                <a:solidFill>
                  <a:srgbClr val="FFFF00"/>
                </a:solidFill>
                <a:latin typeface="Constantia"/>
                <a:cs typeface="Constantia"/>
              </a:rPr>
              <a:t>Consumer</a:t>
            </a:r>
            <a:r>
              <a:rPr sz="3300" b="1" spc="-185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300" b="1" spc="-10" dirty="0">
                <a:solidFill>
                  <a:srgbClr val="FFFF00"/>
                </a:solidFill>
                <a:latin typeface="Constantia"/>
                <a:cs typeface="Constantia"/>
              </a:rPr>
              <a:t>Protection Authority</a:t>
            </a:r>
            <a:r>
              <a:rPr sz="3300" b="1" spc="-145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300" b="1" spc="-10" dirty="0">
                <a:solidFill>
                  <a:srgbClr val="FFFF00"/>
                </a:solidFill>
                <a:latin typeface="Constantia"/>
                <a:cs typeface="Constantia"/>
              </a:rPr>
              <a:t>(CCPA)</a:t>
            </a:r>
            <a:endParaRPr sz="33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sz="3300" b="1" spc="-10" dirty="0">
                <a:solidFill>
                  <a:srgbClr val="FFFF00"/>
                </a:solidFill>
                <a:latin typeface="Constantia"/>
                <a:cs typeface="Constantia"/>
              </a:rPr>
              <a:t>Object:</a:t>
            </a:r>
            <a:endParaRPr sz="3300">
              <a:latin typeface="Constantia"/>
              <a:cs typeface="Constant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4500" y="1741423"/>
            <a:ext cx="7577455" cy="432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150" dirty="0">
                <a:solidFill>
                  <a:srgbClr val="FFFFFF"/>
                </a:solidFill>
                <a:latin typeface="Constantia"/>
                <a:cs typeface="Constantia"/>
              </a:rPr>
              <a:t>To</a:t>
            </a:r>
            <a:r>
              <a:rPr sz="3000" b="1" spc="-1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regulate</a:t>
            </a:r>
            <a:r>
              <a:rPr sz="3000" b="1" spc="-1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0" dirty="0">
                <a:solidFill>
                  <a:srgbClr val="FFFFFF"/>
                </a:solidFill>
                <a:latin typeface="Constantia"/>
                <a:cs typeface="Constantia"/>
              </a:rPr>
              <a:t>matters</a:t>
            </a:r>
            <a:r>
              <a:rPr sz="3000" b="1" spc="-1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relating</a:t>
            </a:r>
            <a:r>
              <a:rPr sz="3000" b="1" spc="-10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to</a:t>
            </a:r>
            <a:endParaRPr sz="3000">
              <a:latin typeface="Constantia"/>
              <a:cs typeface="Constantia"/>
            </a:endParaRPr>
          </a:p>
          <a:p>
            <a:pPr>
              <a:lnSpc>
                <a:spcPct val="100000"/>
              </a:lnSpc>
              <a:spcBef>
                <a:spcPts val="655"/>
              </a:spcBef>
            </a:pPr>
            <a:endParaRPr sz="3000">
              <a:latin typeface="Constantia"/>
              <a:cs typeface="Constantia"/>
            </a:endParaRPr>
          </a:p>
          <a:p>
            <a:pPr marL="926465" indent="-913765">
              <a:lnSpc>
                <a:spcPct val="100000"/>
              </a:lnSpc>
              <a:buAutoNum type="alphaLcParenBoth"/>
              <a:tabLst>
                <a:tab pos="926465" algn="l"/>
              </a:tabLst>
            </a:pP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violation</a:t>
            </a:r>
            <a:r>
              <a:rPr sz="3000" b="1" spc="-15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of</a:t>
            </a:r>
            <a:r>
              <a:rPr sz="3000" b="1" spc="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Rights</a:t>
            </a:r>
            <a:r>
              <a:rPr sz="3000" b="1" spc="-1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of</a:t>
            </a:r>
            <a:r>
              <a:rPr sz="3000" b="1" spc="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Consumers</a:t>
            </a:r>
            <a:endParaRPr sz="3000">
              <a:latin typeface="Constantia"/>
              <a:cs typeface="Constantia"/>
            </a:endParaRPr>
          </a:p>
          <a:p>
            <a:pPr marL="926465" indent="-913765">
              <a:lnSpc>
                <a:spcPct val="100000"/>
              </a:lnSpc>
              <a:spcBef>
                <a:spcPts val="360"/>
              </a:spcBef>
              <a:buAutoNum type="alphaLcParenBoth"/>
              <a:tabLst>
                <a:tab pos="926465" algn="l"/>
              </a:tabLst>
            </a:pPr>
            <a:r>
              <a:rPr sz="3000" b="1" spc="-20" dirty="0">
                <a:solidFill>
                  <a:srgbClr val="FFFFFF"/>
                </a:solidFill>
                <a:latin typeface="Constantia"/>
                <a:cs typeface="Constantia"/>
              </a:rPr>
              <a:t>unfair</a:t>
            </a:r>
            <a:r>
              <a:rPr sz="3000" b="1" spc="-1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45" dirty="0">
                <a:solidFill>
                  <a:srgbClr val="FFFFFF"/>
                </a:solidFill>
                <a:latin typeface="Constantia"/>
                <a:cs typeface="Constantia"/>
              </a:rPr>
              <a:t>Trade</a:t>
            </a:r>
            <a:r>
              <a:rPr sz="3000" b="1" spc="-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Practices</a:t>
            </a:r>
            <a:endParaRPr sz="3000">
              <a:latin typeface="Constantia"/>
              <a:cs typeface="Constantia"/>
            </a:endParaRPr>
          </a:p>
          <a:p>
            <a:pPr marL="927100" marR="5080" indent="-914400">
              <a:lnSpc>
                <a:spcPts val="3240"/>
              </a:lnSpc>
              <a:spcBef>
                <a:spcPts val="770"/>
              </a:spcBef>
              <a:buAutoNum type="alphaLcParenBoth"/>
              <a:tabLst>
                <a:tab pos="927100" algn="l"/>
                <a:tab pos="1840864" algn="l"/>
                <a:tab pos="6412865" algn="l"/>
              </a:tabLst>
            </a:pP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false</a:t>
            </a:r>
            <a:r>
              <a:rPr sz="3000" b="1" spc="-1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or</a:t>
            </a:r>
            <a:r>
              <a:rPr sz="3000" b="1" spc="-16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misleading</a:t>
            </a:r>
            <a:r>
              <a:rPr sz="3000" b="1" spc="-8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advertisement </a:t>
            </a:r>
            <a:r>
              <a:rPr sz="3000" b="1" spc="-20" dirty="0">
                <a:solidFill>
                  <a:srgbClr val="FFFFFF"/>
                </a:solidFill>
                <a:latin typeface="Constantia"/>
                <a:cs typeface="Constantia"/>
              </a:rPr>
              <a:t>pre-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	judicial</a:t>
            </a:r>
            <a:r>
              <a:rPr sz="3000" b="1" spc="-1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to</a:t>
            </a:r>
            <a:r>
              <a:rPr sz="3000" b="1" spc="-15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the</a:t>
            </a:r>
            <a:r>
              <a:rPr sz="3000" b="1" spc="-1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0" dirty="0">
                <a:solidFill>
                  <a:srgbClr val="FFFFFF"/>
                </a:solidFill>
                <a:latin typeface="Constantia"/>
                <a:cs typeface="Constantia"/>
              </a:rPr>
              <a:t>interest</a:t>
            </a:r>
            <a:r>
              <a:rPr sz="3000" b="1" spc="-1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of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	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Public</a:t>
            </a:r>
            <a:endParaRPr sz="3000">
              <a:latin typeface="Constantia"/>
              <a:cs typeface="Constantia"/>
            </a:endParaRPr>
          </a:p>
          <a:p>
            <a:pPr marL="906780">
              <a:lnSpc>
                <a:spcPct val="100000"/>
              </a:lnSpc>
              <a:spcBef>
                <a:spcPts val="310"/>
              </a:spcBef>
            </a:pP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and</a:t>
            </a:r>
            <a:r>
              <a:rPr sz="3000" b="1" spc="-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Consumers,</a:t>
            </a:r>
            <a:r>
              <a:rPr sz="3000" b="1" spc="-15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and</a:t>
            </a:r>
            <a:endParaRPr sz="3000">
              <a:latin typeface="Constantia"/>
              <a:cs typeface="Constantia"/>
            </a:endParaRPr>
          </a:p>
          <a:p>
            <a:pPr marL="927100" marR="280670" indent="-914400">
              <a:lnSpc>
                <a:spcPts val="3240"/>
              </a:lnSpc>
              <a:spcBef>
                <a:spcPts val="770"/>
              </a:spcBef>
              <a:buAutoNum type="alphaLcParenBoth" startAt="4"/>
              <a:tabLst>
                <a:tab pos="927100" algn="l"/>
              </a:tabLst>
            </a:pPr>
            <a:r>
              <a:rPr sz="3000" b="1" spc="-30" dirty="0">
                <a:solidFill>
                  <a:srgbClr val="FFFFFF"/>
                </a:solidFill>
                <a:latin typeface="Constantia"/>
                <a:cs typeface="Constantia"/>
              </a:rPr>
              <a:t>to</a:t>
            </a:r>
            <a:r>
              <a:rPr sz="3000" b="1" spc="-15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promote,</a:t>
            </a:r>
            <a:r>
              <a:rPr sz="3000" b="1" spc="-114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protect</a:t>
            </a:r>
            <a:r>
              <a:rPr sz="3000" b="1" spc="-15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and</a:t>
            </a:r>
            <a:r>
              <a:rPr sz="3000" b="1" spc="-12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enforce</a:t>
            </a:r>
            <a:r>
              <a:rPr sz="3000" b="1" spc="-1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the </a:t>
            </a:r>
            <a:r>
              <a:rPr sz="3000" b="1" spc="-20" dirty="0">
                <a:solidFill>
                  <a:srgbClr val="FFFFFF"/>
                </a:solidFill>
                <a:latin typeface="Constantia"/>
                <a:cs typeface="Constantia"/>
              </a:rPr>
              <a:t>rights</a:t>
            </a:r>
            <a:r>
              <a:rPr sz="3000" b="1" spc="-1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of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 consumers.</a:t>
            </a:r>
            <a:endParaRPr sz="30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66529" rIns="0" bIns="0" rtlCol="0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solidFill>
                  <a:srgbClr val="FFFF00"/>
                </a:solidFill>
                <a:latin typeface="Constantia"/>
                <a:cs typeface="Constantia"/>
              </a:rPr>
              <a:t>Purpose:</a:t>
            </a:r>
            <a:endParaRPr sz="3600">
              <a:latin typeface="Constantia"/>
              <a:cs typeface="Constant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0700" y="1662176"/>
            <a:ext cx="7515859" cy="2561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6870" marR="2296160" indent="-344805">
              <a:lnSpc>
                <a:spcPct val="100000"/>
              </a:lnSpc>
              <a:spcBef>
                <a:spcPts val="105"/>
              </a:spcBef>
              <a:buClr>
                <a:srgbClr val="0AD0D9"/>
              </a:buClr>
              <a:buSzPct val="93750"/>
              <a:buFont typeface="Arial MT"/>
              <a:buChar char="•"/>
              <a:tabLst>
                <a:tab pos="356870" algn="l"/>
              </a:tabLst>
            </a:pPr>
            <a:r>
              <a:rPr sz="3200" b="1" spc="-145" dirty="0">
                <a:solidFill>
                  <a:srgbClr val="FFFFFF"/>
                </a:solidFill>
                <a:latin typeface="Constantia"/>
                <a:cs typeface="Constantia"/>
              </a:rPr>
              <a:t>To</a:t>
            </a:r>
            <a:r>
              <a:rPr sz="3200" b="1" spc="-19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25" dirty="0">
                <a:solidFill>
                  <a:srgbClr val="FFFFFF"/>
                </a:solidFill>
                <a:latin typeface="Constantia"/>
                <a:cs typeface="Constantia"/>
              </a:rPr>
              <a:t>conduct</a:t>
            </a:r>
            <a:r>
              <a:rPr sz="3200" b="1" spc="-1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any</a:t>
            </a:r>
            <a:r>
              <a:rPr sz="3200" b="1" spc="-11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inquiry</a:t>
            </a:r>
            <a:r>
              <a:rPr sz="3200" b="1" spc="-18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25" dirty="0">
                <a:solidFill>
                  <a:srgbClr val="FFFFFF"/>
                </a:solidFill>
                <a:latin typeface="Constantia"/>
                <a:cs typeface="Constantia"/>
              </a:rPr>
              <a:t>or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investigation</a:t>
            </a:r>
            <a:endParaRPr sz="3200">
              <a:latin typeface="Constantia"/>
              <a:cs typeface="Constantia"/>
            </a:endParaRPr>
          </a:p>
          <a:p>
            <a:pPr marL="356870" marR="5080" indent="-344805">
              <a:lnSpc>
                <a:spcPct val="100000"/>
              </a:lnSpc>
              <a:spcBef>
                <a:spcPts val="765"/>
              </a:spcBef>
              <a:buClr>
                <a:srgbClr val="0AD0D9"/>
              </a:buClr>
              <a:buSzPct val="93750"/>
              <a:buFont typeface="Arial MT"/>
              <a:buChar char="•"/>
              <a:tabLst>
                <a:tab pos="356870" algn="l"/>
                <a:tab pos="6172835" algn="l"/>
              </a:tabLst>
            </a:pP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The</a:t>
            </a:r>
            <a:r>
              <a:rPr sz="3200" b="1" spc="-12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inquiries</a:t>
            </a:r>
            <a:r>
              <a:rPr sz="3200" b="1" spc="-18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or</a:t>
            </a:r>
            <a:r>
              <a:rPr sz="3200" b="1" spc="-16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the</a:t>
            </a:r>
            <a:r>
              <a:rPr sz="3200" b="1" spc="-10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investigation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made</a:t>
            </a:r>
            <a:r>
              <a:rPr sz="3200" b="1" spc="-12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by</a:t>
            </a:r>
            <a:r>
              <a:rPr sz="3200" b="1" spc="-1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the</a:t>
            </a:r>
            <a:r>
              <a:rPr sz="3200" b="1" spc="-9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20" dirty="0">
                <a:solidFill>
                  <a:srgbClr val="FFFFFF"/>
                </a:solidFill>
                <a:latin typeface="Constantia"/>
                <a:cs typeface="Constantia"/>
              </a:rPr>
              <a:t>Director</a:t>
            </a:r>
            <a:r>
              <a:rPr sz="3200" b="1" spc="-15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General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	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should by</a:t>
            </a:r>
            <a:r>
              <a:rPr sz="3200" b="1" spc="-1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submitted</a:t>
            </a:r>
            <a:r>
              <a:rPr sz="3200" b="1" spc="-1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to</a:t>
            </a:r>
            <a:r>
              <a:rPr sz="3200" b="1" spc="-1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the</a:t>
            </a:r>
            <a:r>
              <a:rPr sz="3200" b="1" spc="-1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CCPA.</a:t>
            </a:r>
            <a:endParaRPr sz="3200">
              <a:latin typeface="Constantia"/>
              <a:cs typeface="Constant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0600" y="4724400"/>
            <a:ext cx="7010400" cy="1676400"/>
          </a:xfrm>
          <a:prstGeom prst="rect">
            <a:avLst/>
          </a:prstGeom>
          <a:solidFill>
            <a:srgbClr val="0F6EC5"/>
          </a:solidFill>
          <a:ln w="25400">
            <a:solidFill>
              <a:srgbClr val="075091"/>
            </a:solidFill>
          </a:ln>
        </p:spPr>
        <p:txBody>
          <a:bodyPr vert="horz" wrap="square" lIns="0" tIns="81280" rIns="0" bIns="0" rtlCol="0">
            <a:spAutoFit/>
          </a:bodyPr>
          <a:lstStyle/>
          <a:p>
            <a:pPr marL="91440" marR="488950">
              <a:lnSpc>
                <a:spcPct val="100000"/>
              </a:lnSpc>
              <a:spcBef>
                <a:spcPts val="640"/>
              </a:spcBef>
            </a:pPr>
            <a:r>
              <a:rPr sz="3200" b="1" spc="-90" dirty="0">
                <a:solidFill>
                  <a:srgbClr val="FFFF00"/>
                </a:solidFill>
                <a:latin typeface="Constantia"/>
                <a:cs typeface="Constantia"/>
              </a:rPr>
              <a:t>CCPA</a:t>
            </a:r>
            <a:r>
              <a:rPr sz="3200" b="1" spc="-105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00"/>
                </a:solidFill>
                <a:latin typeface="Constantia"/>
                <a:cs typeface="Constantia"/>
              </a:rPr>
              <a:t>to</a:t>
            </a:r>
            <a:r>
              <a:rPr sz="3200" b="1" spc="-155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00"/>
                </a:solidFill>
                <a:latin typeface="Constantia"/>
                <a:cs typeface="Constantia"/>
              </a:rPr>
              <a:t>be</a:t>
            </a:r>
            <a:r>
              <a:rPr sz="3200" b="1" spc="-19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00"/>
                </a:solidFill>
                <a:latin typeface="Constantia"/>
                <a:cs typeface="Constantia"/>
              </a:rPr>
              <a:t>established</a:t>
            </a:r>
            <a:r>
              <a:rPr sz="3200" b="1" spc="-65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00"/>
                </a:solidFill>
                <a:latin typeface="Constantia"/>
                <a:cs typeface="Constantia"/>
              </a:rPr>
              <a:t>by</a:t>
            </a:r>
            <a:r>
              <a:rPr sz="3200" b="1" spc="-13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00"/>
                </a:solidFill>
                <a:latin typeface="Constantia"/>
                <a:cs typeface="Constantia"/>
              </a:rPr>
              <a:t>Central </a:t>
            </a:r>
            <a:r>
              <a:rPr sz="3200" b="1" spc="-35" dirty="0">
                <a:solidFill>
                  <a:srgbClr val="FFFF00"/>
                </a:solidFill>
                <a:latin typeface="Constantia"/>
                <a:cs typeface="Constantia"/>
              </a:rPr>
              <a:t>Government</a:t>
            </a:r>
            <a:r>
              <a:rPr sz="3200" b="1" spc="-195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00"/>
                </a:solidFill>
                <a:latin typeface="Constantia"/>
                <a:cs typeface="Constantia"/>
              </a:rPr>
              <a:t>and</a:t>
            </a:r>
            <a:r>
              <a:rPr sz="3200" b="1" spc="-5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00"/>
                </a:solidFill>
                <a:latin typeface="Constantia"/>
                <a:cs typeface="Constantia"/>
              </a:rPr>
              <a:t>to</a:t>
            </a:r>
            <a:r>
              <a:rPr sz="3200" b="1" spc="-8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200" b="1" spc="-50" dirty="0">
                <a:solidFill>
                  <a:srgbClr val="FFFF00"/>
                </a:solidFill>
                <a:latin typeface="Constantia"/>
                <a:cs typeface="Constantia"/>
              </a:rPr>
              <a:t>have</a:t>
            </a:r>
            <a:r>
              <a:rPr sz="3200" b="1" spc="-165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200" b="1" spc="-25" dirty="0">
                <a:solidFill>
                  <a:srgbClr val="FFFF00"/>
                </a:solidFill>
                <a:latin typeface="Constantia"/>
                <a:cs typeface="Constantia"/>
              </a:rPr>
              <a:t>an Investigation</a:t>
            </a:r>
            <a:r>
              <a:rPr sz="3200" b="1" spc="-16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00"/>
                </a:solidFill>
                <a:latin typeface="Constantia"/>
                <a:cs typeface="Constantia"/>
              </a:rPr>
              <a:t>Wing</a:t>
            </a:r>
            <a:r>
              <a:rPr sz="3200" b="1" spc="-45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00"/>
                </a:solidFill>
                <a:latin typeface="Constantia"/>
                <a:cs typeface="Constantia"/>
              </a:rPr>
              <a:t>headed</a:t>
            </a:r>
            <a:r>
              <a:rPr sz="3200" b="1" spc="-4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00"/>
                </a:solidFill>
                <a:latin typeface="Constantia"/>
                <a:cs typeface="Constantia"/>
              </a:rPr>
              <a:t>by</a:t>
            </a:r>
            <a:r>
              <a:rPr sz="3200" b="1" spc="-10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200" b="1" spc="-25" dirty="0">
                <a:solidFill>
                  <a:srgbClr val="FFFF00"/>
                </a:solidFill>
                <a:latin typeface="Constantia"/>
                <a:cs typeface="Constantia"/>
              </a:rPr>
              <a:t>DG</a:t>
            </a:r>
            <a:endParaRPr sz="32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00" y="276072"/>
            <a:ext cx="5334000" cy="1143000"/>
          </a:xfrm>
          <a:prstGeom prst="rect">
            <a:avLst/>
          </a:prstGeom>
          <a:solidFill>
            <a:srgbClr val="0F6EC5"/>
          </a:solidFill>
          <a:ln w="25400">
            <a:solidFill>
              <a:srgbClr val="075091"/>
            </a:solidFill>
          </a:ln>
        </p:spPr>
        <p:txBody>
          <a:bodyPr vert="horz" wrap="square" lIns="0" tIns="2679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110"/>
              </a:spcBef>
            </a:pPr>
            <a:r>
              <a:rPr sz="3600" b="1" spc="-20" dirty="0">
                <a:solidFill>
                  <a:srgbClr val="FFFF00"/>
                </a:solidFill>
                <a:latin typeface="Constantia"/>
                <a:cs typeface="Constantia"/>
              </a:rPr>
              <a:t>Investigation</a:t>
            </a:r>
            <a:r>
              <a:rPr sz="3600" b="1" spc="-13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600" b="1" spc="-20" dirty="0">
                <a:solidFill>
                  <a:srgbClr val="FFFF00"/>
                </a:solidFill>
                <a:latin typeface="Constantia"/>
                <a:cs typeface="Constantia"/>
              </a:rPr>
              <a:t>Wing</a:t>
            </a:r>
            <a:endParaRPr sz="3600">
              <a:latin typeface="Constantia"/>
              <a:cs typeface="Constant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9600" y="1823294"/>
            <a:ext cx="4953000" cy="1137920"/>
          </a:xfrm>
          <a:prstGeom prst="rect">
            <a:avLst/>
          </a:prstGeom>
          <a:solidFill>
            <a:srgbClr val="0F6EC5"/>
          </a:solidFill>
          <a:ln w="25400">
            <a:solidFill>
              <a:srgbClr val="075091"/>
            </a:solidFill>
          </a:ln>
        </p:spPr>
        <p:txBody>
          <a:bodyPr vert="horz" wrap="square" lIns="0" tIns="115570" rIns="0" bIns="0" rtlCol="0">
            <a:spAutoFit/>
          </a:bodyPr>
          <a:lstStyle/>
          <a:p>
            <a:pPr marL="8255" algn="ctr">
              <a:lnSpc>
                <a:spcPct val="100000"/>
              </a:lnSpc>
              <a:spcBef>
                <a:spcPts val="910"/>
              </a:spcBef>
            </a:pPr>
            <a:r>
              <a:rPr sz="2800" b="1" dirty="0">
                <a:solidFill>
                  <a:srgbClr val="FFFF00"/>
                </a:solidFill>
                <a:latin typeface="Constantia"/>
                <a:cs typeface="Constantia"/>
              </a:rPr>
              <a:t>Headed</a:t>
            </a:r>
            <a:r>
              <a:rPr sz="2800" b="1" spc="-13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2800" b="1" spc="-25" dirty="0">
                <a:solidFill>
                  <a:srgbClr val="FFFF00"/>
                </a:solidFill>
                <a:latin typeface="Constantia"/>
                <a:cs typeface="Constantia"/>
              </a:rPr>
              <a:t>by</a:t>
            </a:r>
            <a:endParaRPr sz="2800">
              <a:latin typeface="Constantia"/>
              <a:cs typeface="Constantia"/>
            </a:endParaRPr>
          </a:p>
          <a:p>
            <a:pPr algn="ctr">
              <a:lnSpc>
                <a:spcPct val="100000"/>
              </a:lnSpc>
            </a:pPr>
            <a:r>
              <a:rPr sz="2800" b="1" dirty="0">
                <a:solidFill>
                  <a:srgbClr val="FFFF00"/>
                </a:solidFill>
                <a:latin typeface="Constantia"/>
                <a:cs typeface="Constantia"/>
              </a:rPr>
              <a:t>DG</a:t>
            </a:r>
            <a:r>
              <a:rPr sz="2800" b="1" spc="-45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2800" b="1" dirty="0">
                <a:solidFill>
                  <a:srgbClr val="FFFF00"/>
                </a:solidFill>
                <a:latin typeface="Constantia"/>
                <a:cs typeface="Constantia"/>
              </a:rPr>
              <a:t>/</a:t>
            </a:r>
            <a:r>
              <a:rPr sz="2800" b="1" spc="-9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2800" b="1" dirty="0">
                <a:solidFill>
                  <a:srgbClr val="FFFF00"/>
                </a:solidFill>
                <a:latin typeface="Constantia"/>
                <a:cs typeface="Constantia"/>
              </a:rPr>
              <a:t>ADGs</a:t>
            </a:r>
            <a:r>
              <a:rPr sz="2800" b="1" spc="-8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2800" b="1" spc="-10" dirty="0">
                <a:solidFill>
                  <a:srgbClr val="FFFF00"/>
                </a:solidFill>
                <a:latin typeface="Constantia"/>
                <a:cs typeface="Constantia"/>
              </a:rPr>
              <a:t>(JDs/DyGs/ADJ</a:t>
            </a:r>
            <a:endParaRPr sz="2800">
              <a:latin typeface="Constantia"/>
              <a:cs typeface="Constanti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484025" y="1411470"/>
            <a:ext cx="101600" cy="381635"/>
            <a:chOff x="6484025" y="1411470"/>
            <a:chExt cx="101600" cy="381635"/>
          </a:xfrm>
        </p:grpSpPr>
        <p:sp>
          <p:nvSpPr>
            <p:cNvPr id="5" name="object 5"/>
            <p:cNvSpPr/>
            <p:nvPr/>
          </p:nvSpPr>
          <p:spPr>
            <a:xfrm>
              <a:off x="6534511" y="1417820"/>
              <a:ext cx="1905" cy="368935"/>
            </a:xfrm>
            <a:custGeom>
              <a:avLst/>
              <a:gdLst/>
              <a:ahLst/>
              <a:cxnLst/>
              <a:rect l="l" t="t" r="r" b="b"/>
              <a:pathLst>
                <a:path w="1904" h="368935">
                  <a:moveTo>
                    <a:pt x="1536" y="0"/>
                  </a:moveTo>
                  <a:lnTo>
                    <a:pt x="0" y="368427"/>
                  </a:lnTo>
                </a:path>
              </a:pathLst>
            </a:custGeom>
            <a:ln w="127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490375" y="1709863"/>
              <a:ext cx="88900" cy="76835"/>
            </a:xfrm>
            <a:custGeom>
              <a:avLst/>
              <a:gdLst/>
              <a:ahLst/>
              <a:cxnLst/>
              <a:rect l="l" t="t" r="r" b="b"/>
              <a:pathLst>
                <a:path w="88900" h="76835">
                  <a:moveTo>
                    <a:pt x="88900" y="368"/>
                  </a:moveTo>
                  <a:lnTo>
                    <a:pt x="44132" y="76390"/>
                  </a:lnTo>
                  <a:lnTo>
                    <a:pt x="0" y="0"/>
                  </a:lnTo>
                </a:path>
              </a:pathLst>
            </a:custGeom>
            <a:ln w="127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250901" y="1823294"/>
            <a:ext cx="1905000" cy="920115"/>
          </a:xfrm>
          <a:prstGeom prst="rect">
            <a:avLst/>
          </a:prstGeom>
          <a:solidFill>
            <a:srgbClr val="0F6EC5"/>
          </a:solidFill>
          <a:ln w="25400">
            <a:solidFill>
              <a:srgbClr val="075091"/>
            </a:solidFill>
          </a:ln>
        </p:spPr>
        <p:txBody>
          <a:bodyPr vert="horz" wrap="square" lIns="0" tIns="226060" rIns="0" bIns="0" rtlCol="0">
            <a:spAutoFit/>
          </a:bodyPr>
          <a:lstStyle/>
          <a:p>
            <a:pPr marL="224154">
              <a:lnSpc>
                <a:spcPct val="100000"/>
              </a:lnSpc>
              <a:spcBef>
                <a:spcPts val="1780"/>
              </a:spcBef>
            </a:pPr>
            <a:r>
              <a:rPr sz="2800" b="1" spc="-10" dirty="0">
                <a:solidFill>
                  <a:srgbClr val="FFFF00"/>
                </a:solidFill>
                <a:latin typeface="Constantia"/>
                <a:cs typeface="Constantia"/>
              </a:rPr>
              <a:t>National</a:t>
            </a:r>
            <a:endParaRPr sz="2800">
              <a:latin typeface="Constantia"/>
              <a:cs typeface="Constant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85800" y="3353422"/>
            <a:ext cx="4953000" cy="1143635"/>
          </a:xfrm>
          <a:prstGeom prst="rect">
            <a:avLst/>
          </a:prstGeom>
          <a:solidFill>
            <a:srgbClr val="0F6EC5"/>
          </a:solidFill>
          <a:ln w="25400">
            <a:solidFill>
              <a:srgbClr val="075091"/>
            </a:solidFill>
          </a:ln>
        </p:spPr>
        <p:txBody>
          <a:bodyPr vert="horz" wrap="square" lIns="0" tIns="121920" rIns="0" bIns="0" rtlCol="0">
            <a:spAutoFit/>
          </a:bodyPr>
          <a:lstStyle/>
          <a:p>
            <a:pPr marL="1963420" marR="250825" indent="-1708785">
              <a:lnSpc>
                <a:spcPct val="100000"/>
              </a:lnSpc>
              <a:spcBef>
                <a:spcPts val="960"/>
              </a:spcBef>
            </a:pPr>
            <a:r>
              <a:rPr sz="2800" b="1" spc="-20" dirty="0">
                <a:solidFill>
                  <a:srgbClr val="FFFF00"/>
                </a:solidFill>
                <a:latin typeface="Constantia"/>
                <a:cs typeface="Constantia"/>
              </a:rPr>
              <a:t>Commissioner</a:t>
            </a:r>
            <a:r>
              <a:rPr sz="2800" b="1" spc="-12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2800" b="1" dirty="0">
                <a:solidFill>
                  <a:srgbClr val="FFFF00"/>
                </a:solidFill>
                <a:latin typeface="Constantia"/>
                <a:cs typeface="Constantia"/>
              </a:rPr>
              <a:t>of</a:t>
            </a:r>
            <a:r>
              <a:rPr sz="2800" b="1" spc="11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2800" b="1" spc="-10" dirty="0">
                <a:solidFill>
                  <a:srgbClr val="FFFF00"/>
                </a:solidFill>
                <a:latin typeface="Constantia"/>
                <a:cs typeface="Constantia"/>
              </a:rPr>
              <a:t>Regional Office</a:t>
            </a:r>
            <a:endParaRPr sz="2800">
              <a:latin typeface="Constantia"/>
              <a:cs typeface="Constanti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921365" y="2955683"/>
            <a:ext cx="101600" cy="381635"/>
            <a:chOff x="2921365" y="2955683"/>
            <a:chExt cx="101600" cy="381635"/>
          </a:xfrm>
        </p:grpSpPr>
        <p:sp>
          <p:nvSpPr>
            <p:cNvPr id="10" name="object 10"/>
            <p:cNvSpPr/>
            <p:nvPr/>
          </p:nvSpPr>
          <p:spPr>
            <a:xfrm>
              <a:off x="2971850" y="2962033"/>
              <a:ext cx="1905" cy="368935"/>
            </a:xfrm>
            <a:custGeom>
              <a:avLst/>
              <a:gdLst/>
              <a:ahLst/>
              <a:cxnLst/>
              <a:rect l="l" t="t" r="r" b="b"/>
              <a:pathLst>
                <a:path w="1905" h="368935">
                  <a:moveTo>
                    <a:pt x="1536" y="0"/>
                  </a:moveTo>
                  <a:lnTo>
                    <a:pt x="0" y="368427"/>
                  </a:lnTo>
                </a:path>
              </a:pathLst>
            </a:custGeom>
            <a:ln w="127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927715" y="3254076"/>
              <a:ext cx="88900" cy="76835"/>
            </a:xfrm>
            <a:custGeom>
              <a:avLst/>
              <a:gdLst/>
              <a:ahLst/>
              <a:cxnLst/>
              <a:rect l="l" t="t" r="r" b="b"/>
              <a:pathLst>
                <a:path w="88900" h="76835">
                  <a:moveTo>
                    <a:pt x="88900" y="368"/>
                  </a:moveTo>
                  <a:lnTo>
                    <a:pt x="44132" y="76377"/>
                  </a:lnTo>
                  <a:lnTo>
                    <a:pt x="0" y="0"/>
                  </a:lnTo>
                </a:path>
              </a:pathLst>
            </a:custGeom>
            <a:ln w="127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6315684" y="3353422"/>
            <a:ext cx="1905000" cy="914400"/>
          </a:xfrm>
          <a:prstGeom prst="rect">
            <a:avLst/>
          </a:prstGeom>
          <a:solidFill>
            <a:srgbClr val="0F6EC5"/>
          </a:solidFill>
          <a:ln w="25400">
            <a:solidFill>
              <a:srgbClr val="075091"/>
            </a:solidFill>
          </a:ln>
        </p:spPr>
        <p:txBody>
          <a:bodyPr vert="horz" wrap="square" lIns="0" tIns="219710" rIns="0" bIns="0" rtlCol="0">
            <a:spAutoFit/>
          </a:bodyPr>
          <a:lstStyle/>
          <a:p>
            <a:pPr marL="207645">
              <a:lnSpc>
                <a:spcPct val="100000"/>
              </a:lnSpc>
              <a:spcBef>
                <a:spcPts val="1730"/>
              </a:spcBef>
            </a:pPr>
            <a:r>
              <a:rPr sz="2800" b="1" spc="-10" dirty="0">
                <a:solidFill>
                  <a:srgbClr val="FFFF00"/>
                </a:solidFill>
                <a:latin typeface="Constantia"/>
                <a:cs typeface="Constantia"/>
              </a:rPr>
              <a:t>Regional</a:t>
            </a:r>
            <a:endParaRPr sz="2800">
              <a:latin typeface="Constantia"/>
              <a:cs typeface="Constanti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85800" y="4878044"/>
            <a:ext cx="4953000" cy="1143000"/>
          </a:xfrm>
          <a:prstGeom prst="rect">
            <a:avLst/>
          </a:prstGeom>
          <a:solidFill>
            <a:srgbClr val="0F6EC5"/>
          </a:solidFill>
          <a:ln w="25400">
            <a:solidFill>
              <a:srgbClr val="075091"/>
            </a:solidFill>
          </a:ln>
        </p:spPr>
        <p:txBody>
          <a:bodyPr vert="horz" wrap="square" lIns="0" tIns="33464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635"/>
              </a:spcBef>
            </a:pPr>
            <a:r>
              <a:rPr sz="2800" b="1" dirty="0">
                <a:solidFill>
                  <a:srgbClr val="FFFF00"/>
                </a:solidFill>
                <a:latin typeface="Constantia"/>
                <a:cs typeface="Constantia"/>
              </a:rPr>
              <a:t>District</a:t>
            </a:r>
            <a:r>
              <a:rPr sz="2800" b="1" spc="-14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2800" b="1" spc="-10" dirty="0">
                <a:solidFill>
                  <a:srgbClr val="FFFF00"/>
                </a:solidFill>
                <a:latin typeface="Constantia"/>
                <a:cs typeface="Constantia"/>
              </a:rPr>
              <a:t>Collector</a:t>
            </a:r>
            <a:endParaRPr sz="2800">
              <a:latin typeface="Constantia"/>
              <a:cs typeface="Constanti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997565" y="4489450"/>
            <a:ext cx="101600" cy="381635"/>
            <a:chOff x="2997565" y="4489450"/>
            <a:chExt cx="101600" cy="381635"/>
          </a:xfrm>
        </p:grpSpPr>
        <p:sp>
          <p:nvSpPr>
            <p:cNvPr id="15" name="object 15"/>
            <p:cNvSpPr/>
            <p:nvPr/>
          </p:nvSpPr>
          <p:spPr>
            <a:xfrm>
              <a:off x="3048050" y="4495800"/>
              <a:ext cx="1905" cy="368935"/>
            </a:xfrm>
            <a:custGeom>
              <a:avLst/>
              <a:gdLst/>
              <a:ahLst/>
              <a:cxnLst/>
              <a:rect l="l" t="t" r="r" b="b"/>
              <a:pathLst>
                <a:path w="1905" h="368935">
                  <a:moveTo>
                    <a:pt x="1536" y="0"/>
                  </a:moveTo>
                  <a:lnTo>
                    <a:pt x="0" y="368427"/>
                  </a:lnTo>
                </a:path>
              </a:pathLst>
            </a:custGeom>
            <a:ln w="127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003915" y="4787842"/>
              <a:ext cx="88900" cy="76835"/>
            </a:xfrm>
            <a:custGeom>
              <a:avLst/>
              <a:gdLst/>
              <a:ahLst/>
              <a:cxnLst/>
              <a:rect l="l" t="t" r="r" b="b"/>
              <a:pathLst>
                <a:path w="88900" h="76835">
                  <a:moveTo>
                    <a:pt x="88900" y="368"/>
                  </a:moveTo>
                  <a:lnTo>
                    <a:pt x="44132" y="76377"/>
                  </a:lnTo>
                  <a:lnTo>
                    <a:pt x="0" y="0"/>
                  </a:lnTo>
                </a:path>
              </a:pathLst>
            </a:custGeom>
            <a:ln w="127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6315684" y="4953000"/>
            <a:ext cx="1905000" cy="914400"/>
          </a:xfrm>
          <a:prstGeom prst="rect">
            <a:avLst/>
          </a:prstGeom>
          <a:solidFill>
            <a:srgbClr val="0F6EC5"/>
          </a:solidFill>
          <a:ln w="25400">
            <a:solidFill>
              <a:srgbClr val="075091"/>
            </a:solidFill>
          </a:ln>
        </p:spPr>
        <p:txBody>
          <a:bodyPr vert="horz" wrap="square" lIns="0" tIns="220345" rIns="0" bIns="0" rtlCol="0">
            <a:spAutoFit/>
          </a:bodyPr>
          <a:lstStyle/>
          <a:p>
            <a:pPr marL="309880">
              <a:lnSpc>
                <a:spcPct val="100000"/>
              </a:lnSpc>
              <a:spcBef>
                <a:spcPts val="1735"/>
              </a:spcBef>
            </a:pPr>
            <a:r>
              <a:rPr sz="2800" b="1" spc="-10" dirty="0">
                <a:solidFill>
                  <a:srgbClr val="FFFF00"/>
                </a:solidFill>
                <a:latin typeface="Constantia"/>
                <a:cs typeface="Constantia"/>
              </a:rPr>
              <a:t>District</a:t>
            </a:r>
            <a:endParaRPr sz="2800">
              <a:latin typeface="Constantia"/>
              <a:cs typeface="Constantia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5557499" y="2282799"/>
            <a:ext cx="686435" cy="101600"/>
            <a:chOff x="5557499" y="2282799"/>
            <a:chExt cx="686435" cy="101600"/>
          </a:xfrm>
        </p:grpSpPr>
        <p:sp>
          <p:nvSpPr>
            <p:cNvPr id="19" name="object 19"/>
            <p:cNvSpPr/>
            <p:nvPr/>
          </p:nvSpPr>
          <p:spPr>
            <a:xfrm>
              <a:off x="5563849" y="2332220"/>
              <a:ext cx="673735" cy="1905"/>
            </a:xfrm>
            <a:custGeom>
              <a:avLst/>
              <a:gdLst/>
              <a:ahLst/>
              <a:cxnLst/>
              <a:rect l="l" t="t" r="r" b="b"/>
              <a:pathLst>
                <a:path w="673735" h="1905">
                  <a:moveTo>
                    <a:pt x="0" y="0"/>
                  </a:moveTo>
                  <a:lnTo>
                    <a:pt x="673227" y="1562"/>
                  </a:lnTo>
                </a:path>
              </a:pathLst>
            </a:custGeom>
            <a:ln w="127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160766" y="2289149"/>
              <a:ext cx="76835" cy="88900"/>
            </a:xfrm>
            <a:custGeom>
              <a:avLst/>
              <a:gdLst/>
              <a:ahLst/>
              <a:cxnLst/>
              <a:rect l="l" t="t" r="r" b="b"/>
              <a:pathLst>
                <a:path w="76835" h="88900">
                  <a:moveTo>
                    <a:pt x="215" y="0"/>
                  </a:moveTo>
                  <a:lnTo>
                    <a:pt x="76314" y="44627"/>
                  </a:lnTo>
                  <a:lnTo>
                    <a:pt x="0" y="88900"/>
                  </a:lnTo>
                </a:path>
              </a:pathLst>
            </a:custGeom>
            <a:ln w="127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5622352" y="3760579"/>
            <a:ext cx="686435" cy="101600"/>
            <a:chOff x="5622352" y="3760579"/>
            <a:chExt cx="686435" cy="101600"/>
          </a:xfrm>
        </p:grpSpPr>
        <p:sp>
          <p:nvSpPr>
            <p:cNvPr id="22" name="object 22"/>
            <p:cNvSpPr/>
            <p:nvPr/>
          </p:nvSpPr>
          <p:spPr>
            <a:xfrm>
              <a:off x="5628702" y="3810000"/>
              <a:ext cx="673735" cy="1905"/>
            </a:xfrm>
            <a:custGeom>
              <a:avLst/>
              <a:gdLst/>
              <a:ahLst/>
              <a:cxnLst/>
              <a:rect l="l" t="t" r="r" b="b"/>
              <a:pathLst>
                <a:path w="673735" h="1904">
                  <a:moveTo>
                    <a:pt x="0" y="0"/>
                  </a:moveTo>
                  <a:lnTo>
                    <a:pt x="673227" y="1562"/>
                  </a:lnTo>
                </a:path>
              </a:pathLst>
            </a:custGeom>
            <a:ln w="127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225630" y="3766929"/>
              <a:ext cx="76835" cy="88900"/>
            </a:xfrm>
            <a:custGeom>
              <a:avLst/>
              <a:gdLst/>
              <a:ahLst/>
              <a:cxnLst/>
              <a:rect l="l" t="t" r="r" b="b"/>
              <a:pathLst>
                <a:path w="76835" h="88900">
                  <a:moveTo>
                    <a:pt x="203" y="0"/>
                  </a:moveTo>
                  <a:lnTo>
                    <a:pt x="76301" y="44627"/>
                  </a:lnTo>
                  <a:lnTo>
                    <a:pt x="0" y="88899"/>
                  </a:lnTo>
                </a:path>
              </a:pathLst>
            </a:custGeom>
            <a:ln w="127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5624503" y="5284579"/>
            <a:ext cx="686435" cy="101600"/>
            <a:chOff x="5624503" y="5284579"/>
            <a:chExt cx="686435" cy="101600"/>
          </a:xfrm>
        </p:grpSpPr>
        <p:sp>
          <p:nvSpPr>
            <p:cNvPr id="25" name="object 25"/>
            <p:cNvSpPr/>
            <p:nvPr/>
          </p:nvSpPr>
          <p:spPr>
            <a:xfrm>
              <a:off x="5630853" y="5334000"/>
              <a:ext cx="673735" cy="1905"/>
            </a:xfrm>
            <a:custGeom>
              <a:avLst/>
              <a:gdLst/>
              <a:ahLst/>
              <a:cxnLst/>
              <a:rect l="l" t="t" r="r" b="b"/>
              <a:pathLst>
                <a:path w="673735" h="1904">
                  <a:moveTo>
                    <a:pt x="0" y="0"/>
                  </a:moveTo>
                  <a:lnTo>
                    <a:pt x="673227" y="1562"/>
                  </a:lnTo>
                </a:path>
              </a:pathLst>
            </a:custGeom>
            <a:ln w="127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227770" y="5290929"/>
              <a:ext cx="76835" cy="88900"/>
            </a:xfrm>
            <a:custGeom>
              <a:avLst/>
              <a:gdLst/>
              <a:ahLst/>
              <a:cxnLst/>
              <a:rect l="l" t="t" r="r" b="b"/>
              <a:pathLst>
                <a:path w="76835" h="88900">
                  <a:moveTo>
                    <a:pt x="215" y="0"/>
                  </a:moveTo>
                  <a:lnTo>
                    <a:pt x="76314" y="44627"/>
                  </a:lnTo>
                  <a:lnTo>
                    <a:pt x="0" y="88899"/>
                  </a:lnTo>
                </a:path>
              </a:pathLst>
            </a:custGeom>
            <a:ln w="127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" name="object 27"/>
          <p:cNvGrpSpPr/>
          <p:nvPr/>
        </p:nvGrpSpPr>
        <p:grpSpPr>
          <a:xfrm>
            <a:off x="2921365" y="1411470"/>
            <a:ext cx="101600" cy="381635"/>
            <a:chOff x="2921365" y="1411470"/>
            <a:chExt cx="101600" cy="381635"/>
          </a:xfrm>
        </p:grpSpPr>
        <p:sp>
          <p:nvSpPr>
            <p:cNvPr id="28" name="object 28"/>
            <p:cNvSpPr/>
            <p:nvPr/>
          </p:nvSpPr>
          <p:spPr>
            <a:xfrm>
              <a:off x="2971850" y="1417820"/>
              <a:ext cx="1905" cy="368935"/>
            </a:xfrm>
            <a:custGeom>
              <a:avLst/>
              <a:gdLst/>
              <a:ahLst/>
              <a:cxnLst/>
              <a:rect l="l" t="t" r="r" b="b"/>
              <a:pathLst>
                <a:path w="1905" h="368935">
                  <a:moveTo>
                    <a:pt x="1536" y="0"/>
                  </a:moveTo>
                  <a:lnTo>
                    <a:pt x="0" y="368427"/>
                  </a:lnTo>
                </a:path>
              </a:pathLst>
            </a:custGeom>
            <a:ln w="127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927715" y="1709863"/>
              <a:ext cx="88900" cy="76835"/>
            </a:xfrm>
            <a:custGeom>
              <a:avLst/>
              <a:gdLst/>
              <a:ahLst/>
              <a:cxnLst/>
              <a:rect l="l" t="t" r="r" b="b"/>
              <a:pathLst>
                <a:path w="88900" h="76835">
                  <a:moveTo>
                    <a:pt x="88900" y="368"/>
                  </a:moveTo>
                  <a:lnTo>
                    <a:pt x="44132" y="76390"/>
                  </a:lnTo>
                  <a:lnTo>
                    <a:pt x="0" y="0"/>
                  </a:lnTo>
                </a:path>
              </a:pathLst>
            </a:custGeom>
            <a:ln w="127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2252" y="308864"/>
            <a:ext cx="70694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35" dirty="0">
                <a:solidFill>
                  <a:srgbClr val="FFFF00"/>
                </a:solidFill>
                <a:latin typeface="Constantia"/>
                <a:cs typeface="Constantia"/>
              </a:rPr>
              <a:t>Nature</a:t>
            </a:r>
            <a:r>
              <a:rPr sz="3600" b="1" spc="-185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600" b="1" dirty="0">
                <a:solidFill>
                  <a:srgbClr val="FFFF00"/>
                </a:solidFill>
                <a:latin typeface="Constantia"/>
                <a:cs typeface="Constantia"/>
              </a:rPr>
              <a:t>of</a:t>
            </a:r>
            <a:r>
              <a:rPr sz="3600" b="1" spc="3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600" b="1" dirty="0">
                <a:solidFill>
                  <a:srgbClr val="FFFF00"/>
                </a:solidFill>
                <a:latin typeface="Constantia"/>
                <a:cs typeface="Constantia"/>
              </a:rPr>
              <a:t>Complains</a:t>
            </a:r>
            <a:r>
              <a:rPr sz="3600" b="1" spc="-15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600" b="1" dirty="0">
                <a:solidFill>
                  <a:srgbClr val="FFFF00"/>
                </a:solidFill>
                <a:latin typeface="Constantia"/>
                <a:cs typeface="Constantia"/>
              </a:rPr>
              <a:t>to</a:t>
            </a:r>
            <a:r>
              <a:rPr sz="3600" b="1" spc="-11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600" b="1" dirty="0">
                <a:solidFill>
                  <a:srgbClr val="FFFF00"/>
                </a:solidFill>
                <a:latin typeface="Constantia"/>
                <a:cs typeface="Constantia"/>
              </a:rPr>
              <a:t>be</a:t>
            </a:r>
            <a:r>
              <a:rPr sz="3600" b="1" spc="-105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600" b="1" spc="-10" dirty="0">
                <a:solidFill>
                  <a:srgbClr val="FFFF00"/>
                </a:solidFill>
                <a:latin typeface="Constantia"/>
                <a:cs typeface="Constantia"/>
              </a:rPr>
              <a:t>made:</a:t>
            </a:r>
            <a:endParaRPr sz="3600">
              <a:latin typeface="Constantia"/>
              <a:cs typeface="Constant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2152" y="865956"/>
            <a:ext cx="4248785" cy="1118235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750"/>
              </a:spcBef>
              <a:buClr>
                <a:srgbClr val="0AD0D9"/>
              </a:buClr>
              <a:buSzPct val="87500"/>
              <a:buFont typeface="Arial MT"/>
              <a:buChar char="•"/>
              <a:tabLst>
                <a:tab pos="356870" algn="l"/>
              </a:tabLst>
            </a:pPr>
            <a:r>
              <a:rPr sz="2800" b="1" spc="-10" dirty="0">
                <a:solidFill>
                  <a:srgbClr val="FFFF00"/>
                </a:solidFill>
                <a:latin typeface="Constantia"/>
                <a:cs typeface="Constantia"/>
              </a:rPr>
              <a:t>Violation</a:t>
            </a:r>
            <a:r>
              <a:rPr sz="2800" b="1" spc="-12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2800" b="1" spc="-25" dirty="0">
                <a:solidFill>
                  <a:srgbClr val="FFFF00"/>
                </a:solidFill>
                <a:latin typeface="Constantia"/>
                <a:cs typeface="Constantia"/>
              </a:rPr>
              <a:t>of:</a:t>
            </a:r>
            <a:endParaRPr sz="2800">
              <a:latin typeface="Constantia"/>
              <a:cs typeface="Constantia"/>
            </a:endParaRPr>
          </a:p>
          <a:p>
            <a:pPr marL="356870">
              <a:lnSpc>
                <a:spcPct val="100000"/>
              </a:lnSpc>
              <a:spcBef>
                <a:spcPts val="750"/>
              </a:spcBef>
            </a:pP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(i)</a:t>
            </a:r>
            <a:r>
              <a:rPr sz="3200" b="1" spc="15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Consumer</a:t>
            </a:r>
            <a:r>
              <a:rPr sz="3200" b="1" spc="-1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Rights</a:t>
            </a:r>
            <a:endParaRPr sz="3200">
              <a:latin typeface="Constantia"/>
              <a:cs typeface="Constant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6576" y="1958441"/>
            <a:ext cx="746760" cy="119570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3200" b="1" spc="-20" dirty="0">
                <a:solidFill>
                  <a:srgbClr val="FFFFFF"/>
                </a:solidFill>
                <a:latin typeface="Constantia"/>
                <a:cs typeface="Constantia"/>
              </a:rPr>
              <a:t>(ii)</a:t>
            </a:r>
            <a:endParaRPr sz="32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(iii)</a:t>
            </a:r>
            <a:endParaRPr sz="3200">
              <a:latin typeface="Constantia"/>
              <a:cs typeface="Constant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40976" y="1958441"/>
            <a:ext cx="6581140" cy="119570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3200" b="1" spc="-20" dirty="0">
                <a:solidFill>
                  <a:srgbClr val="FFFFFF"/>
                </a:solidFill>
                <a:latin typeface="Constantia"/>
                <a:cs typeface="Constantia"/>
              </a:rPr>
              <a:t>Unfair</a:t>
            </a:r>
            <a:r>
              <a:rPr sz="3200" b="1" spc="-19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trade</a:t>
            </a:r>
            <a:r>
              <a:rPr sz="3200" b="1" spc="-1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practices</a:t>
            </a:r>
            <a:endParaRPr sz="32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3200" b="1" spc="-45" dirty="0">
                <a:solidFill>
                  <a:srgbClr val="FFFFFF"/>
                </a:solidFill>
                <a:latin typeface="Constantia"/>
                <a:cs typeface="Constantia"/>
              </a:rPr>
              <a:t>False</a:t>
            </a:r>
            <a:r>
              <a:rPr sz="3200" b="1" spc="-18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or</a:t>
            </a:r>
            <a:r>
              <a:rPr sz="3200" b="1" spc="-10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misleading</a:t>
            </a:r>
            <a:r>
              <a:rPr sz="3200" b="1" spc="-10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advertisement</a:t>
            </a:r>
            <a:endParaRPr sz="3200">
              <a:latin typeface="Constantia"/>
              <a:cs typeface="Constant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1925" y="3225553"/>
            <a:ext cx="8521065" cy="27571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170180">
              <a:lnSpc>
                <a:spcPct val="100000"/>
              </a:lnSpc>
              <a:spcBef>
                <a:spcPts val="105"/>
              </a:spcBef>
            </a:pP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Prejudicial</a:t>
            </a:r>
            <a:r>
              <a:rPr sz="3200" b="1" spc="-8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to</a:t>
            </a:r>
            <a:r>
              <a:rPr sz="3200" b="1" spc="-1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the</a:t>
            </a:r>
            <a:r>
              <a:rPr sz="3200" b="1" spc="-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25" dirty="0">
                <a:solidFill>
                  <a:srgbClr val="FFFFFF"/>
                </a:solidFill>
                <a:latin typeface="Constantia"/>
                <a:cs typeface="Constantia"/>
              </a:rPr>
              <a:t>interests</a:t>
            </a:r>
            <a:r>
              <a:rPr sz="3200" b="1" spc="-1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of</a:t>
            </a:r>
            <a:r>
              <a:rPr sz="3200" b="1" spc="-20" dirty="0">
                <a:solidFill>
                  <a:srgbClr val="FFFFFF"/>
                </a:solidFill>
                <a:latin typeface="Constantia"/>
                <a:cs typeface="Constantia"/>
              </a:rPr>
              <a:t> consumer</a:t>
            </a:r>
            <a:r>
              <a:rPr sz="3200" b="1" spc="-20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as</a:t>
            </a:r>
            <a:r>
              <a:rPr sz="3200" b="1" spc="-15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50" dirty="0">
                <a:solidFill>
                  <a:srgbClr val="FFFFFF"/>
                </a:solidFill>
                <a:latin typeface="Constantia"/>
                <a:cs typeface="Constantia"/>
              </a:rPr>
              <a:t>a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class</a:t>
            </a:r>
            <a:r>
              <a:rPr sz="3200" b="1" spc="-15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to</a:t>
            </a:r>
            <a:r>
              <a:rPr sz="3200" b="1" spc="-1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be</a:t>
            </a:r>
            <a:r>
              <a:rPr sz="3200" b="1" spc="-11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made</a:t>
            </a:r>
            <a:r>
              <a:rPr sz="3200" b="1" spc="-1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to</a:t>
            </a:r>
            <a:r>
              <a:rPr sz="3200" b="1" spc="-11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50" dirty="0">
                <a:solidFill>
                  <a:srgbClr val="FFFFFF"/>
                </a:solidFill>
                <a:latin typeface="Constantia"/>
                <a:cs typeface="Constantia"/>
              </a:rPr>
              <a:t>:</a:t>
            </a:r>
            <a:endParaRPr sz="3200">
              <a:latin typeface="Constantia"/>
              <a:cs typeface="Constantia"/>
            </a:endParaRPr>
          </a:p>
          <a:p>
            <a:pPr marL="1022985" indent="-666115">
              <a:lnSpc>
                <a:spcPct val="100000"/>
              </a:lnSpc>
              <a:spcBef>
                <a:spcPts val="765"/>
              </a:spcBef>
              <a:buAutoNum type="romanLcParenBoth"/>
              <a:tabLst>
                <a:tab pos="1022985" algn="l"/>
              </a:tabLst>
            </a:pP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District</a:t>
            </a:r>
            <a:r>
              <a:rPr sz="3200" b="1" spc="-1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collector</a:t>
            </a:r>
            <a:endParaRPr sz="3200">
              <a:latin typeface="Constantia"/>
              <a:cs typeface="Constantia"/>
            </a:endParaRPr>
          </a:p>
          <a:p>
            <a:pPr marL="1033780" indent="-676910">
              <a:lnSpc>
                <a:spcPct val="100000"/>
              </a:lnSpc>
              <a:spcBef>
                <a:spcPts val="765"/>
              </a:spcBef>
              <a:buAutoNum type="romanLcParenBoth"/>
              <a:tabLst>
                <a:tab pos="1033780" algn="l"/>
              </a:tabLst>
            </a:pPr>
            <a:r>
              <a:rPr sz="3200" b="1" spc="-20" dirty="0">
                <a:solidFill>
                  <a:srgbClr val="FFFFFF"/>
                </a:solidFill>
                <a:latin typeface="Constantia"/>
                <a:cs typeface="Constantia"/>
              </a:rPr>
              <a:t>Commissioner</a:t>
            </a:r>
            <a:r>
              <a:rPr sz="3200" b="1" spc="-2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of</a:t>
            </a:r>
            <a:r>
              <a:rPr sz="3200" b="1" spc="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Regional</a:t>
            </a:r>
            <a:r>
              <a:rPr sz="3200" b="1" spc="-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Office</a:t>
            </a:r>
            <a:r>
              <a:rPr sz="3200" b="1" spc="-16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of</a:t>
            </a:r>
            <a:r>
              <a:rPr sz="3200" b="1" spc="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25" dirty="0">
                <a:solidFill>
                  <a:srgbClr val="FFFFFF"/>
                </a:solidFill>
                <a:latin typeface="Constantia"/>
                <a:cs typeface="Constantia"/>
              </a:rPr>
              <a:t>CA</a:t>
            </a:r>
            <a:endParaRPr sz="3200">
              <a:latin typeface="Constantia"/>
              <a:cs typeface="Constantia"/>
            </a:endParaRPr>
          </a:p>
          <a:p>
            <a:pPr marL="1169670" indent="-812800">
              <a:lnSpc>
                <a:spcPct val="100000"/>
              </a:lnSpc>
              <a:spcBef>
                <a:spcPts val="770"/>
              </a:spcBef>
              <a:buAutoNum type="romanLcParenBoth"/>
              <a:tabLst>
                <a:tab pos="1169670" algn="l"/>
              </a:tabLst>
            </a:pP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Central</a:t>
            </a:r>
            <a:r>
              <a:rPr sz="3200" b="1" spc="-15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Authority</a:t>
            </a:r>
            <a:endParaRPr sz="32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8300" y="308864"/>
            <a:ext cx="72066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80" dirty="0">
                <a:solidFill>
                  <a:srgbClr val="FFFF00"/>
                </a:solidFill>
                <a:latin typeface="Constantia"/>
                <a:cs typeface="Constantia"/>
              </a:rPr>
              <a:t>Power</a:t>
            </a:r>
            <a:r>
              <a:rPr sz="3600" b="1" spc="-22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600" b="1" dirty="0">
                <a:solidFill>
                  <a:srgbClr val="FFFF00"/>
                </a:solidFill>
                <a:latin typeface="Constantia"/>
                <a:cs typeface="Constantia"/>
              </a:rPr>
              <a:t>of</a:t>
            </a:r>
            <a:r>
              <a:rPr sz="3600" b="1" spc="9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600" b="1" dirty="0">
                <a:solidFill>
                  <a:srgbClr val="FFFF00"/>
                </a:solidFill>
                <a:latin typeface="Constantia"/>
                <a:cs typeface="Constantia"/>
              </a:rPr>
              <a:t>inquiry</a:t>
            </a:r>
            <a:r>
              <a:rPr sz="3600" b="1" spc="-17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600" b="1" dirty="0">
                <a:solidFill>
                  <a:srgbClr val="FFFF00"/>
                </a:solidFill>
                <a:latin typeface="Constantia"/>
                <a:cs typeface="Constantia"/>
              </a:rPr>
              <a:t>or</a:t>
            </a:r>
            <a:r>
              <a:rPr sz="3600" b="1" spc="-13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600" b="1" spc="-10" dirty="0">
                <a:solidFill>
                  <a:srgbClr val="FFFF00"/>
                </a:solidFill>
                <a:latin typeface="Constantia"/>
                <a:cs typeface="Constantia"/>
              </a:rPr>
              <a:t>investigation</a:t>
            </a:r>
            <a:r>
              <a:rPr sz="3600" b="1" spc="-10" dirty="0">
                <a:solidFill>
                  <a:srgbClr val="FFFFFF"/>
                </a:solidFill>
                <a:latin typeface="Constantia"/>
                <a:cs typeface="Constantia"/>
              </a:rPr>
              <a:t>:</a:t>
            </a:r>
            <a:endParaRPr sz="3600">
              <a:latin typeface="Constantia"/>
              <a:cs typeface="Constant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68300" y="1300988"/>
            <a:ext cx="7957820" cy="505460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356870" marR="328295" indent="-344805">
              <a:lnSpc>
                <a:spcPct val="110000"/>
              </a:lnSpc>
              <a:spcBef>
                <a:spcPts val="459"/>
              </a:spcBef>
              <a:buClr>
                <a:srgbClr val="0AD0D9"/>
              </a:buClr>
              <a:buSzPct val="95000"/>
              <a:buFont typeface="Arial MT"/>
              <a:buChar char="•"/>
              <a:tabLst>
                <a:tab pos="356870" algn="l"/>
              </a:tabLst>
            </a:pP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The</a:t>
            </a:r>
            <a:r>
              <a:rPr sz="3000" b="1" spc="-1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District</a:t>
            </a:r>
            <a:r>
              <a:rPr sz="3000" b="1" spc="-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0" dirty="0">
                <a:solidFill>
                  <a:srgbClr val="FFFFFF"/>
                </a:solidFill>
                <a:latin typeface="Constantia"/>
                <a:cs typeface="Constantia"/>
              </a:rPr>
              <a:t>Collector</a:t>
            </a:r>
            <a:r>
              <a:rPr sz="3000" b="1" spc="-1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/</a:t>
            </a:r>
            <a:r>
              <a:rPr sz="3000" b="1" spc="-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Magistrate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(based</a:t>
            </a:r>
            <a:r>
              <a:rPr sz="3000" b="1" spc="-9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on</a:t>
            </a:r>
            <a:r>
              <a:rPr sz="3000" b="1" spc="-1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a</a:t>
            </a:r>
            <a:r>
              <a:rPr sz="3000" b="1" spc="-1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complaint</a:t>
            </a:r>
            <a:r>
              <a:rPr sz="3000" b="1" spc="-15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or</a:t>
            </a:r>
            <a:r>
              <a:rPr sz="3000" b="1" spc="-18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reference</a:t>
            </a:r>
            <a:r>
              <a:rPr sz="3000" b="1" spc="-10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0" dirty="0">
                <a:solidFill>
                  <a:srgbClr val="FFFFFF"/>
                </a:solidFill>
                <a:latin typeface="Constantia"/>
                <a:cs typeface="Constantia"/>
              </a:rPr>
              <a:t>made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by</a:t>
            </a:r>
            <a:r>
              <a:rPr sz="3000" b="1" spc="-16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the</a:t>
            </a:r>
            <a:r>
              <a:rPr sz="3000" b="1" spc="-10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75" dirty="0">
                <a:solidFill>
                  <a:srgbClr val="FFFFFF"/>
                </a:solidFill>
                <a:latin typeface="Constantia"/>
                <a:cs typeface="Constantia"/>
              </a:rPr>
              <a:t>CCPA)</a:t>
            </a:r>
            <a:r>
              <a:rPr sz="3000" b="1" spc="-10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or</a:t>
            </a:r>
            <a:endParaRPr sz="3000">
              <a:latin typeface="Constantia"/>
              <a:cs typeface="Constantia"/>
            </a:endParaRPr>
          </a:p>
          <a:p>
            <a:pPr marL="356870" marR="5080" indent="-344805">
              <a:lnSpc>
                <a:spcPct val="120000"/>
              </a:lnSpc>
              <a:buClr>
                <a:srgbClr val="0AD0D9"/>
              </a:buClr>
              <a:buSzPct val="95000"/>
              <a:buFont typeface="Arial MT"/>
              <a:buChar char="•"/>
              <a:tabLst>
                <a:tab pos="356870" algn="l"/>
              </a:tabLst>
            </a:pP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Commissioner</a:t>
            </a:r>
            <a:r>
              <a:rPr sz="3000" b="1" spc="-1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of</a:t>
            </a:r>
            <a:r>
              <a:rPr sz="3000" b="1" spc="-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Regional</a:t>
            </a:r>
            <a:r>
              <a:rPr sz="3000" b="1" spc="-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Office</a:t>
            </a:r>
            <a:r>
              <a:rPr sz="3000" b="1" spc="-1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(CRO)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empowered</a:t>
            </a:r>
            <a:r>
              <a:rPr sz="3000" b="1" spc="-12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to</a:t>
            </a:r>
            <a:r>
              <a:rPr sz="3000" b="1" spc="-1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inquire</a:t>
            </a:r>
            <a:r>
              <a:rPr sz="3000" b="1" spc="-1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into</a:t>
            </a:r>
            <a:r>
              <a:rPr sz="3000" b="1" spc="-15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or</a:t>
            </a:r>
            <a:r>
              <a:rPr sz="3000" b="1" spc="-15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investigate</a:t>
            </a:r>
            <a:endParaRPr sz="3000">
              <a:latin typeface="Constantia"/>
              <a:cs typeface="Constantia"/>
            </a:endParaRPr>
          </a:p>
          <a:p>
            <a:pPr marL="356870" marR="5080">
              <a:lnSpc>
                <a:spcPct val="100000"/>
              </a:lnSpc>
            </a:pP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complaints</a:t>
            </a:r>
            <a:r>
              <a:rPr sz="3000" b="1" spc="-15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or</a:t>
            </a:r>
            <a:r>
              <a:rPr sz="3000" b="1" spc="-1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all</a:t>
            </a:r>
            <a:r>
              <a:rPr sz="3000" b="1" spc="-10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matters</a:t>
            </a:r>
            <a:r>
              <a:rPr sz="3000" b="1" spc="-9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falling</a:t>
            </a:r>
            <a:r>
              <a:rPr sz="3000" b="1" spc="-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under</a:t>
            </a:r>
            <a:r>
              <a:rPr sz="3000" b="1" spc="-1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the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jurisdiction</a:t>
            </a:r>
            <a:r>
              <a:rPr sz="3000" b="1" spc="-114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85" dirty="0">
                <a:solidFill>
                  <a:srgbClr val="FFFFFF"/>
                </a:solidFill>
                <a:latin typeface="Constantia"/>
                <a:cs typeface="Constantia"/>
              </a:rPr>
              <a:t>CCPA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but</a:t>
            </a:r>
            <a:r>
              <a:rPr sz="3000" b="1" spc="-16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arise</a:t>
            </a:r>
            <a:r>
              <a:rPr sz="3000" b="1" spc="-1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within</a:t>
            </a:r>
            <a:r>
              <a:rPr sz="3000" b="1" spc="-9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the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jurisdiction</a:t>
            </a:r>
            <a:r>
              <a:rPr sz="3000" b="1" spc="-15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of</a:t>
            </a:r>
            <a:r>
              <a:rPr sz="3000" b="1" spc="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Distract</a:t>
            </a:r>
            <a:r>
              <a:rPr sz="3000" b="1" spc="-9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/</a:t>
            </a:r>
            <a:r>
              <a:rPr sz="3000" b="1" spc="-2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Region</a:t>
            </a:r>
            <a:endParaRPr sz="3000">
              <a:latin typeface="Constantia"/>
              <a:cs typeface="Constantia"/>
            </a:endParaRPr>
          </a:p>
          <a:p>
            <a:pPr marL="356870" marR="325755" indent="-344805">
              <a:lnSpc>
                <a:spcPct val="100000"/>
              </a:lnSpc>
              <a:spcBef>
                <a:spcPts val="720"/>
              </a:spcBef>
              <a:buClr>
                <a:srgbClr val="0AD0D9"/>
              </a:buClr>
              <a:buSzPct val="95000"/>
              <a:buFont typeface="Arial MT"/>
              <a:buChar char="•"/>
              <a:tabLst>
                <a:tab pos="356870" algn="l"/>
              </a:tabLst>
            </a:pPr>
            <a:r>
              <a:rPr sz="3000" b="1" spc="-150" dirty="0">
                <a:solidFill>
                  <a:srgbClr val="FFFFFF"/>
                </a:solidFill>
                <a:latin typeface="Constantia"/>
                <a:cs typeface="Constantia"/>
              </a:rPr>
              <a:t>To</a:t>
            </a:r>
            <a:r>
              <a:rPr sz="3000" b="1" spc="-1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submit</a:t>
            </a:r>
            <a:r>
              <a:rPr sz="3000" b="1" spc="-1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a</a:t>
            </a:r>
            <a:r>
              <a:rPr sz="3000" b="1" spc="-1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report</a:t>
            </a:r>
            <a:r>
              <a:rPr sz="3000" b="1" spc="-1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to</a:t>
            </a:r>
            <a:r>
              <a:rPr sz="3000" b="1" spc="-9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0" dirty="0">
                <a:solidFill>
                  <a:srgbClr val="FFFFFF"/>
                </a:solidFill>
                <a:latin typeface="Constantia"/>
                <a:cs typeface="Constantia"/>
              </a:rPr>
              <a:t>CCPA</a:t>
            </a:r>
            <a:r>
              <a:rPr sz="3000" b="1" spc="-1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or</a:t>
            </a:r>
            <a:r>
              <a:rPr sz="3000" b="1" spc="-1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CRD</a:t>
            </a:r>
            <a:r>
              <a:rPr sz="3000" b="1" spc="-11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as</a:t>
            </a:r>
            <a:r>
              <a:rPr sz="3000" b="1" spc="-10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the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case</a:t>
            </a:r>
            <a:r>
              <a:rPr sz="3000" b="1" spc="-1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may</a:t>
            </a:r>
            <a:r>
              <a:rPr sz="3000" b="1" spc="-1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be</a:t>
            </a:r>
            <a:endParaRPr sz="30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8300" y="183896"/>
            <a:ext cx="4478655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b="1" spc="-20" dirty="0">
                <a:solidFill>
                  <a:srgbClr val="FFFF00"/>
                </a:solidFill>
                <a:latin typeface="Constantia"/>
                <a:cs typeface="Constantia"/>
              </a:rPr>
              <a:t>Functions</a:t>
            </a:r>
            <a:r>
              <a:rPr sz="3300" b="1" spc="-14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300" b="1" dirty="0">
                <a:solidFill>
                  <a:srgbClr val="FFFF00"/>
                </a:solidFill>
                <a:latin typeface="Constantia"/>
                <a:cs typeface="Constantia"/>
              </a:rPr>
              <a:t>(Section</a:t>
            </a:r>
            <a:r>
              <a:rPr sz="3300" b="1" spc="-13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300" b="1" spc="-20" dirty="0">
                <a:solidFill>
                  <a:srgbClr val="FFFF00"/>
                </a:solidFill>
                <a:latin typeface="Constantia"/>
                <a:cs typeface="Constantia"/>
              </a:rPr>
              <a:t>18):</a:t>
            </a:r>
            <a:endParaRPr sz="3300">
              <a:latin typeface="Constantia"/>
              <a:cs typeface="Constant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2976" y="811784"/>
            <a:ext cx="2247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5" dirty="0">
                <a:solidFill>
                  <a:srgbClr val="FFFFFF"/>
                </a:solidFill>
                <a:latin typeface="Constantia"/>
                <a:cs typeface="Constantia"/>
              </a:rPr>
              <a:t>i)</a:t>
            </a:r>
            <a:endParaRPr sz="2400">
              <a:latin typeface="Constantia"/>
              <a:cs typeface="Constant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8300" y="2015744"/>
            <a:ext cx="698500" cy="103124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sz="3000" b="1" spc="-20" dirty="0">
                <a:solidFill>
                  <a:srgbClr val="FFFFFF"/>
                </a:solidFill>
                <a:latin typeface="Constantia"/>
                <a:cs typeface="Constantia"/>
              </a:rPr>
              <a:t>(ii)</a:t>
            </a:r>
            <a:endParaRPr sz="30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(iii)</a:t>
            </a:r>
            <a:endParaRPr sz="3000">
              <a:latin typeface="Constantia"/>
              <a:cs typeface="Constant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82700" y="735584"/>
            <a:ext cx="7596505" cy="532892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 marR="691515">
              <a:lnSpc>
                <a:spcPts val="3240"/>
              </a:lnSpc>
              <a:spcBef>
                <a:spcPts val="505"/>
              </a:spcBef>
            </a:pPr>
            <a:r>
              <a:rPr sz="3000" b="1" spc="-150" dirty="0">
                <a:solidFill>
                  <a:srgbClr val="FFFFFF"/>
                </a:solidFill>
                <a:latin typeface="Constantia"/>
                <a:cs typeface="Constantia"/>
              </a:rPr>
              <a:t>To</a:t>
            </a:r>
            <a:r>
              <a:rPr sz="3000" b="1" spc="-1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protect,</a:t>
            </a:r>
            <a:r>
              <a:rPr sz="3000" b="1" spc="-1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30" dirty="0">
                <a:solidFill>
                  <a:srgbClr val="FFFFFF"/>
                </a:solidFill>
                <a:latin typeface="Constantia"/>
                <a:cs typeface="Constantia"/>
              </a:rPr>
              <a:t>promote</a:t>
            </a:r>
            <a:r>
              <a:rPr sz="3000" b="1" spc="-15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and</a:t>
            </a:r>
            <a:r>
              <a:rPr sz="3000" b="1" spc="-9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30" dirty="0">
                <a:solidFill>
                  <a:srgbClr val="FFFFFF"/>
                </a:solidFill>
                <a:latin typeface="Constantia"/>
                <a:cs typeface="Constantia"/>
              </a:rPr>
              <a:t>enforce</a:t>
            </a:r>
            <a:r>
              <a:rPr sz="3000" b="1" spc="-15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rights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of</a:t>
            </a:r>
            <a:r>
              <a:rPr sz="3000" b="1" spc="-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consumers</a:t>
            </a:r>
            <a:r>
              <a:rPr sz="3000" b="1" spc="-15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as</a:t>
            </a:r>
            <a:r>
              <a:rPr sz="3000" b="1" spc="-15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a</a:t>
            </a:r>
            <a:r>
              <a:rPr sz="3000" b="1" spc="-1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class</a:t>
            </a:r>
            <a:r>
              <a:rPr sz="3000" b="1" spc="-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including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prevention</a:t>
            </a:r>
            <a:r>
              <a:rPr sz="3000" b="1" spc="-1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of</a:t>
            </a:r>
            <a:r>
              <a:rPr sz="3000" b="1" spc="-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violation</a:t>
            </a:r>
            <a:r>
              <a:rPr sz="3000" b="1" spc="-1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of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such</a:t>
            </a:r>
            <a:r>
              <a:rPr sz="3000" b="1" spc="-12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rights.</a:t>
            </a:r>
            <a:endParaRPr sz="3000">
              <a:latin typeface="Constantia"/>
              <a:cs typeface="Constantia"/>
            </a:endParaRPr>
          </a:p>
          <a:p>
            <a:pPr marL="12700" marR="1550670">
              <a:lnSpc>
                <a:spcPts val="3960"/>
              </a:lnSpc>
              <a:spcBef>
                <a:spcPts val="145"/>
              </a:spcBef>
            </a:pPr>
            <a:r>
              <a:rPr sz="3000" b="1" spc="-150" dirty="0">
                <a:solidFill>
                  <a:srgbClr val="FFFFFF"/>
                </a:solidFill>
                <a:latin typeface="Constantia"/>
                <a:cs typeface="Constantia"/>
              </a:rPr>
              <a:t>To</a:t>
            </a:r>
            <a:r>
              <a:rPr sz="3000" b="1" spc="-1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0" dirty="0">
                <a:solidFill>
                  <a:srgbClr val="FFFFFF"/>
                </a:solidFill>
                <a:latin typeface="Constantia"/>
                <a:cs typeface="Constantia"/>
              </a:rPr>
              <a:t>prevent</a:t>
            </a:r>
            <a:r>
              <a:rPr sz="3000" b="1" spc="-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Unfair</a:t>
            </a:r>
            <a:r>
              <a:rPr sz="3000" b="1" spc="-1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55" dirty="0">
                <a:solidFill>
                  <a:srgbClr val="FFFFFF"/>
                </a:solidFill>
                <a:latin typeface="Constantia"/>
                <a:cs typeface="Constantia"/>
              </a:rPr>
              <a:t>Trade</a:t>
            </a:r>
            <a:r>
              <a:rPr sz="3000" b="1" spc="-9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Practices. </a:t>
            </a:r>
            <a:r>
              <a:rPr sz="3000" b="1" spc="-150" dirty="0">
                <a:solidFill>
                  <a:srgbClr val="FFFFFF"/>
                </a:solidFill>
                <a:latin typeface="Constantia"/>
                <a:cs typeface="Constantia"/>
              </a:rPr>
              <a:t>To</a:t>
            </a:r>
            <a:r>
              <a:rPr sz="3000" b="1" spc="-1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ensure:</a:t>
            </a:r>
            <a:endParaRPr sz="3000">
              <a:latin typeface="Constantia"/>
              <a:cs typeface="Constantia"/>
            </a:endParaRPr>
          </a:p>
          <a:p>
            <a:pPr marL="598170" marR="845819" indent="-586105">
              <a:lnSpc>
                <a:spcPts val="3960"/>
              </a:lnSpc>
              <a:buAutoNum type="alphaLcParenBoth"/>
              <a:tabLst>
                <a:tab pos="634365" algn="l"/>
              </a:tabLst>
            </a:pP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No</a:t>
            </a:r>
            <a:r>
              <a:rPr sz="3000" b="1" spc="-1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person</a:t>
            </a:r>
            <a:r>
              <a:rPr sz="3000" b="1" spc="-1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engages</a:t>
            </a:r>
            <a:r>
              <a:rPr sz="3000" b="1" spc="-7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in</a:t>
            </a:r>
            <a:r>
              <a:rPr sz="3000" b="1" spc="-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Unfair</a:t>
            </a:r>
            <a:r>
              <a:rPr sz="3000" b="1" spc="-1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Trade 	Practices,</a:t>
            </a:r>
            <a:endParaRPr sz="3000">
              <a:latin typeface="Constantia"/>
              <a:cs typeface="Constantia"/>
            </a:endParaRPr>
          </a:p>
          <a:p>
            <a:pPr marL="625475" marR="141605" indent="-613410">
              <a:lnSpc>
                <a:spcPts val="3960"/>
              </a:lnSpc>
              <a:buAutoNum type="alphaLcParenBoth"/>
              <a:tabLst>
                <a:tab pos="634365" algn="l"/>
                <a:tab pos="2755265" algn="l"/>
              </a:tabLst>
            </a:pP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No</a:t>
            </a:r>
            <a:r>
              <a:rPr sz="3000" b="1" spc="-1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false</a:t>
            </a:r>
            <a:r>
              <a:rPr sz="3000" b="1" spc="-16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or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	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misleading</a:t>
            </a:r>
            <a:r>
              <a:rPr sz="3000" b="1" spc="-1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advertisement 	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is</a:t>
            </a:r>
            <a:r>
              <a:rPr sz="3000" b="1" spc="-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0" dirty="0">
                <a:solidFill>
                  <a:srgbClr val="FFFFFF"/>
                </a:solidFill>
                <a:latin typeface="Constantia"/>
                <a:cs typeface="Constantia"/>
              </a:rPr>
              <a:t>made</a:t>
            </a:r>
            <a:r>
              <a:rPr sz="3000" b="1" spc="-15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of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35" dirty="0">
                <a:solidFill>
                  <a:srgbClr val="FFFFFF"/>
                </a:solidFill>
                <a:latin typeface="Constantia"/>
                <a:cs typeface="Constantia"/>
              </a:rPr>
              <a:t>any</a:t>
            </a:r>
            <a:r>
              <a:rPr sz="3000" b="1" spc="-1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40" dirty="0">
                <a:solidFill>
                  <a:srgbClr val="FFFFFF"/>
                </a:solidFill>
                <a:latin typeface="Constantia"/>
                <a:cs typeface="Constantia"/>
              </a:rPr>
              <a:t>goods</a:t>
            </a:r>
            <a:r>
              <a:rPr sz="3000" b="1" spc="-1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or</a:t>
            </a:r>
            <a:r>
              <a:rPr sz="3000" b="1" spc="-1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services,</a:t>
            </a:r>
            <a:endParaRPr sz="3000">
              <a:latin typeface="Constantia"/>
              <a:cs typeface="Constantia"/>
            </a:endParaRPr>
          </a:p>
          <a:p>
            <a:pPr marL="536575" marR="5080" indent="-524510">
              <a:lnSpc>
                <a:spcPts val="3960"/>
              </a:lnSpc>
              <a:buAutoNum type="alphaLcParenBoth"/>
              <a:tabLst>
                <a:tab pos="536575" algn="l"/>
                <a:tab pos="578485" algn="l"/>
              </a:tabLst>
            </a:pP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	</a:t>
            </a:r>
            <a:r>
              <a:rPr sz="3000" b="1" spc="-20" dirty="0">
                <a:solidFill>
                  <a:srgbClr val="FFFFFF"/>
                </a:solidFill>
                <a:latin typeface="Constantia"/>
                <a:cs typeface="Constantia"/>
              </a:rPr>
              <a:t>No</a:t>
            </a:r>
            <a:r>
              <a:rPr sz="3000" b="1" spc="-1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person</a:t>
            </a:r>
            <a:r>
              <a:rPr sz="3000" b="1" spc="-1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takes</a:t>
            </a:r>
            <a:r>
              <a:rPr sz="3000" b="1" spc="-1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part</a:t>
            </a:r>
            <a:r>
              <a:rPr sz="3000" b="1" spc="-1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in</a:t>
            </a:r>
            <a:r>
              <a:rPr sz="3000" b="1" spc="-12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the</a:t>
            </a:r>
            <a:r>
              <a:rPr sz="3000" b="1" spc="-16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publication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of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 false</a:t>
            </a:r>
            <a:r>
              <a:rPr sz="3000" b="1" spc="-1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or</a:t>
            </a:r>
            <a:r>
              <a:rPr sz="3000" b="1" spc="-1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misleading</a:t>
            </a:r>
            <a:r>
              <a:rPr sz="3000" b="1" spc="-6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advertisement.</a:t>
            </a:r>
            <a:endParaRPr sz="30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5900" y="115314"/>
            <a:ext cx="64071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20" dirty="0">
                <a:solidFill>
                  <a:srgbClr val="FFFFFF"/>
                </a:solidFill>
                <a:latin typeface="Constantia"/>
                <a:cs typeface="Constantia"/>
              </a:rPr>
              <a:t>(iv)</a:t>
            </a:r>
            <a:endParaRPr sz="3000">
              <a:latin typeface="Constantia"/>
              <a:cs typeface="Constant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5900" y="115314"/>
            <a:ext cx="8618855" cy="263144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927100" marR="5080">
              <a:lnSpc>
                <a:spcPts val="3240"/>
              </a:lnSpc>
              <a:spcBef>
                <a:spcPts val="505"/>
              </a:spcBef>
              <a:tabLst>
                <a:tab pos="8241665" algn="l"/>
              </a:tabLst>
            </a:pPr>
            <a:r>
              <a:rPr sz="3000" b="1" spc="-145" dirty="0">
                <a:solidFill>
                  <a:srgbClr val="FFFFFF"/>
                </a:solidFill>
                <a:latin typeface="Constantia"/>
                <a:cs typeface="Constantia"/>
              </a:rPr>
              <a:t>To</a:t>
            </a:r>
            <a:r>
              <a:rPr sz="3000" b="1" spc="-7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0" dirty="0">
                <a:solidFill>
                  <a:srgbClr val="FFFFFF"/>
                </a:solidFill>
                <a:latin typeface="Constantia"/>
                <a:cs typeface="Constantia"/>
              </a:rPr>
              <a:t>Inquire</a:t>
            </a:r>
            <a:r>
              <a:rPr sz="3000" b="1" spc="-15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or</a:t>
            </a:r>
            <a:r>
              <a:rPr sz="3000" b="1" spc="-11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investigate</a:t>
            </a:r>
            <a:r>
              <a:rPr sz="3000" b="1" spc="-35" dirty="0">
                <a:solidFill>
                  <a:srgbClr val="FFFFFF"/>
                </a:solidFill>
                <a:latin typeface="Constantia"/>
                <a:cs typeface="Constantia"/>
              </a:rPr>
              <a:t> into</a:t>
            </a:r>
            <a:r>
              <a:rPr sz="3000" b="1" spc="-1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violation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	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of </a:t>
            </a:r>
            <a:r>
              <a:rPr sz="3000" b="1" spc="-20" dirty="0">
                <a:solidFill>
                  <a:srgbClr val="FFFFFF"/>
                </a:solidFill>
                <a:latin typeface="Constantia"/>
                <a:cs typeface="Constantia"/>
              </a:rPr>
              <a:t>Consumer</a:t>
            </a:r>
            <a:r>
              <a:rPr sz="3000" b="1" spc="-10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0" dirty="0">
                <a:solidFill>
                  <a:srgbClr val="FFFFFF"/>
                </a:solidFill>
                <a:latin typeface="Constantia"/>
                <a:cs typeface="Constantia"/>
              </a:rPr>
              <a:t>Rights</a:t>
            </a:r>
            <a:r>
              <a:rPr sz="3000" b="1" spc="-11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or</a:t>
            </a:r>
            <a:r>
              <a:rPr sz="3000" b="1" spc="-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30" dirty="0">
                <a:solidFill>
                  <a:srgbClr val="FFFFFF"/>
                </a:solidFill>
                <a:latin typeface="Constantia"/>
                <a:cs typeface="Constantia"/>
              </a:rPr>
              <a:t>Unfair</a:t>
            </a:r>
            <a:r>
              <a:rPr sz="3000" b="1" spc="-16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Trade Practices.</a:t>
            </a:r>
            <a:endParaRPr sz="3000">
              <a:latin typeface="Constantia"/>
              <a:cs typeface="Constantia"/>
            </a:endParaRPr>
          </a:p>
          <a:p>
            <a:pPr marL="927100" marR="338455" indent="-914400">
              <a:lnSpc>
                <a:spcPts val="3240"/>
              </a:lnSpc>
              <a:spcBef>
                <a:spcPts val="720"/>
              </a:spcBef>
              <a:tabLst>
                <a:tab pos="926465" algn="l"/>
                <a:tab pos="1726564" algn="l"/>
                <a:tab pos="1840864" algn="l"/>
                <a:tab pos="6412865" algn="l"/>
              </a:tabLst>
            </a:pP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(v)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	</a:t>
            </a:r>
            <a:r>
              <a:rPr sz="3000" b="1" spc="-145" dirty="0">
                <a:solidFill>
                  <a:srgbClr val="FFFFFF"/>
                </a:solidFill>
                <a:latin typeface="Constantia"/>
                <a:cs typeface="Constantia"/>
              </a:rPr>
              <a:t>To</a:t>
            </a:r>
            <a:r>
              <a:rPr sz="3000" b="1" spc="-8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intervene</a:t>
            </a:r>
            <a:r>
              <a:rPr sz="3000" b="1" spc="-1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in</a:t>
            </a:r>
            <a:r>
              <a:rPr sz="3000" b="1" spc="-1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0" dirty="0">
                <a:solidFill>
                  <a:srgbClr val="FFFFFF"/>
                </a:solidFill>
                <a:latin typeface="Constantia"/>
                <a:cs typeface="Constantia"/>
              </a:rPr>
              <a:t>any</a:t>
            </a:r>
            <a:r>
              <a:rPr sz="3000" b="1" spc="-1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proceeding</a:t>
            </a:r>
            <a:r>
              <a:rPr sz="3000" b="1" spc="-5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before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any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		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or</a:t>
            </a:r>
            <a:r>
              <a:rPr sz="3000" b="1" spc="-20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all</a:t>
            </a:r>
            <a:r>
              <a:rPr sz="3000" b="1" spc="-1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0" dirty="0">
                <a:solidFill>
                  <a:srgbClr val="FFFFFF"/>
                </a:solidFill>
                <a:latin typeface="Constantia"/>
                <a:cs typeface="Constantia"/>
              </a:rPr>
              <a:t>consumer</a:t>
            </a:r>
            <a:r>
              <a:rPr sz="3000" b="1" spc="-1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foras</a:t>
            </a:r>
            <a:r>
              <a:rPr sz="3000" b="1" spc="-9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in</a:t>
            </a:r>
            <a:r>
              <a:rPr sz="3000" b="1" spc="-12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0" dirty="0">
                <a:solidFill>
                  <a:srgbClr val="FFFFFF"/>
                </a:solidFill>
                <a:latin typeface="Constantia"/>
                <a:cs typeface="Constantia"/>
              </a:rPr>
              <a:t>respect</a:t>
            </a:r>
            <a:r>
              <a:rPr sz="3000" b="1" spc="-15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of any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	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allegation</a:t>
            </a:r>
            <a:r>
              <a:rPr sz="3000" b="1" spc="-1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of</a:t>
            </a:r>
            <a:r>
              <a:rPr sz="3000" b="1" spc="-5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violation</a:t>
            </a:r>
            <a:r>
              <a:rPr sz="3000" b="1" spc="-1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of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	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Consumer</a:t>
            </a:r>
            <a:endParaRPr sz="3000">
              <a:latin typeface="Constantia"/>
              <a:cs typeface="Constant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5900" y="3178554"/>
            <a:ext cx="64325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20" dirty="0">
                <a:solidFill>
                  <a:srgbClr val="FFFFFF"/>
                </a:solidFill>
                <a:latin typeface="Constantia"/>
                <a:cs typeface="Constantia"/>
              </a:rPr>
              <a:t>(vi)</a:t>
            </a:r>
            <a:endParaRPr sz="3000">
              <a:latin typeface="Constantia"/>
              <a:cs typeface="Constant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30300" y="2629914"/>
            <a:ext cx="6409690" cy="185420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sz="3000" b="1" spc="-20" dirty="0">
                <a:solidFill>
                  <a:srgbClr val="FFFFFF"/>
                </a:solidFill>
                <a:latin typeface="Constantia"/>
                <a:cs typeface="Constantia"/>
              </a:rPr>
              <a:t>Rights</a:t>
            </a:r>
            <a:r>
              <a:rPr sz="3000" b="1" spc="-1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or</a:t>
            </a:r>
            <a:r>
              <a:rPr sz="3000" b="1" spc="-1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30" dirty="0">
                <a:solidFill>
                  <a:srgbClr val="FFFFFF"/>
                </a:solidFill>
                <a:latin typeface="Constantia"/>
                <a:cs typeface="Constantia"/>
              </a:rPr>
              <a:t>Unfair</a:t>
            </a:r>
            <a:r>
              <a:rPr sz="3000" b="1" spc="-17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45" dirty="0">
                <a:solidFill>
                  <a:srgbClr val="FFFFFF"/>
                </a:solidFill>
                <a:latin typeface="Constantia"/>
                <a:cs typeface="Constantia"/>
              </a:rPr>
              <a:t>Trade</a:t>
            </a:r>
            <a:r>
              <a:rPr sz="3000" b="1" spc="-8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Practices.</a:t>
            </a:r>
            <a:endParaRPr sz="3000">
              <a:latin typeface="Constantia"/>
              <a:cs typeface="Constantia"/>
            </a:endParaRPr>
          </a:p>
          <a:p>
            <a:pPr marL="12700" marR="5080">
              <a:lnSpc>
                <a:spcPts val="3240"/>
              </a:lnSpc>
              <a:spcBef>
                <a:spcPts val="765"/>
              </a:spcBef>
            </a:pPr>
            <a:r>
              <a:rPr sz="3000" b="1" spc="-150" dirty="0">
                <a:solidFill>
                  <a:srgbClr val="FFFFFF"/>
                </a:solidFill>
                <a:latin typeface="Constantia"/>
                <a:cs typeface="Constantia"/>
              </a:rPr>
              <a:t>To</a:t>
            </a:r>
            <a:r>
              <a:rPr sz="3000" b="1" spc="-1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undertake</a:t>
            </a:r>
            <a:r>
              <a:rPr sz="3000" b="1" spc="-15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and</a:t>
            </a:r>
            <a:r>
              <a:rPr sz="3000" b="1" spc="-5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promote</a:t>
            </a:r>
            <a:r>
              <a:rPr sz="3000" b="1" spc="-12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research including</a:t>
            </a:r>
            <a:r>
              <a:rPr sz="3000" b="1" spc="-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30" dirty="0">
                <a:solidFill>
                  <a:srgbClr val="FFFFFF"/>
                </a:solidFill>
                <a:latin typeface="Constantia"/>
                <a:cs typeface="Constantia"/>
              </a:rPr>
              <a:t>to</a:t>
            </a:r>
            <a:r>
              <a:rPr sz="3000" b="1" spc="-15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spread</a:t>
            </a:r>
            <a:r>
              <a:rPr sz="3000" b="1" spc="-9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30" dirty="0">
                <a:solidFill>
                  <a:srgbClr val="FFFFFF"/>
                </a:solidFill>
                <a:latin typeface="Constantia"/>
                <a:cs typeface="Constantia"/>
              </a:rPr>
              <a:t>awareness</a:t>
            </a:r>
            <a:r>
              <a:rPr sz="3000" b="1" spc="-15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on consumer</a:t>
            </a:r>
            <a:r>
              <a:rPr sz="3000" b="1" spc="-1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right,</a:t>
            </a:r>
            <a:r>
              <a:rPr sz="3000" b="1" spc="-1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and</a:t>
            </a:r>
            <a:endParaRPr sz="3000">
              <a:latin typeface="Constantia"/>
              <a:cs typeface="Constant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5900" y="4504434"/>
            <a:ext cx="8574405" cy="130556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927100" marR="5080" indent="-914400">
              <a:lnSpc>
                <a:spcPts val="3240"/>
              </a:lnSpc>
              <a:spcBef>
                <a:spcPts val="505"/>
              </a:spcBef>
              <a:tabLst>
                <a:tab pos="926465" algn="l"/>
              </a:tabLst>
            </a:pP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(vii)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	</a:t>
            </a:r>
            <a:r>
              <a:rPr sz="3000" b="1" spc="-145" dirty="0">
                <a:solidFill>
                  <a:srgbClr val="FFFFFF"/>
                </a:solidFill>
                <a:latin typeface="Constantia"/>
                <a:cs typeface="Constantia"/>
              </a:rPr>
              <a:t>To</a:t>
            </a:r>
            <a:r>
              <a:rPr sz="3000" b="1" spc="-8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issue</a:t>
            </a:r>
            <a:r>
              <a:rPr sz="3000" b="1" spc="-1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guidelines</a:t>
            </a:r>
            <a:r>
              <a:rPr sz="3000" b="1" spc="-8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30" dirty="0">
                <a:solidFill>
                  <a:srgbClr val="FFFFFF"/>
                </a:solidFill>
                <a:latin typeface="Constantia"/>
                <a:cs typeface="Constantia"/>
              </a:rPr>
              <a:t>to</a:t>
            </a:r>
            <a:r>
              <a:rPr sz="3000" b="1" spc="-1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0" dirty="0">
                <a:solidFill>
                  <a:srgbClr val="FFFFFF"/>
                </a:solidFill>
                <a:latin typeface="Constantia"/>
                <a:cs typeface="Constantia"/>
              </a:rPr>
              <a:t>prevent</a:t>
            </a:r>
            <a:r>
              <a:rPr sz="3000" b="1" spc="-7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30" dirty="0">
                <a:solidFill>
                  <a:srgbClr val="FFFFFF"/>
                </a:solidFill>
                <a:latin typeface="Constantia"/>
                <a:cs typeface="Constantia"/>
              </a:rPr>
              <a:t>Unfair</a:t>
            </a:r>
            <a:r>
              <a:rPr sz="3000" b="1" spc="-17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Trade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Practices</a:t>
            </a:r>
            <a:r>
              <a:rPr sz="3000" b="1" spc="-15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and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0" dirty="0">
                <a:solidFill>
                  <a:srgbClr val="FFFFFF"/>
                </a:solidFill>
                <a:latin typeface="Constantia"/>
                <a:cs typeface="Constantia"/>
              </a:rPr>
              <a:t>Protect</a:t>
            </a:r>
            <a:r>
              <a:rPr sz="3000" b="1" spc="-10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the</a:t>
            </a:r>
            <a:r>
              <a:rPr sz="3000" b="1" spc="-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Interest</a:t>
            </a:r>
            <a:r>
              <a:rPr sz="3000" b="1" spc="-1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of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Consumer.</a:t>
            </a:r>
            <a:endParaRPr sz="30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181" y="157713"/>
            <a:ext cx="169163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35" dirty="0">
                <a:solidFill>
                  <a:srgbClr val="FFFF00"/>
                </a:solidFill>
                <a:latin typeface="Constantia"/>
                <a:cs typeface="Constantia"/>
              </a:rPr>
              <a:t>Powers:</a:t>
            </a:r>
            <a:endParaRPr sz="3600">
              <a:latin typeface="Constantia"/>
              <a:cs typeface="Constant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7318" y="760747"/>
            <a:ext cx="8362950" cy="568325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883919" indent="-775970">
              <a:lnSpc>
                <a:spcPct val="100000"/>
              </a:lnSpc>
              <a:spcBef>
                <a:spcPts val="865"/>
              </a:spcBef>
              <a:buAutoNum type="alphaLcParenBoth"/>
              <a:tabLst>
                <a:tab pos="883919" algn="l"/>
              </a:tabLst>
            </a:pPr>
            <a:r>
              <a:rPr sz="2800" b="1" spc="-145" dirty="0">
                <a:solidFill>
                  <a:srgbClr val="FFFFFF"/>
                </a:solidFill>
                <a:latin typeface="Constantia"/>
                <a:cs typeface="Constantia"/>
              </a:rPr>
              <a:t>To</a:t>
            </a:r>
            <a:r>
              <a:rPr sz="2800" b="1" spc="-114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Constantia"/>
                <a:cs typeface="Constantia"/>
              </a:rPr>
              <a:t>refer</a:t>
            </a:r>
            <a:r>
              <a:rPr sz="2800" b="1" spc="-15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spc="-20" dirty="0">
                <a:solidFill>
                  <a:srgbClr val="FFFFFF"/>
                </a:solidFill>
                <a:latin typeface="Constantia"/>
                <a:cs typeface="Constantia"/>
              </a:rPr>
              <a:t>matters</a:t>
            </a:r>
            <a:r>
              <a:rPr sz="2800" b="1" spc="-1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dirty="0">
                <a:solidFill>
                  <a:srgbClr val="FFFFFF"/>
                </a:solidFill>
                <a:latin typeface="Constantia"/>
                <a:cs typeface="Constantia"/>
              </a:rPr>
              <a:t>relating</a:t>
            </a:r>
            <a:r>
              <a:rPr sz="2800" b="1" spc="-6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spc="-25" dirty="0">
                <a:solidFill>
                  <a:srgbClr val="FFFFFF"/>
                </a:solidFill>
                <a:latin typeface="Constantia"/>
                <a:cs typeface="Constantia"/>
              </a:rPr>
              <a:t>to:</a:t>
            </a:r>
            <a:endParaRPr sz="2800">
              <a:latin typeface="Constantia"/>
              <a:cs typeface="Constantia"/>
            </a:endParaRPr>
          </a:p>
          <a:p>
            <a:pPr marL="1614170" lvl="1" indent="-807720">
              <a:lnSpc>
                <a:spcPct val="100000"/>
              </a:lnSpc>
              <a:spcBef>
                <a:spcPts val="770"/>
              </a:spcBef>
              <a:buAutoNum type="romanLcParenBoth"/>
              <a:tabLst>
                <a:tab pos="1614170" algn="l"/>
                <a:tab pos="3670300" algn="l"/>
              </a:tabLst>
            </a:pPr>
            <a:r>
              <a:rPr sz="2800" b="1" spc="-10" dirty="0">
                <a:solidFill>
                  <a:srgbClr val="FFFFFF"/>
                </a:solidFill>
                <a:latin typeface="Constantia"/>
                <a:cs typeface="Constantia"/>
              </a:rPr>
              <a:t>violation</a:t>
            </a:r>
            <a:r>
              <a:rPr sz="2800" b="1" spc="-9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spc="-25" dirty="0">
                <a:solidFill>
                  <a:srgbClr val="FFFFFF"/>
                </a:solidFill>
                <a:latin typeface="Constantia"/>
                <a:cs typeface="Constantia"/>
              </a:rPr>
              <a:t>of</a:t>
            </a:r>
            <a:r>
              <a:rPr sz="2800" b="1" dirty="0">
                <a:solidFill>
                  <a:srgbClr val="FFFFFF"/>
                </a:solidFill>
                <a:latin typeface="Constantia"/>
                <a:cs typeface="Constantia"/>
              </a:rPr>
              <a:t>	</a:t>
            </a:r>
            <a:r>
              <a:rPr sz="2800" b="1" spc="-10" dirty="0">
                <a:solidFill>
                  <a:srgbClr val="FFFFFF"/>
                </a:solidFill>
                <a:latin typeface="Constantia"/>
                <a:cs typeface="Constantia"/>
              </a:rPr>
              <a:t>rights</a:t>
            </a:r>
            <a:r>
              <a:rPr sz="2800" b="1" spc="-1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dirty="0">
                <a:solidFill>
                  <a:srgbClr val="FFFFFF"/>
                </a:solidFill>
                <a:latin typeface="Constantia"/>
                <a:cs typeface="Constantia"/>
              </a:rPr>
              <a:t>of</a:t>
            </a:r>
            <a:r>
              <a:rPr sz="2800" b="1" spc="-10" dirty="0">
                <a:solidFill>
                  <a:srgbClr val="FFFFFF"/>
                </a:solidFill>
                <a:latin typeface="Constantia"/>
                <a:cs typeface="Constantia"/>
              </a:rPr>
              <a:t> consumers,</a:t>
            </a:r>
            <a:endParaRPr sz="2800">
              <a:latin typeface="Constantia"/>
              <a:cs typeface="Constantia"/>
            </a:endParaRPr>
          </a:p>
          <a:p>
            <a:pPr marL="1615440" lvl="1" indent="-808990">
              <a:lnSpc>
                <a:spcPct val="100000"/>
              </a:lnSpc>
              <a:spcBef>
                <a:spcPts val="670"/>
              </a:spcBef>
              <a:buAutoNum type="romanLcParenBoth"/>
              <a:tabLst>
                <a:tab pos="1615440" algn="l"/>
              </a:tabLst>
            </a:pPr>
            <a:r>
              <a:rPr sz="2800" b="1" spc="-25" dirty="0">
                <a:solidFill>
                  <a:srgbClr val="FFFFFF"/>
                </a:solidFill>
                <a:latin typeface="Constantia"/>
                <a:cs typeface="Constantia"/>
              </a:rPr>
              <a:t>Unfair</a:t>
            </a:r>
            <a:r>
              <a:rPr sz="2800" b="1" spc="-1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spc="-40" dirty="0">
                <a:solidFill>
                  <a:srgbClr val="FFFFFF"/>
                </a:solidFill>
                <a:latin typeface="Constantia"/>
                <a:cs typeface="Constantia"/>
              </a:rPr>
              <a:t>Trade</a:t>
            </a:r>
            <a:r>
              <a:rPr sz="2800" b="1" spc="-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spc="-20" dirty="0">
                <a:solidFill>
                  <a:srgbClr val="FFFFFF"/>
                </a:solidFill>
                <a:latin typeface="Constantia"/>
                <a:cs typeface="Constantia"/>
              </a:rPr>
              <a:t>Practices</a:t>
            </a:r>
            <a:r>
              <a:rPr sz="2800" b="1" spc="-1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spc="-25" dirty="0">
                <a:solidFill>
                  <a:srgbClr val="FFFFFF"/>
                </a:solidFill>
                <a:latin typeface="Constantia"/>
                <a:cs typeface="Constantia"/>
              </a:rPr>
              <a:t>or</a:t>
            </a:r>
            <a:endParaRPr sz="2800">
              <a:latin typeface="Constantia"/>
              <a:cs typeface="Constantia"/>
            </a:endParaRPr>
          </a:p>
          <a:p>
            <a:pPr marL="1615440" marR="425450" lvl="1" indent="-809625">
              <a:lnSpc>
                <a:spcPct val="100000"/>
              </a:lnSpc>
              <a:spcBef>
                <a:spcPts val="670"/>
              </a:spcBef>
              <a:buAutoNum type="romanLcParenBoth"/>
              <a:tabLst>
                <a:tab pos="1615440" algn="l"/>
                <a:tab pos="4942205" algn="l"/>
              </a:tabLst>
            </a:pPr>
            <a:r>
              <a:rPr sz="2800" b="1" spc="-10" dirty="0">
                <a:solidFill>
                  <a:srgbClr val="FFFFFF"/>
                </a:solidFill>
                <a:latin typeface="Constantia"/>
                <a:cs typeface="Constantia"/>
              </a:rPr>
              <a:t>false</a:t>
            </a:r>
            <a:r>
              <a:rPr sz="2800" b="1" spc="-1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dirty="0">
                <a:solidFill>
                  <a:srgbClr val="FFFFFF"/>
                </a:solidFill>
                <a:latin typeface="Constantia"/>
                <a:cs typeface="Constantia"/>
              </a:rPr>
              <a:t>or</a:t>
            </a:r>
            <a:r>
              <a:rPr sz="2800" b="1" spc="-9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Constantia"/>
                <a:cs typeface="Constantia"/>
              </a:rPr>
              <a:t>misleading</a:t>
            </a:r>
            <a:r>
              <a:rPr sz="2800" b="1" dirty="0">
                <a:solidFill>
                  <a:srgbClr val="FFFFFF"/>
                </a:solidFill>
                <a:latin typeface="Constantia"/>
                <a:cs typeface="Constantia"/>
              </a:rPr>
              <a:t>	</a:t>
            </a:r>
            <a:r>
              <a:rPr sz="2800" b="1" spc="-10" dirty="0">
                <a:solidFill>
                  <a:srgbClr val="FFFFFF"/>
                </a:solidFill>
                <a:latin typeface="Constantia"/>
                <a:cs typeface="Constantia"/>
              </a:rPr>
              <a:t>advertisement</a:t>
            </a:r>
            <a:r>
              <a:rPr sz="2800" b="1" spc="-15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spc="-25" dirty="0">
                <a:solidFill>
                  <a:srgbClr val="FFFFFF"/>
                </a:solidFill>
                <a:latin typeface="Constantia"/>
                <a:cs typeface="Constantia"/>
              </a:rPr>
              <a:t>for </a:t>
            </a:r>
            <a:r>
              <a:rPr sz="2800" b="1" spc="-20" dirty="0">
                <a:solidFill>
                  <a:srgbClr val="FFFFFF"/>
                </a:solidFill>
                <a:latin typeface="Constantia"/>
                <a:cs typeface="Constantia"/>
              </a:rPr>
              <a:t>investigation</a:t>
            </a:r>
            <a:r>
              <a:rPr sz="2800" b="1" spc="-114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dirty="0">
                <a:solidFill>
                  <a:srgbClr val="FFFFFF"/>
                </a:solidFill>
                <a:latin typeface="Constantia"/>
                <a:cs typeface="Constantia"/>
              </a:rPr>
              <a:t>or</a:t>
            </a:r>
            <a:r>
              <a:rPr sz="2800" b="1" spc="-114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spc="-35" dirty="0">
                <a:solidFill>
                  <a:srgbClr val="FFFFFF"/>
                </a:solidFill>
                <a:latin typeface="Constantia"/>
                <a:cs typeface="Constantia"/>
              </a:rPr>
              <a:t>to</a:t>
            </a:r>
            <a:r>
              <a:rPr sz="2800" b="1" spc="-1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Constantia"/>
                <a:cs typeface="Constantia"/>
              </a:rPr>
              <a:t>other</a:t>
            </a:r>
            <a:r>
              <a:rPr sz="2800" b="1" spc="-12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Constantia"/>
                <a:cs typeface="Constantia"/>
              </a:rPr>
              <a:t>regulators </a:t>
            </a:r>
            <a:r>
              <a:rPr sz="2800" b="1" dirty="0">
                <a:solidFill>
                  <a:srgbClr val="FFFFFF"/>
                </a:solidFill>
                <a:latin typeface="Constantia"/>
                <a:cs typeface="Constantia"/>
              </a:rPr>
              <a:t>established</a:t>
            </a:r>
            <a:r>
              <a:rPr sz="2800" b="1" spc="-10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dirty="0">
                <a:solidFill>
                  <a:srgbClr val="FFFFFF"/>
                </a:solidFill>
                <a:latin typeface="Constantia"/>
                <a:cs typeface="Constantia"/>
              </a:rPr>
              <a:t>the</a:t>
            </a:r>
            <a:r>
              <a:rPr sz="2800" b="1" spc="-1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dirty="0">
                <a:solidFill>
                  <a:srgbClr val="FFFFFF"/>
                </a:solidFill>
                <a:latin typeface="Constantia"/>
                <a:cs typeface="Constantia"/>
              </a:rPr>
              <a:t>Act,</a:t>
            </a:r>
            <a:r>
              <a:rPr sz="2800" b="1" spc="-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Constantia"/>
                <a:cs typeface="Constantia"/>
              </a:rPr>
              <a:t>(S.19).</a:t>
            </a:r>
            <a:endParaRPr sz="2800">
              <a:latin typeface="Constantia"/>
              <a:cs typeface="Constantia"/>
            </a:endParaRPr>
          </a:p>
          <a:p>
            <a:pPr marL="806450" marR="205104" indent="-794385">
              <a:lnSpc>
                <a:spcPct val="100000"/>
              </a:lnSpc>
              <a:spcBef>
                <a:spcPts val="675"/>
              </a:spcBef>
              <a:buAutoNum type="alphaLcParenBoth"/>
              <a:tabLst>
                <a:tab pos="806450" algn="l"/>
              </a:tabLst>
            </a:pPr>
            <a:r>
              <a:rPr sz="2800" b="1" spc="-145" dirty="0">
                <a:solidFill>
                  <a:srgbClr val="FFFFFF"/>
                </a:solidFill>
                <a:latin typeface="Constantia"/>
                <a:cs typeface="Constantia"/>
              </a:rPr>
              <a:t>To</a:t>
            </a:r>
            <a:r>
              <a:rPr sz="2800" b="1" spc="-1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Constantia"/>
                <a:cs typeface="Constantia"/>
              </a:rPr>
              <a:t>resale</a:t>
            </a:r>
            <a:r>
              <a:rPr sz="2800" b="1" spc="-1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spc="-25" dirty="0">
                <a:solidFill>
                  <a:srgbClr val="FFFFFF"/>
                </a:solidFill>
                <a:latin typeface="Constantia"/>
                <a:cs typeface="Constantia"/>
              </a:rPr>
              <a:t>goods</a:t>
            </a:r>
            <a:r>
              <a:rPr sz="2800" b="1" spc="-10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spc="-20" dirty="0">
                <a:solidFill>
                  <a:srgbClr val="FFFFFF"/>
                </a:solidFill>
                <a:latin typeface="Constantia"/>
                <a:cs typeface="Constantia"/>
              </a:rPr>
              <a:t>or</a:t>
            </a:r>
            <a:r>
              <a:rPr sz="2800" b="1" spc="-1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spc="-25" dirty="0">
                <a:solidFill>
                  <a:srgbClr val="FFFFFF"/>
                </a:solidFill>
                <a:latin typeface="Constantia"/>
                <a:cs typeface="Constantia"/>
              </a:rPr>
              <a:t>withdrawal</a:t>
            </a:r>
            <a:r>
              <a:rPr sz="2800" b="1" spc="-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dirty="0">
                <a:solidFill>
                  <a:srgbClr val="FFFFFF"/>
                </a:solidFill>
                <a:latin typeface="Constantia"/>
                <a:cs typeface="Constantia"/>
              </a:rPr>
              <a:t>of </a:t>
            </a:r>
            <a:r>
              <a:rPr sz="2800" b="1" spc="-10" dirty="0">
                <a:solidFill>
                  <a:srgbClr val="FFFFFF"/>
                </a:solidFill>
                <a:latin typeface="Constantia"/>
                <a:cs typeface="Constantia"/>
              </a:rPr>
              <a:t>services </a:t>
            </a:r>
            <a:r>
              <a:rPr sz="2800" b="1" spc="-20" dirty="0">
                <a:solidFill>
                  <a:srgbClr val="FFFFFF"/>
                </a:solidFill>
                <a:latin typeface="Constantia"/>
                <a:cs typeface="Constantia"/>
              </a:rPr>
              <a:t>which</a:t>
            </a:r>
            <a:r>
              <a:rPr sz="2800" b="1" spc="-15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spc="-20" dirty="0">
                <a:solidFill>
                  <a:srgbClr val="FFFFFF"/>
                </a:solidFill>
                <a:latin typeface="Constantia"/>
                <a:cs typeface="Constantia"/>
              </a:rPr>
              <a:t>are</a:t>
            </a:r>
            <a:r>
              <a:rPr sz="2800" b="1" spc="-15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Constantia"/>
                <a:cs typeface="Constantia"/>
              </a:rPr>
              <a:t>dangerous,</a:t>
            </a:r>
            <a:r>
              <a:rPr sz="2800" b="1" spc="-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Constantia"/>
                <a:cs typeface="Constantia"/>
              </a:rPr>
              <a:t>hazarders</a:t>
            </a:r>
            <a:r>
              <a:rPr sz="2800" b="1" spc="-1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dirty="0">
                <a:solidFill>
                  <a:srgbClr val="FFFFFF"/>
                </a:solidFill>
                <a:latin typeface="Constantia"/>
                <a:cs typeface="Constantia"/>
              </a:rPr>
              <a:t>or</a:t>
            </a:r>
            <a:r>
              <a:rPr sz="2800" b="1" spc="-1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Constantia"/>
                <a:cs typeface="Constantia"/>
              </a:rPr>
              <a:t>unsafe</a:t>
            </a:r>
            <a:r>
              <a:rPr sz="2800" b="1" spc="-1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spc="-25" dirty="0">
                <a:solidFill>
                  <a:srgbClr val="FFFFFF"/>
                </a:solidFill>
                <a:latin typeface="Constantia"/>
                <a:cs typeface="Constantia"/>
              </a:rPr>
              <a:t>or </a:t>
            </a:r>
            <a:r>
              <a:rPr sz="2800" b="1" spc="-10" dirty="0">
                <a:solidFill>
                  <a:srgbClr val="FFFFFF"/>
                </a:solidFill>
                <a:latin typeface="Constantia"/>
                <a:cs typeface="Constantia"/>
              </a:rPr>
              <a:t>reimburse</a:t>
            </a:r>
            <a:r>
              <a:rPr sz="2800" b="1" spc="-1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dirty="0">
                <a:solidFill>
                  <a:srgbClr val="FFFFFF"/>
                </a:solidFill>
                <a:latin typeface="Constantia"/>
                <a:cs typeface="Constantia"/>
              </a:rPr>
              <a:t>the</a:t>
            </a:r>
            <a:r>
              <a:rPr sz="2800" b="1" spc="-15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spc="-20" dirty="0">
                <a:solidFill>
                  <a:srgbClr val="FFFFFF"/>
                </a:solidFill>
                <a:latin typeface="Constantia"/>
                <a:cs typeface="Constantia"/>
              </a:rPr>
              <a:t>prices</a:t>
            </a:r>
            <a:r>
              <a:rPr sz="2800" b="1" spc="-1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dirty="0">
                <a:solidFill>
                  <a:srgbClr val="FFFFFF"/>
                </a:solidFill>
                <a:latin typeface="Constantia"/>
                <a:cs typeface="Constantia"/>
              </a:rPr>
              <a:t>of</a:t>
            </a:r>
            <a:r>
              <a:rPr sz="2800" b="1" spc="-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spc="-25" dirty="0">
                <a:solidFill>
                  <a:srgbClr val="FFFFFF"/>
                </a:solidFill>
                <a:latin typeface="Constantia"/>
                <a:cs typeface="Constantia"/>
              </a:rPr>
              <a:t>goods</a:t>
            </a:r>
            <a:r>
              <a:rPr sz="2800" b="1" spc="-1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dirty="0">
                <a:solidFill>
                  <a:srgbClr val="FFFFFF"/>
                </a:solidFill>
                <a:latin typeface="Constantia"/>
                <a:cs typeface="Constantia"/>
              </a:rPr>
              <a:t>or</a:t>
            </a:r>
            <a:r>
              <a:rPr sz="2800" b="1" spc="-1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dirty="0">
                <a:solidFill>
                  <a:srgbClr val="FFFFFF"/>
                </a:solidFill>
                <a:latin typeface="Constantia"/>
                <a:cs typeface="Constantia"/>
              </a:rPr>
              <a:t>services</a:t>
            </a:r>
            <a:r>
              <a:rPr sz="2800" b="1" spc="-10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spc="-25" dirty="0">
                <a:solidFill>
                  <a:srgbClr val="FFFFFF"/>
                </a:solidFill>
                <a:latin typeface="Constantia"/>
                <a:cs typeface="Constantia"/>
              </a:rPr>
              <a:t>to </a:t>
            </a:r>
            <a:r>
              <a:rPr sz="2800" b="1" spc="-20" dirty="0">
                <a:solidFill>
                  <a:srgbClr val="FFFFFF"/>
                </a:solidFill>
                <a:latin typeface="Constantia"/>
                <a:cs typeface="Constantia"/>
              </a:rPr>
              <a:t>consumers</a:t>
            </a:r>
            <a:r>
              <a:rPr sz="2800" b="1" spc="-1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dirty="0">
                <a:solidFill>
                  <a:srgbClr val="FFFFFF"/>
                </a:solidFill>
                <a:latin typeface="Constantia"/>
                <a:cs typeface="Constantia"/>
              </a:rPr>
              <a:t>of</a:t>
            </a:r>
            <a:r>
              <a:rPr sz="2800" b="1" spc="-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spc="-25" dirty="0">
                <a:solidFill>
                  <a:srgbClr val="FFFFFF"/>
                </a:solidFill>
                <a:latin typeface="Constantia"/>
                <a:cs typeface="Constantia"/>
              </a:rPr>
              <a:t>goods</a:t>
            </a:r>
            <a:r>
              <a:rPr sz="2800" b="1" spc="-1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dirty="0">
                <a:solidFill>
                  <a:srgbClr val="FFFFFF"/>
                </a:solidFill>
                <a:latin typeface="Constantia"/>
                <a:cs typeface="Constantia"/>
              </a:rPr>
              <a:t>and</a:t>
            </a:r>
            <a:r>
              <a:rPr sz="2800" b="1" spc="-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dirty="0">
                <a:solidFill>
                  <a:srgbClr val="FFFFFF"/>
                </a:solidFill>
                <a:latin typeface="Constantia"/>
                <a:cs typeface="Constantia"/>
              </a:rPr>
              <a:t>services,</a:t>
            </a:r>
            <a:r>
              <a:rPr sz="2800" b="1" spc="-9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spc="-25" dirty="0">
                <a:solidFill>
                  <a:srgbClr val="FFFFFF"/>
                </a:solidFill>
                <a:latin typeface="Constantia"/>
                <a:cs typeface="Constantia"/>
              </a:rPr>
              <a:t>and</a:t>
            </a:r>
            <a:endParaRPr sz="2800">
              <a:latin typeface="Constantia"/>
              <a:cs typeface="Constantia"/>
            </a:endParaRPr>
          </a:p>
          <a:p>
            <a:pPr marL="806450" marR="5080" indent="-794385">
              <a:lnSpc>
                <a:spcPct val="100000"/>
              </a:lnSpc>
              <a:spcBef>
                <a:spcPts val="675"/>
              </a:spcBef>
              <a:buAutoNum type="alphaLcParenBoth"/>
              <a:tabLst>
                <a:tab pos="806450" algn="l"/>
                <a:tab pos="3670300" algn="l"/>
              </a:tabLst>
            </a:pPr>
            <a:r>
              <a:rPr sz="2800" b="1" spc="-145" dirty="0">
                <a:solidFill>
                  <a:srgbClr val="FFFFFF"/>
                </a:solidFill>
                <a:latin typeface="Constantia"/>
                <a:cs typeface="Constantia"/>
              </a:rPr>
              <a:t>To</a:t>
            </a:r>
            <a:r>
              <a:rPr sz="2800" b="1" spc="-1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Constantia"/>
                <a:cs typeface="Constantia"/>
              </a:rPr>
              <a:t>discontinue</a:t>
            </a:r>
            <a:r>
              <a:rPr sz="2800" b="1" dirty="0">
                <a:solidFill>
                  <a:srgbClr val="FFFFFF"/>
                </a:solidFill>
                <a:latin typeface="Constantia"/>
                <a:cs typeface="Constantia"/>
              </a:rPr>
              <a:t>	</a:t>
            </a:r>
            <a:r>
              <a:rPr sz="2800" b="1" spc="-20" dirty="0">
                <a:solidFill>
                  <a:srgbClr val="FFFFFF"/>
                </a:solidFill>
                <a:latin typeface="Constantia"/>
                <a:cs typeface="Constantia"/>
              </a:rPr>
              <a:t>practices</a:t>
            </a:r>
            <a:r>
              <a:rPr sz="2800" b="1" spc="-114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dirty="0">
                <a:solidFill>
                  <a:srgbClr val="FFFFFF"/>
                </a:solidFill>
                <a:latin typeface="Constantia"/>
                <a:cs typeface="Constantia"/>
              </a:rPr>
              <a:t>that</a:t>
            </a:r>
            <a:r>
              <a:rPr sz="2800" b="1" spc="-1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Constantia"/>
                <a:cs typeface="Constantia"/>
              </a:rPr>
              <a:t>are</a:t>
            </a:r>
            <a:r>
              <a:rPr sz="2800" b="1" spc="-1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Constantia"/>
                <a:cs typeface="Constantia"/>
              </a:rPr>
              <a:t>unfair</a:t>
            </a:r>
            <a:r>
              <a:rPr sz="2800" b="1" spc="-1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spc="-25" dirty="0">
                <a:solidFill>
                  <a:srgbClr val="FFFFFF"/>
                </a:solidFill>
                <a:latin typeface="Constantia"/>
                <a:cs typeface="Constantia"/>
              </a:rPr>
              <a:t>and </a:t>
            </a:r>
            <a:r>
              <a:rPr sz="2800" b="1" dirty="0">
                <a:solidFill>
                  <a:srgbClr val="FFFFFF"/>
                </a:solidFill>
                <a:latin typeface="Constantia"/>
                <a:cs typeface="Constantia"/>
              </a:rPr>
              <a:t>prejudicial</a:t>
            </a:r>
            <a:r>
              <a:rPr sz="2800" b="1" spc="-1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spc="-35" dirty="0">
                <a:solidFill>
                  <a:srgbClr val="FFFFFF"/>
                </a:solidFill>
                <a:latin typeface="Constantia"/>
                <a:cs typeface="Constantia"/>
              </a:rPr>
              <a:t>to</a:t>
            </a:r>
            <a:r>
              <a:rPr sz="2800" b="1" spc="-1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Constantia"/>
                <a:cs typeface="Constantia"/>
              </a:rPr>
              <a:t>consumer</a:t>
            </a:r>
            <a:r>
              <a:rPr sz="2800" b="1" spc="-1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Constantia"/>
                <a:cs typeface="Constantia"/>
              </a:rPr>
              <a:t>interest</a:t>
            </a:r>
            <a:r>
              <a:rPr sz="2800" b="1" spc="-1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Constantia"/>
                <a:cs typeface="Constantia"/>
              </a:rPr>
              <a:t>(S.20).</a:t>
            </a:r>
            <a:endParaRPr sz="28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181" y="191515"/>
            <a:ext cx="8736965" cy="569468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701040" marR="419734" indent="-688975">
              <a:lnSpc>
                <a:spcPts val="3240"/>
              </a:lnSpc>
              <a:spcBef>
                <a:spcPts val="505"/>
              </a:spcBef>
              <a:buClr>
                <a:srgbClr val="FFFFFF"/>
              </a:buClr>
              <a:buFont typeface="Constantia"/>
              <a:buAutoNum type="alphaLcParenBoth" startAt="4"/>
              <a:tabLst>
                <a:tab pos="701040" algn="l"/>
              </a:tabLst>
            </a:pPr>
            <a:r>
              <a:rPr sz="3000" b="1" spc="-145" dirty="0">
                <a:solidFill>
                  <a:srgbClr val="FFFFFF"/>
                </a:solidFill>
                <a:latin typeface="Constantia"/>
                <a:cs typeface="Constantia"/>
              </a:rPr>
              <a:t>To</a:t>
            </a:r>
            <a:r>
              <a:rPr sz="3000" b="1" spc="-8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issue</a:t>
            </a:r>
            <a:r>
              <a:rPr sz="3000" b="1" spc="-1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directions</a:t>
            </a:r>
            <a:r>
              <a:rPr sz="3000" b="1" spc="-1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50" dirty="0">
                <a:solidFill>
                  <a:srgbClr val="FFFFFF"/>
                </a:solidFill>
                <a:latin typeface="Constantia"/>
                <a:cs typeface="Constantia"/>
              </a:rPr>
              <a:t>to</a:t>
            </a:r>
            <a:r>
              <a:rPr sz="3000" b="1" spc="-1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0" dirty="0">
                <a:solidFill>
                  <a:srgbClr val="FFFFFF"/>
                </a:solidFill>
                <a:latin typeface="Constantia"/>
                <a:cs typeface="Constantia"/>
              </a:rPr>
              <a:t>concerned</a:t>
            </a:r>
            <a:r>
              <a:rPr sz="3000" b="1" spc="-5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0" dirty="0">
                <a:solidFill>
                  <a:srgbClr val="FFFFFF"/>
                </a:solidFill>
                <a:latin typeface="Constantia"/>
                <a:cs typeface="Constantia"/>
              </a:rPr>
              <a:t>traders</a:t>
            </a:r>
            <a:r>
              <a:rPr sz="3000" b="1" spc="-15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or </a:t>
            </a:r>
            <a:r>
              <a:rPr sz="3000" b="1" spc="-20" dirty="0">
                <a:solidFill>
                  <a:srgbClr val="FFFFFF"/>
                </a:solidFill>
                <a:latin typeface="Constantia"/>
                <a:cs typeface="Constantia"/>
              </a:rPr>
              <a:t>manufacturers</a:t>
            </a:r>
            <a:r>
              <a:rPr sz="3000" b="1" spc="-1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or</a:t>
            </a:r>
            <a:r>
              <a:rPr sz="3000" b="1" spc="-1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endorser</a:t>
            </a:r>
            <a:r>
              <a:rPr sz="3000" b="1" spc="-15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or</a:t>
            </a:r>
            <a:r>
              <a:rPr sz="3000" b="1" spc="-1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0" dirty="0">
                <a:solidFill>
                  <a:srgbClr val="FFFFFF"/>
                </a:solidFill>
                <a:latin typeface="Constantia"/>
                <a:cs typeface="Constantia"/>
              </a:rPr>
              <a:t>advertiser</a:t>
            </a:r>
            <a:r>
              <a:rPr sz="3000" b="1" spc="-10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to discontinue</a:t>
            </a:r>
            <a:r>
              <a:rPr sz="3000" b="1" spc="-11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advertisement</a:t>
            </a:r>
            <a:r>
              <a:rPr sz="3000" b="1" spc="-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or</a:t>
            </a:r>
            <a:r>
              <a:rPr sz="3000" b="1" spc="-9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modify</a:t>
            </a:r>
            <a:r>
              <a:rPr sz="3000" b="1" spc="-8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the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same</a:t>
            </a:r>
            <a:r>
              <a:rPr sz="3000" b="1" spc="-1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(S.20(1).</a:t>
            </a:r>
            <a:endParaRPr sz="3000">
              <a:latin typeface="Constantia"/>
              <a:cs typeface="Constantia"/>
            </a:endParaRPr>
          </a:p>
          <a:p>
            <a:pPr marL="701040" marR="757555" indent="-688975">
              <a:lnSpc>
                <a:spcPts val="3240"/>
              </a:lnSpc>
              <a:spcBef>
                <a:spcPts val="720"/>
              </a:spcBef>
              <a:buAutoNum type="alphaLcParenBoth" startAt="4"/>
              <a:tabLst>
                <a:tab pos="701040" algn="l"/>
              </a:tabLst>
            </a:pPr>
            <a:r>
              <a:rPr sz="3000" b="1" spc="-145" dirty="0">
                <a:solidFill>
                  <a:srgbClr val="FFFFFF"/>
                </a:solidFill>
                <a:latin typeface="Constantia"/>
                <a:cs typeface="Constantia"/>
              </a:rPr>
              <a:t>To</a:t>
            </a:r>
            <a:r>
              <a:rPr sz="3000" b="1" spc="-8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impose</a:t>
            </a:r>
            <a:r>
              <a:rPr sz="3000" b="1" spc="-1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penalties</a:t>
            </a:r>
            <a:r>
              <a:rPr sz="3000" b="1" spc="-8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in</a:t>
            </a:r>
            <a:r>
              <a:rPr sz="3000" b="1" spc="-12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0" dirty="0">
                <a:solidFill>
                  <a:srgbClr val="FFFFFF"/>
                </a:solidFill>
                <a:latin typeface="Constantia"/>
                <a:cs typeface="Constantia"/>
              </a:rPr>
              <a:t>respect</a:t>
            </a:r>
            <a:r>
              <a:rPr sz="3000" b="1" spc="-15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of</a:t>
            </a:r>
            <a:r>
              <a:rPr sz="3000" b="1" spc="1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false</a:t>
            </a:r>
            <a:r>
              <a:rPr sz="3000" b="1" spc="-16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or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misleading</a:t>
            </a:r>
            <a:r>
              <a:rPr sz="3000" b="1" spc="-9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0" dirty="0">
                <a:solidFill>
                  <a:srgbClr val="FFFFFF"/>
                </a:solidFill>
                <a:latin typeface="Constantia"/>
                <a:cs typeface="Constantia"/>
              </a:rPr>
              <a:t>advertisement</a:t>
            </a:r>
            <a:r>
              <a:rPr sz="3000" b="1" spc="-1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0" dirty="0">
                <a:solidFill>
                  <a:srgbClr val="FFFFFF"/>
                </a:solidFill>
                <a:latin typeface="Constantia"/>
                <a:cs typeface="Constantia"/>
              </a:rPr>
              <a:t>upon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manufacturer</a:t>
            </a:r>
            <a:r>
              <a:rPr sz="3000" b="1" spc="-19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or</a:t>
            </a:r>
            <a:r>
              <a:rPr sz="3000" b="1" spc="-15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an</a:t>
            </a:r>
            <a:r>
              <a:rPr sz="3000" b="1" spc="-10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endorser</a:t>
            </a:r>
            <a:r>
              <a:rPr sz="3000" b="1" spc="-1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30" dirty="0">
                <a:solidFill>
                  <a:srgbClr val="FFFFFF"/>
                </a:solidFill>
                <a:latin typeface="Constantia"/>
                <a:cs typeface="Constantia"/>
              </a:rPr>
              <a:t>upto</a:t>
            </a:r>
            <a:r>
              <a:rPr sz="3000" b="1" spc="-1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50" dirty="0">
                <a:solidFill>
                  <a:srgbClr val="FFFFFF"/>
                </a:solidFill>
                <a:latin typeface="Constantia"/>
                <a:cs typeface="Constantia"/>
              </a:rPr>
              <a:t>a </a:t>
            </a:r>
            <a:r>
              <a:rPr sz="3000" b="1" spc="-20" dirty="0">
                <a:solidFill>
                  <a:srgbClr val="FFFFFF"/>
                </a:solidFill>
                <a:latin typeface="Constantia"/>
                <a:cs typeface="Constantia"/>
              </a:rPr>
              <a:t>maximum</a:t>
            </a:r>
            <a:r>
              <a:rPr sz="3000" b="1" spc="-15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of</a:t>
            </a:r>
            <a:r>
              <a:rPr sz="3000" b="1" spc="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Rs.</a:t>
            </a:r>
            <a:r>
              <a:rPr sz="3000" b="1" spc="-9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85" dirty="0">
                <a:solidFill>
                  <a:srgbClr val="FFFFFF"/>
                </a:solidFill>
                <a:latin typeface="Constantia"/>
                <a:cs typeface="Constantia"/>
              </a:rPr>
              <a:t>Ten</a:t>
            </a:r>
            <a:r>
              <a:rPr sz="3000" b="1" spc="-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lakh.</a:t>
            </a:r>
            <a:endParaRPr sz="3000">
              <a:latin typeface="Constantia"/>
              <a:cs typeface="Constantia"/>
            </a:endParaRPr>
          </a:p>
          <a:p>
            <a:pPr>
              <a:lnSpc>
                <a:spcPct val="100000"/>
              </a:lnSpc>
              <a:spcBef>
                <a:spcPts val="1019"/>
              </a:spcBef>
            </a:pPr>
            <a:endParaRPr sz="3000">
              <a:latin typeface="Constantia"/>
              <a:cs typeface="Constantia"/>
            </a:endParaRPr>
          </a:p>
          <a:p>
            <a:pPr marL="12700" marR="5080">
              <a:lnSpc>
                <a:spcPts val="3240"/>
              </a:lnSpc>
              <a:tabLst>
                <a:tab pos="857885" algn="l"/>
              </a:tabLst>
            </a:pP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The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	officers</a:t>
            </a:r>
            <a:r>
              <a:rPr sz="3000" b="1" spc="-1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(DG,</a:t>
            </a:r>
            <a:r>
              <a:rPr sz="3000" b="1" spc="-6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DC,</a:t>
            </a:r>
            <a:r>
              <a:rPr sz="3000" b="1" spc="-7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CRO)</a:t>
            </a:r>
            <a:r>
              <a:rPr sz="3000" b="1" spc="-7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40" dirty="0">
                <a:solidFill>
                  <a:srgbClr val="FFFFFF"/>
                </a:solidFill>
                <a:latin typeface="Constantia"/>
                <a:cs typeface="Constantia"/>
              </a:rPr>
              <a:t>have</a:t>
            </a:r>
            <a:r>
              <a:rPr sz="3000" b="1" spc="-1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been</a:t>
            </a:r>
            <a:r>
              <a:rPr sz="3000" b="1" spc="-1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vested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with</a:t>
            </a:r>
            <a:r>
              <a:rPr sz="3000" b="1" spc="-15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the</a:t>
            </a:r>
            <a:r>
              <a:rPr sz="3000" b="1" spc="-1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35" dirty="0">
                <a:solidFill>
                  <a:srgbClr val="FFFFFF"/>
                </a:solidFill>
                <a:latin typeface="Constantia"/>
                <a:cs typeface="Constantia"/>
              </a:rPr>
              <a:t>power</a:t>
            </a:r>
            <a:r>
              <a:rPr sz="3000" b="1" spc="-15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30" dirty="0">
                <a:solidFill>
                  <a:srgbClr val="FFFFFF"/>
                </a:solidFill>
                <a:latin typeface="Constantia"/>
                <a:cs typeface="Constantia"/>
              </a:rPr>
              <a:t>to</a:t>
            </a:r>
            <a:r>
              <a:rPr sz="3000" b="1" spc="-1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search</a:t>
            </a:r>
            <a:r>
              <a:rPr sz="3000" b="1" spc="-11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the</a:t>
            </a:r>
            <a:r>
              <a:rPr sz="3000" b="1" spc="-1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0" dirty="0">
                <a:solidFill>
                  <a:srgbClr val="FFFFFF"/>
                </a:solidFill>
                <a:latin typeface="Constantia"/>
                <a:cs typeface="Constantia"/>
              </a:rPr>
              <a:t>premises</a:t>
            </a:r>
            <a:r>
              <a:rPr sz="3000" b="1" spc="-1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and</a:t>
            </a:r>
            <a:r>
              <a:rPr sz="3000" b="1" spc="-9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seize the</a:t>
            </a:r>
            <a:r>
              <a:rPr sz="3000" b="1" spc="-1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goods.</a:t>
            </a:r>
            <a:r>
              <a:rPr sz="3000" b="1" spc="-1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These</a:t>
            </a:r>
            <a:r>
              <a:rPr sz="3000" b="1" spc="-1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30" dirty="0">
                <a:solidFill>
                  <a:srgbClr val="FFFFFF"/>
                </a:solidFill>
                <a:latin typeface="Constantia"/>
                <a:cs typeface="Constantia"/>
              </a:rPr>
              <a:t>powers</a:t>
            </a:r>
            <a:r>
              <a:rPr sz="3000" b="1" spc="-15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30" dirty="0">
                <a:solidFill>
                  <a:srgbClr val="FFFFFF"/>
                </a:solidFill>
                <a:latin typeface="Constantia"/>
                <a:cs typeface="Constantia"/>
              </a:rPr>
              <a:t>are</a:t>
            </a:r>
            <a:r>
              <a:rPr sz="3000" b="1" spc="-1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0" dirty="0">
                <a:solidFill>
                  <a:srgbClr val="FFFFFF"/>
                </a:solidFill>
                <a:latin typeface="Constantia"/>
                <a:cs typeface="Constantia"/>
              </a:rPr>
              <a:t>analogous</a:t>
            </a:r>
            <a:r>
              <a:rPr sz="3000" b="1" spc="-10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0" dirty="0">
                <a:solidFill>
                  <a:srgbClr val="FFFFFF"/>
                </a:solidFill>
                <a:latin typeface="Constantia"/>
                <a:cs typeface="Constantia"/>
              </a:rPr>
              <a:t>to</a:t>
            </a:r>
            <a:r>
              <a:rPr sz="3000" b="1" spc="-1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powers </a:t>
            </a:r>
            <a:r>
              <a:rPr sz="3000" b="1" spc="-20" dirty="0">
                <a:solidFill>
                  <a:srgbClr val="FFFFFF"/>
                </a:solidFill>
                <a:latin typeface="Constantia"/>
                <a:cs typeface="Constantia"/>
              </a:rPr>
              <a:t>conferred</a:t>
            </a:r>
            <a:r>
              <a:rPr sz="3000" b="1" spc="-1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under</a:t>
            </a:r>
            <a:r>
              <a:rPr sz="3000" b="1" spc="-1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35" dirty="0">
                <a:solidFill>
                  <a:srgbClr val="FFFFFF"/>
                </a:solidFill>
                <a:latin typeface="Constantia"/>
                <a:cs typeface="Constantia"/>
              </a:rPr>
              <a:t>Cr.Pc,</a:t>
            </a:r>
            <a:r>
              <a:rPr sz="3000" b="1" spc="-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1973.</a:t>
            </a:r>
            <a:endParaRPr sz="30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2997200" marR="5080" indent="-2583180">
              <a:lnSpc>
                <a:spcPct val="80000"/>
              </a:lnSpc>
              <a:spcBef>
                <a:spcPts val="960"/>
              </a:spcBef>
            </a:pPr>
            <a:r>
              <a:rPr sz="3600" b="1" spc="-25" dirty="0">
                <a:solidFill>
                  <a:srgbClr val="FFFF00"/>
                </a:solidFill>
                <a:latin typeface="Constantia"/>
                <a:cs typeface="Constantia"/>
              </a:rPr>
              <a:t>Consumer</a:t>
            </a:r>
            <a:r>
              <a:rPr sz="3600" b="1" spc="-16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600" b="1" spc="-10" dirty="0">
                <a:solidFill>
                  <a:srgbClr val="FFFF00"/>
                </a:solidFill>
                <a:latin typeface="Constantia"/>
                <a:cs typeface="Constantia"/>
              </a:rPr>
              <a:t>Commission</a:t>
            </a:r>
            <a:r>
              <a:rPr sz="3600" b="1" spc="-11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600" b="1" spc="-10" dirty="0">
                <a:solidFill>
                  <a:srgbClr val="FFFF00"/>
                </a:solidFill>
                <a:latin typeface="Constantia"/>
                <a:cs typeface="Constantia"/>
              </a:rPr>
              <a:t>Jurisdiction (Pecuniary)</a:t>
            </a:r>
            <a:endParaRPr sz="3600">
              <a:latin typeface="Constantia"/>
              <a:cs typeface="Constant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4500" y="5647757"/>
            <a:ext cx="77685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715010" algn="l"/>
              </a:tabLst>
            </a:pPr>
            <a:r>
              <a:rPr sz="2800" b="1" spc="-25" dirty="0">
                <a:solidFill>
                  <a:srgbClr val="FFFF00"/>
                </a:solidFill>
                <a:latin typeface="Constantia"/>
                <a:cs typeface="Constantia"/>
              </a:rPr>
              <a:t>For</a:t>
            </a:r>
            <a:r>
              <a:rPr sz="2800" b="1" dirty="0">
                <a:solidFill>
                  <a:srgbClr val="FFFF00"/>
                </a:solidFill>
                <a:latin typeface="Constantia"/>
                <a:cs typeface="Constantia"/>
              </a:rPr>
              <a:t>	</a:t>
            </a:r>
            <a:r>
              <a:rPr sz="2800" b="1" spc="-20" dirty="0">
                <a:solidFill>
                  <a:srgbClr val="FFFF00"/>
                </a:solidFill>
                <a:latin typeface="Constantia"/>
                <a:cs typeface="Constantia"/>
              </a:rPr>
              <a:t>value</a:t>
            </a:r>
            <a:r>
              <a:rPr sz="2800" b="1" spc="-15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2800" b="1" dirty="0">
                <a:solidFill>
                  <a:srgbClr val="FFFF00"/>
                </a:solidFill>
                <a:latin typeface="Constantia"/>
                <a:cs typeface="Constantia"/>
              </a:rPr>
              <a:t>of</a:t>
            </a:r>
            <a:r>
              <a:rPr sz="2800" b="1" spc="-1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2800" b="1" spc="-25" dirty="0">
                <a:solidFill>
                  <a:srgbClr val="FFFF00"/>
                </a:solidFill>
                <a:latin typeface="Constantia"/>
                <a:cs typeface="Constantia"/>
              </a:rPr>
              <a:t>goods</a:t>
            </a:r>
            <a:r>
              <a:rPr sz="2800" b="1" spc="-10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2800" b="1" dirty="0">
                <a:solidFill>
                  <a:srgbClr val="FFFF00"/>
                </a:solidFill>
                <a:latin typeface="Constantia"/>
                <a:cs typeface="Constantia"/>
              </a:rPr>
              <a:t>or</a:t>
            </a:r>
            <a:r>
              <a:rPr sz="2800" b="1" spc="-15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2800" b="1" spc="-10" dirty="0">
                <a:solidFill>
                  <a:srgbClr val="FFFF00"/>
                </a:solidFill>
                <a:latin typeface="Constantia"/>
                <a:cs typeface="Constantia"/>
              </a:rPr>
              <a:t>services</a:t>
            </a:r>
            <a:r>
              <a:rPr sz="2800" b="1" spc="-125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2800" b="1" dirty="0">
                <a:solidFill>
                  <a:srgbClr val="FFFF00"/>
                </a:solidFill>
                <a:latin typeface="Constantia"/>
                <a:cs typeface="Constantia"/>
              </a:rPr>
              <a:t>as</a:t>
            </a:r>
            <a:r>
              <a:rPr sz="2800" b="1" spc="-125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2800" b="1" spc="-10" dirty="0">
                <a:solidFill>
                  <a:srgbClr val="FFFF00"/>
                </a:solidFill>
                <a:latin typeface="Constantia"/>
                <a:cs typeface="Constantia"/>
              </a:rPr>
              <a:t>consideration</a:t>
            </a:r>
            <a:endParaRPr sz="2800">
              <a:latin typeface="Constantia"/>
              <a:cs typeface="Constant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4927" y="1295400"/>
            <a:ext cx="2362200" cy="914400"/>
          </a:xfrm>
          <a:prstGeom prst="rect">
            <a:avLst/>
          </a:prstGeom>
          <a:solidFill>
            <a:srgbClr val="0F6EC5"/>
          </a:solidFill>
          <a:ln w="25400">
            <a:solidFill>
              <a:srgbClr val="075091"/>
            </a:solidFill>
          </a:ln>
        </p:spPr>
        <p:txBody>
          <a:bodyPr vert="horz" wrap="square" lIns="0" tIns="6985" rIns="0" bIns="0" rtlCol="0">
            <a:spAutoFit/>
          </a:bodyPr>
          <a:lstStyle/>
          <a:p>
            <a:pPr marL="91440" marR="160655">
              <a:lnSpc>
                <a:spcPct val="100000"/>
              </a:lnSpc>
              <a:spcBef>
                <a:spcPts val="55"/>
              </a:spcBef>
            </a:pPr>
            <a:r>
              <a:rPr sz="2800" b="1" spc="-10" dirty="0">
                <a:solidFill>
                  <a:srgbClr val="FFFF00"/>
                </a:solidFill>
                <a:latin typeface="Constantia"/>
                <a:cs typeface="Constantia"/>
              </a:rPr>
              <a:t>District </a:t>
            </a:r>
            <a:r>
              <a:rPr sz="2800" b="1" spc="-20" dirty="0">
                <a:solidFill>
                  <a:srgbClr val="FFFF00"/>
                </a:solidFill>
                <a:latin typeface="Constantia"/>
                <a:cs typeface="Constantia"/>
              </a:rPr>
              <a:t>Commission</a:t>
            </a:r>
            <a:endParaRPr sz="2800">
              <a:latin typeface="Constantia"/>
              <a:cs typeface="Constant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9941" y="2514600"/>
            <a:ext cx="2362200" cy="914400"/>
          </a:xfrm>
          <a:prstGeom prst="rect">
            <a:avLst/>
          </a:prstGeom>
          <a:solidFill>
            <a:srgbClr val="0F6EC5"/>
          </a:solidFill>
          <a:ln w="25400">
            <a:solidFill>
              <a:srgbClr val="075091"/>
            </a:solidFill>
          </a:ln>
        </p:spPr>
        <p:txBody>
          <a:bodyPr vert="horz" wrap="square" lIns="0" tIns="6985" rIns="0" bIns="0" rtlCol="0">
            <a:spAutoFit/>
          </a:bodyPr>
          <a:lstStyle/>
          <a:p>
            <a:pPr marL="90805" marR="160655">
              <a:lnSpc>
                <a:spcPct val="100000"/>
              </a:lnSpc>
              <a:spcBef>
                <a:spcPts val="55"/>
              </a:spcBef>
            </a:pPr>
            <a:r>
              <a:rPr sz="2800" b="1" spc="-10" dirty="0">
                <a:solidFill>
                  <a:srgbClr val="FFFF00"/>
                </a:solidFill>
                <a:latin typeface="Constantia"/>
                <a:cs typeface="Constantia"/>
              </a:rPr>
              <a:t>State </a:t>
            </a:r>
            <a:r>
              <a:rPr sz="2800" b="1" spc="-20" dirty="0">
                <a:solidFill>
                  <a:srgbClr val="FFFF00"/>
                </a:solidFill>
                <a:latin typeface="Constantia"/>
                <a:cs typeface="Constantia"/>
              </a:rPr>
              <a:t>Commission</a:t>
            </a:r>
            <a:endParaRPr sz="2800">
              <a:latin typeface="Constantia"/>
              <a:cs typeface="Constant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9941" y="3886200"/>
            <a:ext cx="2362200" cy="914400"/>
          </a:xfrm>
          <a:prstGeom prst="rect">
            <a:avLst/>
          </a:prstGeom>
          <a:solidFill>
            <a:srgbClr val="0F6EC5"/>
          </a:solidFill>
          <a:ln w="25400">
            <a:solidFill>
              <a:srgbClr val="075091"/>
            </a:solidFill>
          </a:ln>
        </p:spPr>
        <p:txBody>
          <a:bodyPr vert="horz" wrap="square" lIns="0" tIns="6985" rIns="0" bIns="0" rtlCol="0">
            <a:spAutoFit/>
          </a:bodyPr>
          <a:lstStyle/>
          <a:p>
            <a:pPr marL="90805" marR="160655">
              <a:lnSpc>
                <a:spcPct val="100000"/>
              </a:lnSpc>
              <a:spcBef>
                <a:spcPts val="55"/>
              </a:spcBef>
            </a:pPr>
            <a:r>
              <a:rPr sz="2800" b="1" spc="-10" dirty="0">
                <a:solidFill>
                  <a:srgbClr val="FFFF00"/>
                </a:solidFill>
                <a:latin typeface="Constantia"/>
                <a:cs typeface="Constantia"/>
              </a:rPr>
              <a:t>National </a:t>
            </a:r>
            <a:r>
              <a:rPr sz="2800" b="1" spc="-20" dirty="0">
                <a:solidFill>
                  <a:srgbClr val="FFFF00"/>
                </a:solidFill>
                <a:latin typeface="Constantia"/>
                <a:cs typeface="Constantia"/>
              </a:rPr>
              <a:t>Commission</a:t>
            </a:r>
            <a:endParaRPr sz="2800">
              <a:latin typeface="Constantia"/>
              <a:cs typeface="Constant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93289" y="1311643"/>
            <a:ext cx="6397625" cy="914400"/>
          </a:xfrm>
          <a:prstGeom prst="rect">
            <a:avLst/>
          </a:prstGeom>
          <a:solidFill>
            <a:srgbClr val="0F6EC5"/>
          </a:solidFill>
          <a:ln w="25400">
            <a:solidFill>
              <a:srgbClr val="075091"/>
            </a:solidFill>
          </a:ln>
        </p:spPr>
        <p:txBody>
          <a:bodyPr vert="horz" wrap="square" lIns="0" tIns="22034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735"/>
              </a:spcBef>
            </a:pPr>
            <a:r>
              <a:rPr sz="2800" b="1" spc="-20" dirty="0">
                <a:solidFill>
                  <a:srgbClr val="FFFF00"/>
                </a:solidFill>
                <a:latin typeface="Constantia"/>
                <a:cs typeface="Constantia"/>
              </a:rPr>
              <a:t>Not</a:t>
            </a:r>
            <a:r>
              <a:rPr sz="2800" b="1" spc="-15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2800" b="1" spc="-10" dirty="0">
                <a:solidFill>
                  <a:srgbClr val="FFFF00"/>
                </a:solidFill>
                <a:latin typeface="Constantia"/>
                <a:cs typeface="Constantia"/>
              </a:rPr>
              <a:t>exceeding</a:t>
            </a:r>
            <a:r>
              <a:rPr sz="2800" b="1" spc="-95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2800" b="1" dirty="0">
                <a:solidFill>
                  <a:srgbClr val="FFFF00"/>
                </a:solidFill>
                <a:latin typeface="Constantia"/>
                <a:cs typeface="Constantia"/>
              </a:rPr>
              <a:t>Rs.</a:t>
            </a:r>
            <a:r>
              <a:rPr sz="2800" b="1" spc="-7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2800" b="1" dirty="0">
                <a:solidFill>
                  <a:srgbClr val="FFFF00"/>
                </a:solidFill>
                <a:latin typeface="Constantia"/>
                <a:cs typeface="Constantia"/>
              </a:rPr>
              <a:t>One</a:t>
            </a:r>
            <a:r>
              <a:rPr sz="2800" b="1" spc="-125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2800" b="1" spc="-10" dirty="0">
                <a:solidFill>
                  <a:srgbClr val="FFFF00"/>
                </a:solidFill>
                <a:latin typeface="Constantia"/>
                <a:cs typeface="Constantia"/>
              </a:rPr>
              <a:t>Crore</a:t>
            </a:r>
            <a:endParaRPr sz="2800">
              <a:latin typeface="Constantia"/>
              <a:cs typeface="Constant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622016" y="2517101"/>
            <a:ext cx="6367145" cy="914400"/>
          </a:xfrm>
          <a:prstGeom prst="rect">
            <a:avLst/>
          </a:prstGeom>
          <a:solidFill>
            <a:srgbClr val="0F6EC5"/>
          </a:solidFill>
          <a:ln w="25400">
            <a:solidFill>
              <a:srgbClr val="075091"/>
            </a:solidFill>
          </a:ln>
        </p:spPr>
        <p:txBody>
          <a:bodyPr vert="horz" wrap="square" lIns="0" tIns="22034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735"/>
              </a:spcBef>
              <a:tabLst>
                <a:tab pos="1689735" algn="l"/>
              </a:tabLst>
            </a:pPr>
            <a:r>
              <a:rPr sz="2800" b="1" spc="-10" dirty="0">
                <a:solidFill>
                  <a:srgbClr val="FFFF00"/>
                </a:solidFill>
                <a:latin typeface="Constantia"/>
                <a:cs typeface="Constantia"/>
              </a:rPr>
              <a:t>Between</a:t>
            </a:r>
            <a:r>
              <a:rPr sz="2800" b="1" dirty="0">
                <a:solidFill>
                  <a:srgbClr val="FFFF00"/>
                </a:solidFill>
                <a:latin typeface="Constantia"/>
                <a:cs typeface="Constantia"/>
              </a:rPr>
              <a:t>	Rs.</a:t>
            </a:r>
            <a:r>
              <a:rPr sz="2800" b="1" spc="-75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2800" b="1" dirty="0">
                <a:solidFill>
                  <a:srgbClr val="FFFF00"/>
                </a:solidFill>
                <a:latin typeface="Constantia"/>
                <a:cs typeface="Constantia"/>
              </a:rPr>
              <a:t>One</a:t>
            </a:r>
            <a:r>
              <a:rPr sz="2800" b="1" spc="-11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2800" b="1" spc="-10" dirty="0">
                <a:solidFill>
                  <a:srgbClr val="FFFF00"/>
                </a:solidFill>
                <a:latin typeface="Constantia"/>
                <a:cs typeface="Constantia"/>
              </a:rPr>
              <a:t>Crore</a:t>
            </a:r>
            <a:r>
              <a:rPr sz="2800" b="1" spc="-11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2800" b="1" dirty="0">
                <a:solidFill>
                  <a:srgbClr val="FFFF00"/>
                </a:solidFill>
                <a:latin typeface="Constantia"/>
                <a:cs typeface="Constantia"/>
              </a:rPr>
              <a:t>&amp;</a:t>
            </a:r>
            <a:r>
              <a:rPr sz="2800" b="1" spc="-10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2800" b="1" spc="-80" dirty="0">
                <a:solidFill>
                  <a:srgbClr val="FFFF00"/>
                </a:solidFill>
                <a:latin typeface="Constantia"/>
                <a:cs typeface="Constantia"/>
              </a:rPr>
              <a:t>Ten</a:t>
            </a:r>
            <a:r>
              <a:rPr sz="2800" b="1" spc="-9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2800" b="1" spc="-10" dirty="0">
                <a:solidFill>
                  <a:srgbClr val="FFFF00"/>
                </a:solidFill>
                <a:latin typeface="Constantia"/>
                <a:cs typeface="Constantia"/>
              </a:rPr>
              <a:t>Crore</a:t>
            </a:r>
            <a:endParaRPr sz="2800">
              <a:latin typeface="Constantia"/>
              <a:cs typeface="Constant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635770" y="3886200"/>
            <a:ext cx="6369685" cy="914400"/>
          </a:xfrm>
          <a:prstGeom prst="rect">
            <a:avLst/>
          </a:prstGeom>
          <a:solidFill>
            <a:srgbClr val="0F6EC5"/>
          </a:solidFill>
          <a:ln w="25400">
            <a:solidFill>
              <a:srgbClr val="075091"/>
            </a:solidFill>
          </a:ln>
        </p:spPr>
        <p:txBody>
          <a:bodyPr vert="horz" wrap="square" lIns="0" tIns="22034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735"/>
              </a:spcBef>
            </a:pPr>
            <a:r>
              <a:rPr sz="2800" b="1" spc="-10" dirty="0">
                <a:solidFill>
                  <a:srgbClr val="FFFF00"/>
                </a:solidFill>
                <a:latin typeface="Constantia"/>
                <a:cs typeface="Constantia"/>
              </a:rPr>
              <a:t>Exceeding</a:t>
            </a:r>
            <a:r>
              <a:rPr sz="2800" b="1" spc="-105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2800" b="1" dirty="0">
                <a:solidFill>
                  <a:srgbClr val="FFFF00"/>
                </a:solidFill>
                <a:latin typeface="Constantia"/>
                <a:cs typeface="Constantia"/>
              </a:rPr>
              <a:t>Rs.</a:t>
            </a:r>
            <a:r>
              <a:rPr sz="2800" b="1" spc="-12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2800" b="1" spc="-80" dirty="0">
                <a:solidFill>
                  <a:srgbClr val="FFFF00"/>
                </a:solidFill>
                <a:latin typeface="Constantia"/>
                <a:cs typeface="Constantia"/>
              </a:rPr>
              <a:t>Ten</a:t>
            </a:r>
            <a:r>
              <a:rPr sz="2800" b="1" spc="-9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2800" b="1" spc="-10" dirty="0">
                <a:solidFill>
                  <a:srgbClr val="FFFF00"/>
                </a:solidFill>
                <a:latin typeface="Constantia"/>
                <a:cs typeface="Constantia"/>
              </a:rPr>
              <a:t>Crore</a:t>
            </a:r>
            <a:endParaRPr sz="28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35808" y="271271"/>
            <a:ext cx="2929128" cy="130454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54000" y="2052318"/>
            <a:ext cx="8547735" cy="3281679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379730" marR="869950" indent="-329565">
              <a:lnSpc>
                <a:spcPct val="90000"/>
              </a:lnSpc>
              <a:spcBef>
                <a:spcPts val="484"/>
              </a:spcBef>
              <a:buClr>
                <a:srgbClr val="0AD0D9"/>
              </a:buClr>
              <a:buSzPct val="93750"/>
              <a:buFont typeface="Arial MT"/>
              <a:buChar char="•"/>
              <a:tabLst>
                <a:tab pos="437515" algn="l"/>
                <a:tab pos="2898140" algn="l"/>
                <a:tab pos="5105400" algn="l"/>
              </a:tabLst>
            </a:pP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UN</a:t>
            </a:r>
            <a:r>
              <a:rPr sz="3200" b="1" spc="-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General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	Assembly</a:t>
            </a:r>
            <a:r>
              <a:rPr sz="3200" b="1" spc="-19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by</a:t>
            </a:r>
            <a:r>
              <a:rPr sz="3200" b="1" spc="-18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consensus 	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adopted</a:t>
            </a:r>
            <a:r>
              <a:rPr sz="3200" b="1" spc="-8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UN</a:t>
            </a:r>
            <a:r>
              <a:rPr sz="3200" b="1" spc="-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Guidelines</a:t>
            </a:r>
            <a:r>
              <a:rPr sz="3200" b="1" spc="-15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for</a:t>
            </a:r>
            <a:r>
              <a:rPr sz="3200" b="1" spc="-1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Consumer 	</a:t>
            </a:r>
            <a:r>
              <a:rPr sz="3200" b="1" spc="-25" dirty="0">
                <a:solidFill>
                  <a:srgbClr val="FFFFFF"/>
                </a:solidFill>
                <a:latin typeface="Constantia"/>
                <a:cs typeface="Constantia"/>
              </a:rPr>
              <a:t>Protection</a:t>
            </a:r>
            <a:r>
              <a:rPr sz="3200" b="1" spc="-1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on</a:t>
            </a:r>
            <a:r>
              <a:rPr sz="3200" b="1" spc="-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00"/>
                </a:solidFill>
                <a:latin typeface="Constantia"/>
                <a:cs typeface="Constantia"/>
              </a:rPr>
              <a:t>9</a:t>
            </a:r>
            <a:r>
              <a:rPr sz="3150" b="1" baseline="25132" dirty="0">
                <a:solidFill>
                  <a:srgbClr val="FFFF00"/>
                </a:solidFill>
                <a:latin typeface="Constantia"/>
                <a:cs typeface="Constantia"/>
              </a:rPr>
              <a:t>th</a:t>
            </a:r>
            <a:r>
              <a:rPr sz="3150" b="1" spc="315" baseline="25132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00"/>
                </a:solidFill>
                <a:latin typeface="Constantia"/>
                <a:cs typeface="Constantia"/>
              </a:rPr>
              <a:t>April,</a:t>
            </a:r>
            <a:r>
              <a:rPr sz="3200" b="1" dirty="0">
                <a:solidFill>
                  <a:srgbClr val="FFFF00"/>
                </a:solidFill>
                <a:latin typeface="Constantia"/>
                <a:cs typeface="Constantia"/>
              </a:rPr>
              <a:t>	</a:t>
            </a:r>
            <a:r>
              <a:rPr sz="3200" b="1" spc="-10" dirty="0">
                <a:solidFill>
                  <a:srgbClr val="FFFF00"/>
                </a:solidFill>
                <a:latin typeface="Constantia"/>
                <a:cs typeface="Constantia"/>
              </a:rPr>
              <a:t>1985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.</a:t>
            </a:r>
            <a:endParaRPr sz="3200">
              <a:latin typeface="Constantia"/>
              <a:cs typeface="Constantia"/>
            </a:endParaRPr>
          </a:p>
          <a:p>
            <a:pPr marL="428625" marR="55880" indent="-378460">
              <a:lnSpc>
                <a:spcPct val="100000"/>
              </a:lnSpc>
              <a:spcBef>
                <a:spcPts val="3360"/>
              </a:spcBef>
              <a:buChar char="•"/>
              <a:tabLst>
                <a:tab pos="428625" algn="l"/>
                <a:tab pos="469900" algn="l"/>
                <a:tab pos="7757795" algn="l"/>
              </a:tabLst>
            </a:pPr>
            <a:r>
              <a:rPr sz="3000" dirty="0">
                <a:solidFill>
                  <a:srgbClr val="0AD0D9"/>
                </a:solidFill>
                <a:latin typeface="Arial MT"/>
                <a:cs typeface="Arial MT"/>
              </a:rPr>
              <a:t>	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India,</a:t>
            </a:r>
            <a:r>
              <a:rPr sz="3200" b="1" spc="-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first</a:t>
            </a:r>
            <a:r>
              <a:rPr sz="3200" b="1" spc="-1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among</a:t>
            </a:r>
            <a:r>
              <a:rPr sz="3200" b="1" spc="-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few</a:t>
            </a:r>
            <a:r>
              <a:rPr sz="3200" b="1" spc="-1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countries</a:t>
            </a:r>
            <a:r>
              <a:rPr sz="3200" b="1" spc="-12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30" dirty="0">
                <a:solidFill>
                  <a:srgbClr val="FFFFFF"/>
                </a:solidFill>
                <a:latin typeface="Constantia"/>
                <a:cs typeface="Constantia"/>
              </a:rPr>
              <a:t>to</a:t>
            </a:r>
            <a:r>
              <a:rPr sz="3200" b="1" spc="-15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enact</a:t>
            </a:r>
            <a:r>
              <a:rPr sz="3200" b="1" spc="-17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50" dirty="0">
                <a:solidFill>
                  <a:srgbClr val="FFFFFF"/>
                </a:solidFill>
                <a:latin typeface="Constantia"/>
                <a:cs typeface="Constantia"/>
              </a:rPr>
              <a:t>a </a:t>
            </a:r>
            <a:r>
              <a:rPr sz="3200" b="1" spc="-25" dirty="0">
                <a:solidFill>
                  <a:srgbClr val="FFFFFF"/>
                </a:solidFill>
                <a:latin typeface="Constantia"/>
                <a:cs typeface="Constantia"/>
              </a:rPr>
              <a:t>law</a:t>
            </a:r>
            <a:r>
              <a:rPr sz="3200" b="1" spc="-17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on</a:t>
            </a:r>
            <a:r>
              <a:rPr sz="3200" b="1" spc="-12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the</a:t>
            </a:r>
            <a:r>
              <a:rPr sz="3200" b="1" spc="-9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Consumer</a:t>
            </a:r>
            <a:r>
              <a:rPr sz="3200" b="1" spc="-1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Protection</a:t>
            </a:r>
            <a:r>
              <a:rPr sz="3200" b="1" spc="-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(Act,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	</a:t>
            </a:r>
            <a:r>
              <a:rPr sz="3200" b="1" spc="-25" dirty="0">
                <a:solidFill>
                  <a:srgbClr val="FFFFFF"/>
                </a:solidFill>
                <a:latin typeface="Constantia"/>
                <a:cs typeface="Constantia"/>
              </a:rPr>
              <a:t>68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of</a:t>
            </a:r>
            <a:r>
              <a:rPr sz="3200" b="1" spc="5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1986)</a:t>
            </a:r>
            <a:r>
              <a:rPr sz="3200" b="1" spc="-9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on</a:t>
            </a:r>
            <a:r>
              <a:rPr sz="3200" b="1" spc="-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00"/>
                </a:solidFill>
                <a:latin typeface="Constantia"/>
                <a:cs typeface="Constantia"/>
              </a:rPr>
              <a:t>24</a:t>
            </a:r>
            <a:r>
              <a:rPr sz="3150" b="1" baseline="25132" dirty="0">
                <a:solidFill>
                  <a:srgbClr val="FFFF00"/>
                </a:solidFill>
                <a:latin typeface="Constantia"/>
                <a:cs typeface="Constantia"/>
              </a:rPr>
              <a:t>th</a:t>
            </a:r>
            <a:r>
              <a:rPr sz="3150" b="1" spc="352" baseline="25132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200" b="1" spc="-20" dirty="0">
                <a:solidFill>
                  <a:srgbClr val="FFFF00"/>
                </a:solidFill>
                <a:latin typeface="Constantia"/>
                <a:cs typeface="Constantia"/>
              </a:rPr>
              <a:t>December</a:t>
            </a:r>
            <a:r>
              <a:rPr sz="3200" b="1" spc="-145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00"/>
                </a:solidFill>
                <a:latin typeface="Constantia"/>
                <a:cs typeface="Constantia"/>
              </a:rPr>
              <a:t>1986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.</a:t>
            </a:r>
            <a:endParaRPr sz="32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85235" y="133603"/>
            <a:ext cx="27393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20" dirty="0">
                <a:solidFill>
                  <a:srgbClr val="FFFF00"/>
                </a:solidFill>
                <a:latin typeface="Constantia"/>
                <a:cs typeface="Constantia"/>
              </a:rPr>
              <a:t>MEDIATION</a:t>
            </a:r>
            <a:endParaRPr sz="3600">
              <a:latin typeface="Constantia"/>
              <a:cs typeface="Constant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68300" y="1110488"/>
            <a:ext cx="8467090" cy="3830320"/>
          </a:xfrm>
          <a:prstGeom prst="rect">
            <a:avLst/>
          </a:prstGeom>
        </p:spPr>
        <p:txBody>
          <a:bodyPr vert="horz" wrap="square" lIns="0" tIns="107314" rIns="0" bIns="0" rtlCol="0">
            <a:spAutoFit/>
          </a:bodyPr>
          <a:lstStyle/>
          <a:p>
            <a:pPr marL="297180" marR="63500" indent="-285115">
              <a:lnSpc>
                <a:spcPts val="3070"/>
              </a:lnSpc>
              <a:spcBef>
                <a:spcPts val="844"/>
              </a:spcBef>
              <a:buClr>
                <a:srgbClr val="0AD0D9"/>
              </a:buClr>
              <a:buSzPct val="62500"/>
              <a:buFont typeface="Arial MT"/>
              <a:buChar char="•"/>
              <a:tabLst>
                <a:tab pos="297180" algn="l"/>
              </a:tabLst>
            </a:pP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Establishment</a:t>
            </a:r>
            <a:r>
              <a:rPr sz="3200" b="1" spc="-20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of</a:t>
            </a:r>
            <a:r>
              <a:rPr sz="3200" b="1" spc="1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consumer</a:t>
            </a:r>
            <a:r>
              <a:rPr sz="3200" b="1" spc="-12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mediation</a:t>
            </a:r>
            <a:r>
              <a:rPr sz="3200" b="1" spc="-1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20" dirty="0">
                <a:solidFill>
                  <a:srgbClr val="FFFFFF"/>
                </a:solidFill>
                <a:latin typeface="Constantia"/>
                <a:cs typeface="Constantia"/>
              </a:rPr>
              <a:t>cell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attached</a:t>
            </a:r>
            <a:r>
              <a:rPr sz="3200" b="1" spc="-12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with</a:t>
            </a:r>
            <a:r>
              <a:rPr sz="3200" b="1" spc="-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DC,</a:t>
            </a:r>
            <a:r>
              <a:rPr sz="3200" b="1" spc="-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StC</a:t>
            </a:r>
            <a:r>
              <a:rPr sz="3200" b="1" spc="-5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&amp;</a:t>
            </a:r>
            <a:r>
              <a:rPr sz="3200" b="1" spc="-2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25" dirty="0">
                <a:solidFill>
                  <a:srgbClr val="FFFFFF"/>
                </a:solidFill>
                <a:latin typeface="Constantia"/>
                <a:cs typeface="Constantia"/>
              </a:rPr>
              <a:t>NC</a:t>
            </a:r>
            <a:endParaRPr sz="3200">
              <a:latin typeface="Constantia"/>
              <a:cs typeface="Constantia"/>
            </a:endParaRPr>
          </a:p>
          <a:p>
            <a:pPr marL="297815" indent="-285115">
              <a:lnSpc>
                <a:spcPct val="100000"/>
              </a:lnSpc>
              <a:spcBef>
                <a:spcPts val="30"/>
              </a:spcBef>
              <a:buClr>
                <a:srgbClr val="0AD0D9"/>
              </a:buClr>
              <a:buSzPct val="93750"/>
              <a:buFont typeface="Arial MT"/>
              <a:buChar char="•"/>
              <a:tabLst>
                <a:tab pos="297815" algn="l"/>
              </a:tabLst>
            </a:pPr>
            <a:r>
              <a:rPr sz="3200" b="1" spc="-20" dirty="0">
                <a:solidFill>
                  <a:srgbClr val="FFFFFF"/>
                </a:solidFill>
                <a:latin typeface="Constantia"/>
                <a:cs typeface="Constantia"/>
              </a:rPr>
              <a:t>Empanelment</a:t>
            </a:r>
            <a:r>
              <a:rPr sz="3200" b="1" spc="-1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of</a:t>
            </a:r>
            <a:r>
              <a:rPr sz="3200" b="1" spc="12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mediators</a:t>
            </a:r>
            <a:endParaRPr sz="3200">
              <a:latin typeface="Constantia"/>
              <a:cs typeface="Constantia"/>
            </a:endParaRPr>
          </a:p>
          <a:p>
            <a:pPr marL="297815" indent="-285115">
              <a:lnSpc>
                <a:spcPct val="100000"/>
              </a:lnSpc>
              <a:buClr>
                <a:srgbClr val="0AD0D9"/>
              </a:buClr>
              <a:buSzPct val="93750"/>
              <a:buFont typeface="Arial MT"/>
              <a:buChar char="•"/>
              <a:tabLst>
                <a:tab pos="297815" algn="l"/>
              </a:tabLst>
            </a:pPr>
            <a:r>
              <a:rPr sz="3200" b="1" spc="-25" dirty="0">
                <a:solidFill>
                  <a:srgbClr val="FFFFFF"/>
                </a:solidFill>
                <a:latin typeface="Constantia"/>
                <a:cs typeface="Constantia"/>
              </a:rPr>
              <a:t>Nomination</a:t>
            </a:r>
            <a:r>
              <a:rPr sz="3200" b="1" spc="-1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of</a:t>
            </a:r>
            <a:r>
              <a:rPr sz="3200" b="1" spc="7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20" dirty="0">
                <a:solidFill>
                  <a:srgbClr val="FFFFFF"/>
                </a:solidFill>
                <a:latin typeface="Constantia"/>
                <a:cs typeface="Constantia"/>
              </a:rPr>
              <a:t>Mediators</a:t>
            </a:r>
            <a:r>
              <a:rPr sz="3200" b="1" spc="-12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from</a:t>
            </a:r>
            <a:r>
              <a:rPr sz="3200" b="1" spc="-114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panel.</a:t>
            </a:r>
            <a:endParaRPr sz="3200">
              <a:latin typeface="Constantia"/>
              <a:cs typeface="Constantia"/>
            </a:endParaRPr>
          </a:p>
          <a:p>
            <a:pPr marL="238125" indent="-225425">
              <a:lnSpc>
                <a:spcPct val="100000"/>
              </a:lnSpc>
              <a:buClr>
                <a:srgbClr val="0AD0D9"/>
              </a:buClr>
              <a:buSzPct val="93750"/>
              <a:buFont typeface="Arial MT"/>
              <a:buChar char="•"/>
              <a:tabLst>
                <a:tab pos="238125" algn="l"/>
              </a:tabLst>
            </a:pP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Duty</a:t>
            </a:r>
            <a:r>
              <a:rPr sz="3200" b="1" spc="-1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of</a:t>
            </a:r>
            <a:r>
              <a:rPr sz="3200" b="1" spc="8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25" dirty="0">
                <a:solidFill>
                  <a:srgbClr val="FFFFFF"/>
                </a:solidFill>
                <a:latin typeface="Constantia"/>
                <a:cs typeface="Constantia"/>
              </a:rPr>
              <a:t>Mediator</a:t>
            </a:r>
            <a:r>
              <a:rPr sz="3200" b="1" spc="-18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35" dirty="0">
                <a:solidFill>
                  <a:srgbClr val="FFFFFF"/>
                </a:solidFill>
                <a:latin typeface="Constantia"/>
                <a:cs typeface="Constantia"/>
              </a:rPr>
              <a:t>to</a:t>
            </a:r>
            <a:r>
              <a:rPr sz="3200" b="1" spc="-1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disclose</a:t>
            </a:r>
            <a:r>
              <a:rPr sz="3200" b="1" spc="-16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certain</a:t>
            </a:r>
            <a:r>
              <a:rPr sz="3200" b="1" spc="-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facts.</a:t>
            </a:r>
            <a:endParaRPr sz="3200">
              <a:latin typeface="Constantia"/>
              <a:cs typeface="Constantia"/>
            </a:endParaRPr>
          </a:p>
          <a:p>
            <a:pPr marL="297815" indent="-285115">
              <a:lnSpc>
                <a:spcPct val="100000"/>
              </a:lnSpc>
              <a:buClr>
                <a:srgbClr val="0AD0D9"/>
              </a:buClr>
              <a:buSzPct val="93750"/>
              <a:buFont typeface="Arial MT"/>
              <a:buChar char="•"/>
              <a:tabLst>
                <a:tab pos="297815" algn="l"/>
              </a:tabLst>
            </a:pPr>
            <a:r>
              <a:rPr sz="3200" b="1" spc="-25" dirty="0">
                <a:solidFill>
                  <a:srgbClr val="FFFFFF"/>
                </a:solidFill>
                <a:latin typeface="Constantia"/>
                <a:cs typeface="Constantia"/>
              </a:rPr>
              <a:t>Procedure</a:t>
            </a:r>
            <a:r>
              <a:rPr sz="3200" b="1" spc="-15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for</a:t>
            </a:r>
            <a:r>
              <a:rPr sz="3200" b="1" spc="-15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mediation.</a:t>
            </a:r>
            <a:endParaRPr sz="3200">
              <a:latin typeface="Constantia"/>
              <a:cs typeface="Constantia"/>
            </a:endParaRPr>
          </a:p>
          <a:p>
            <a:pPr marL="297815" indent="-285115">
              <a:lnSpc>
                <a:spcPct val="100000"/>
              </a:lnSpc>
              <a:buClr>
                <a:srgbClr val="0AD0D9"/>
              </a:buClr>
              <a:buSzPct val="93750"/>
              <a:buFont typeface="Arial MT"/>
              <a:buChar char="•"/>
              <a:tabLst>
                <a:tab pos="297815" algn="l"/>
              </a:tabLst>
            </a:pPr>
            <a:r>
              <a:rPr sz="3200" b="1" spc="-20" dirty="0">
                <a:solidFill>
                  <a:srgbClr val="FFFFFF"/>
                </a:solidFill>
                <a:latin typeface="Constantia"/>
                <a:cs typeface="Constantia"/>
              </a:rPr>
              <a:t>Settlement</a:t>
            </a:r>
            <a:r>
              <a:rPr sz="3200" b="1" spc="-17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through</a:t>
            </a:r>
            <a:r>
              <a:rPr sz="3200" b="1" spc="-9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Mediation</a:t>
            </a:r>
            <a:endParaRPr sz="3200">
              <a:latin typeface="Constantia"/>
              <a:cs typeface="Constantia"/>
            </a:endParaRPr>
          </a:p>
          <a:p>
            <a:pPr marL="238125" indent="-225425">
              <a:lnSpc>
                <a:spcPct val="100000"/>
              </a:lnSpc>
              <a:buClr>
                <a:srgbClr val="0AD0D9"/>
              </a:buClr>
              <a:buSzPct val="93750"/>
              <a:buFont typeface="Arial MT"/>
              <a:buChar char="•"/>
              <a:tabLst>
                <a:tab pos="238125" algn="l"/>
              </a:tabLst>
            </a:pPr>
            <a:r>
              <a:rPr sz="3200" b="1" spc="-30" dirty="0">
                <a:solidFill>
                  <a:srgbClr val="FFFFFF"/>
                </a:solidFill>
                <a:latin typeface="Constantia"/>
                <a:cs typeface="Constantia"/>
              </a:rPr>
              <a:t>Recording</a:t>
            </a:r>
            <a:r>
              <a:rPr sz="3200" b="1" spc="-1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20" dirty="0">
                <a:solidFill>
                  <a:srgbClr val="FFFFFF"/>
                </a:solidFill>
                <a:latin typeface="Constantia"/>
                <a:cs typeface="Constantia"/>
              </a:rPr>
              <a:t>settlement</a:t>
            </a:r>
            <a:r>
              <a:rPr sz="3200" b="1" spc="-1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and</a:t>
            </a:r>
            <a:r>
              <a:rPr sz="3200" b="1" spc="-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passing</a:t>
            </a:r>
            <a:r>
              <a:rPr sz="3200" b="1" spc="-10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of</a:t>
            </a:r>
            <a:r>
              <a:rPr sz="3200" b="1" spc="-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order.</a:t>
            </a:r>
            <a:endParaRPr sz="32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7929" rIns="0" bIns="0" rtlCol="0">
            <a:spAutoFit/>
          </a:bodyPr>
          <a:lstStyle/>
          <a:p>
            <a:pPr marL="1753235">
              <a:lnSpc>
                <a:spcPct val="100000"/>
              </a:lnSpc>
              <a:spcBef>
                <a:spcPts val="100"/>
              </a:spcBef>
            </a:pPr>
            <a:r>
              <a:rPr sz="3600" b="1" spc="-35" dirty="0">
                <a:solidFill>
                  <a:srgbClr val="FFFF00"/>
                </a:solidFill>
                <a:latin typeface="Constantia"/>
                <a:cs typeface="Constantia"/>
              </a:rPr>
              <a:t>PRODUCT</a:t>
            </a:r>
            <a:r>
              <a:rPr sz="3600" b="1" spc="-155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600" b="1" spc="-10" dirty="0">
                <a:solidFill>
                  <a:srgbClr val="FFFF00"/>
                </a:solidFill>
                <a:latin typeface="Constantia"/>
                <a:cs typeface="Constantia"/>
              </a:rPr>
              <a:t>LIABILITY</a:t>
            </a:r>
            <a:endParaRPr sz="3600">
              <a:latin typeface="Constantia"/>
              <a:cs typeface="Constant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0700" y="1446377"/>
            <a:ext cx="7427595" cy="353695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865"/>
              </a:spcBef>
              <a:buClr>
                <a:srgbClr val="0AD0D9"/>
              </a:buClr>
              <a:buSzPct val="76562"/>
              <a:buFont typeface="Arial MT"/>
              <a:buChar char="•"/>
              <a:tabLst>
                <a:tab pos="356870" algn="l"/>
              </a:tabLst>
            </a:pPr>
            <a:r>
              <a:rPr sz="3200" b="1" spc="-10" dirty="0">
                <a:solidFill>
                  <a:srgbClr val="FFFF00"/>
                </a:solidFill>
                <a:latin typeface="Constantia"/>
                <a:cs typeface="Constantia"/>
              </a:rPr>
              <a:t>Product</a:t>
            </a:r>
            <a:r>
              <a:rPr sz="3200" b="1" spc="-9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00"/>
                </a:solidFill>
                <a:latin typeface="Constantia"/>
                <a:cs typeface="Constantia"/>
              </a:rPr>
              <a:t>liability</a:t>
            </a:r>
            <a:r>
              <a:rPr sz="3200" b="1" spc="-20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00"/>
                </a:solidFill>
                <a:latin typeface="Constantia"/>
                <a:cs typeface="Constantia"/>
              </a:rPr>
              <a:t>action.</a:t>
            </a:r>
            <a:endParaRPr sz="3200">
              <a:latin typeface="Constantia"/>
              <a:cs typeface="Constantia"/>
            </a:endParaRPr>
          </a:p>
          <a:p>
            <a:pPr marL="356870" indent="-344170">
              <a:lnSpc>
                <a:spcPct val="100000"/>
              </a:lnSpc>
              <a:spcBef>
                <a:spcPts val="770"/>
              </a:spcBef>
              <a:buClr>
                <a:srgbClr val="0AD0D9"/>
              </a:buClr>
              <a:buSzPct val="93750"/>
              <a:buFont typeface="Arial MT"/>
              <a:buChar char="•"/>
              <a:tabLst>
                <a:tab pos="356870" algn="l"/>
              </a:tabLst>
            </a:pPr>
            <a:r>
              <a:rPr sz="3200" b="1" spc="-10" dirty="0">
                <a:solidFill>
                  <a:srgbClr val="FFFF00"/>
                </a:solidFill>
                <a:latin typeface="Constantia"/>
                <a:cs typeface="Constantia"/>
              </a:rPr>
              <a:t>Liability</a:t>
            </a:r>
            <a:r>
              <a:rPr sz="3200" b="1" spc="-17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200" b="1" spc="-25" dirty="0">
                <a:solidFill>
                  <a:srgbClr val="FFFF00"/>
                </a:solidFill>
                <a:latin typeface="Constantia"/>
                <a:cs typeface="Constantia"/>
              </a:rPr>
              <a:t>of:</a:t>
            </a:r>
            <a:endParaRPr sz="3200">
              <a:latin typeface="Constantia"/>
              <a:cs typeface="Constantia"/>
            </a:endParaRPr>
          </a:p>
          <a:p>
            <a:pPr marL="356235" marR="2383790" indent="635">
              <a:lnSpc>
                <a:spcPct val="120000"/>
              </a:lnSpc>
            </a:pP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product</a:t>
            </a:r>
            <a:r>
              <a:rPr sz="3200" b="1" spc="-1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manufacturer </a:t>
            </a:r>
            <a:r>
              <a:rPr sz="3200" b="1" spc="-20" dirty="0">
                <a:solidFill>
                  <a:srgbClr val="FFFFFF"/>
                </a:solidFill>
                <a:latin typeface="Constantia"/>
                <a:cs typeface="Constantia"/>
              </a:rPr>
              <a:t>product</a:t>
            </a:r>
            <a:r>
              <a:rPr sz="3200" b="1" spc="-15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service</a:t>
            </a:r>
            <a:r>
              <a:rPr sz="3200" b="1" spc="-1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provider </a:t>
            </a:r>
            <a:r>
              <a:rPr sz="3200" b="1" spc="-20" dirty="0">
                <a:solidFill>
                  <a:srgbClr val="FFFFFF"/>
                </a:solidFill>
                <a:latin typeface="Constantia"/>
                <a:cs typeface="Constantia"/>
              </a:rPr>
              <a:t>product</a:t>
            </a:r>
            <a:r>
              <a:rPr sz="3200" b="1" spc="-15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sellers</a:t>
            </a:r>
            <a:endParaRPr sz="3200">
              <a:latin typeface="Constantia"/>
              <a:cs typeface="Constantia"/>
            </a:endParaRPr>
          </a:p>
          <a:p>
            <a:pPr marL="356870" indent="-344170">
              <a:lnSpc>
                <a:spcPct val="100000"/>
              </a:lnSpc>
              <a:spcBef>
                <a:spcPts val="770"/>
              </a:spcBef>
              <a:buClr>
                <a:srgbClr val="0AD0D9"/>
              </a:buClr>
              <a:buSzPct val="93750"/>
              <a:buFont typeface="Arial MT"/>
              <a:buChar char="•"/>
              <a:tabLst>
                <a:tab pos="356870" algn="l"/>
              </a:tabLst>
            </a:pPr>
            <a:r>
              <a:rPr sz="3200" b="1" spc="-25" dirty="0">
                <a:solidFill>
                  <a:srgbClr val="FFFFFF"/>
                </a:solidFill>
                <a:latin typeface="Constantia"/>
                <a:cs typeface="Constantia"/>
              </a:rPr>
              <a:t>Exceptions</a:t>
            </a:r>
            <a:r>
              <a:rPr sz="3200" b="1" spc="-1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to</a:t>
            </a:r>
            <a:r>
              <a:rPr sz="3200" b="1" spc="-1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product</a:t>
            </a:r>
            <a:r>
              <a:rPr sz="3200" b="1" spc="-9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liability</a:t>
            </a:r>
            <a:r>
              <a:rPr sz="3200" b="1" spc="-204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action</a:t>
            </a:r>
            <a:endParaRPr sz="32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0700" y="296671"/>
            <a:ext cx="8226425" cy="52851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99235" indent="-146050">
              <a:lnSpc>
                <a:spcPct val="100000"/>
              </a:lnSpc>
              <a:spcBef>
                <a:spcPts val="100"/>
              </a:spcBef>
              <a:buClr>
                <a:srgbClr val="0AD0D9"/>
              </a:buClr>
              <a:buSzPct val="90909"/>
              <a:buFont typeface="Arial MT"/>
              <a:buChar char="•"/>
              <a:tabLst>
                <a:tab pos="1499235" algn="l"/>
              </a:tabLst>
            </a:pPr>
            <a:r>
              <a:rPr sz="3300" b="1" dirty="0">
                <a:solidFill>
                  <a:srgbClr val="FFFF00"/>
                </a:solidFill>
                <a:latin typeface="Constantia"/>
                <a:cs typeface="Constantia"/>
              </a:rPr>
              <a:t>OFFENCES</a:t>
            </a:r>
            <a:r>
              <a:rPr sz="3300" b="1" spc="-145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300" b="1" dirty="0">
                <a:solidFill>
                  <a:srgbClr val="FFFF00"/>
                </a:solidFill>
                <a:latin typeface="Constantia"/>
                <a:cs typeface="Constantia"/>
              </a:rPr>
              <a:t>AND</a:t>
            </a:r>
            <a:r>
              <a:rPr sz="3300" b="1" spc="-95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300" b="1" spc="-10" dirty="0">
                <a:solidFill>
                  <a:srgbClr val="FFFF00"/>
                </a:solidFill>
                <a:latin typeface="Constantia"/>
                <a:cs typeface="Constantia"/>
              </a:rPr>
              <a:t>PENALTIES</a:t>
            </a:r>
            <a:endParaRPr sz="3300">
              <a:latin typeface="Constantia"/>
              <a:cs typeface="Constantia"/>
            </a:endParaRPr>
          </a:p>
          <a:p>
            <a:pPr marL="297180" marR="235585" indent="-285115">
              <a:lnSpc>
                <a:spcPts val="2880"/>
              </a:lnSpc>
              <a:spcBef>
                <a:spcPts val="705"/>
              </a:spcBef>
              <a:buClr>
                <a:srgbClr val="0AD0D9"/>
              </a:buClr>
              <a:buSzPct val="95000"/>
              <a:buFont typeface="Arial MT"/>
              <a:buChar char="•"/>
              <a:tabLst>
                <a:tab pos="297180" algn="l"/>
                <a:tab pos="2427605" algn="l"/>
              </a:tabLst>
            </a:pPr>
            <a:r>
              <a:rPr sz="3000" b="1" spc="-20" dirty="0">
                <a:solidFill>
                  <a:srgbClr val="FFFFFF"/>
                </a:solidFill>
                <a:latin typeface="Constantia"/>
                <a:cs typeface="Constantia"/>
              </a:rPr>
              <a:t>Penalty</a:t>
            </a:r>
            <a:r>
              <a:rPr sz="3000" b="1" spc="-1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for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	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non-</a:t>
            </a:r>
            <a:r>
              <a:rPr sz="3000" b="1" spc="-30" dirty="0">
                <a:solidFill>
                  <a:srgbClr val="FFFFFF"/>
                </a:solidFill>
                <a:latin typeface="Constantia"/>
                <a:cs typeface="Constantia"/>
              </a:rPr>
              <a:t>compliance</a:t>
            </a:r>
            <a:r>
              <a:rPr sz="3000" b="1" spc="-1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of</a:t>
            </a:r>
            <a:r>
              <a:rPr sz="3000" b="1" spc="-1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direction</a:t>
            </a:r>
            <a:r>
              <a:rPr sz="3000" b="1" spc="-11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of CA</a:t>
            </a:r>
            <a:endParaRPr sz="3000">
              <a:latin typeface="Constantia"/>
              <a:cs typeface="Constantia"/>
            </a:endParaRPr>
          </a:p>
          <a:p>
            <a:pPr marL="226695" indent="-213995">
              <a:lnSpc>
                <a:spcPct val="100000"/>
              </a:lnSpc>
              <a:spcBef>
                <a:spcPts val="25"/>
              </a:spcBef>
              <a:buClr>
                <a:srgbClr val="0AD0D9"/>
              </a:buClr>
              <a:buSzPct val="95000"/>
              <a:buFont typeface="Arial MT"/>
              <a:buChar char="•"/>
              <a:tabLst>
                <a:tab pos="226695" algn="l"/>
              </a:tabLst>
            </a:pP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Punishment</a:t>
            </a:r>
            <a:r>
              <a:rPr sz="3000" b="1" spc="-1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0" dirty="0">
                <a:solidFill>
                  <a:srgbClr val="FFFFFF"/>
                </a:solidFill>
                <a:latin typeface="Constantia"/>
                <a:cs typeface="Constantia"/>
              </a:rPr>
              <a:t>for:</a:t>
            </a:r>
            <a:endParaRPr sz="3000">
              <a:latin typeface="Constantia"/>
              <a:cs typeface="Constantia"/>
            </a:endParaRPr>
          </a:p>
          <a:p>
            <a:pPr marL="838200" lvl="1" indent="-600075">
              <a:lnSpc>
                <a:spcPct val="100000"/>
              </a:lnSpc>
              <a:buAutoNum type="romanLcParenBoth"/>
              <a:tabLst>
                <a:tab pos="838200" algn="l"/>
              </a:tabLst>
            </a:pP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false</a:t>
            </a:r>
            <a:r>
              <a:rPr sz="3000" b="1" spc="-1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or</a:t>
            </a:r>
            <a:r>
              <a:rPr sz="3000" b="1" spc="-16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misleading</a:t>
            </a:r>
            <a:r>
              <a:rPr sz="3000" b="1" spc="-8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advertisement</a:t>
            </a:r>
            <a:endParaRPr sz="3000">
              <a:latin typeface="Constantia"/>
              <a:cs typeface="Constantia"/>
            </a:endParaRPr>
          </a:p>
          <a:p>
            <a:pPr marL="905510" marR="5080" lvl="1" indent="-728345">
              <a:lnSpc>
                <a:spcPct val="80000"/>
              </a:lnSpc>
              <a:spcBef>
                <a:spcPts val="720"/>
              </a:spcBef>
              <a:buAutoNum type="romanLcParenBoth"/>
              <a:tabLst>
                <a:tab pos="927100" algn="l"/>
                <a:tab pos="1478280" algn="l"/>
              </a:tabLst>
            </a:pP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Manufacturing</a:t>
            </a:r>
            <a:r>
              <a:rPr sz="3000" b="1" spc="-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for</a:t>
            </a:r>
            <a:r>
              <a:rPr sz="3000" b="1" spc="-17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sale</a:t>
            </a:r>
            <a:r>
              <a:rPr sz="3000" b="1" spc="-15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or</a:t>
            </a:r>
            <a:r>
              <a:rPr sz="3000" b="1" spc="-18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0" dirty="0">
                <a:solidFill>
                  <a:srgbClr val="FFFFFF"/>
                </a:solidFill>
                <a:latin typeface="Constantia"/>
                <a:cs typeface="Constantia"/>
              </a:rPr>
              <a:t>storing,</a:t>
            </a:r>
            <a:r>
              <a:rPr sz="3000" b="1" spc="-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selling 	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or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	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distributing</a:t>
            </a:r>
            <a:r>
              <a:rPr sz="3000" b="1" spc="-9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or</a:t>
            </a:r>
            <a:r>
              <a:rPr sz="3000" b="1" spc="-1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importing</a:t>
            </a:r>
            <a:r>
              <a:rPr sz="3000" b="1" spc="-7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products 	containing:</a:t>
            </a:r>
            <a:endParaRPr sz="3000">
              <a:latin typeface="Constantia"/>
              <a:cs typeface="Constantia"/>
            </a:endParaRPr>
          </a:p>
          <a:p>
            <a:pPr marL="1588135" lvl="2" indent="-671830">
              <a:lnSpc>
                <a:spcPct val="100000"/>
              </a:lnSpc>
              <a:buAutoNum type="alphaLcParenBoth"/>
              <a:tabLst>
                <a:tab pos="1588135" algn="l"/>
              </a:tabLst>
            </a:pP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adulterant</a:t>
            </a:r>
            <a:endParaRPr sz="3000">
              <a:latin typeface="Constantia"/>
              <a:cs typeface="Constantia"/>
            </a:endParaRPr>
          </a:p>
          <a:p>
            <a:pPr marL="1607820" lvl="2" indent="-706755">
              <a:lnSpc>
                <a:spcPct val="100000"/>
              </a:lnSpc>
              <a:buAutoNum type="alphaLcParenBoth"/>
              <a:tabLst>
                <a:tab pos="1607820" algn="l"/>
              </a:tabLst>
            </a:pPr>
            <a:r>
              <a:rPr sz="3000" b="1" spc="-20" dirty="0">
                <a:solidFill>
                  <a:srgbClr val="FFFFFF"/>
                </a:solidFill>
                <a:latin typeface="Constantia"/>
                <a:cs typeface="Constantia"/>
              </a:rPr>
              <a:t>Spurious</a:t>
            </a:r>
            <a:r>
              <a:rPr sz="3000" b="1" spc="-1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goods</a:t>
            </a:r>
            <a:endParaRPr sz="3000">
              <a:latin typeface="Constantia"/>
              <a:cs typeface="Constantia"/>
            </a:endParaRPr>
          </a:p>
          <a:p>
            <a:pPr marL="236854" indent="-224154">
              <a:lnSpc>
                <a:spcPct val="100000"/>
              </a:lnSpc>
              <a:buClr>
                <a:srgbClr val="0AD0D9"/>
              </a:buClr>
              <a:buSzPct val="95000"/>
              <a:buFont typeface="Arial MT"/>
              <a:buChar char="•"/>
              <a:tabLst>
                <a:tab pos="236854" algn="l"/>
              </a:tabLst>
            </a:pP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Cognizance</a:t>
            </a:r>
            <a:r>
              <a:rPr sz="3000" b="1" spc="-15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of</a:t>
            </a:r>
            <a:r>
              <a:rPr sz="3000" b="1" spc="-5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offence</a:t>
            </a:r>
            <a:r>
              <a:rPr sz="3000" b="1" spc="-9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30" dirty="0">
                <a:solidFill>
                  <a:srgbClr val="FFFFFF"/>
                </a:solidFill>
                <a:latin typeface="Constantia"/>
                <a:cs typeface="Constantia"/>
              </a:rPr>
              <a:t>by</a:t>
            </a:r>
            <a:r>
              <a:rPr sz="3000" b="1" spc="-15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court</a:t>
            </a:r>
            <a:endParaRPr sz="3000">
              <a:latin typeface="Constantia"/>
              <a:cs typeface="Constantia"/>
            </a:endParaRPr>
          </a:p>
          <a:p>
            <a:pPr marL="236854" indent="-224154">
              <a:lnSpc>
                <a:spcPct val="100000"/>
              </a:lnSpc>
              <a:buClr>
                <a:srgbClr val="0AD0D9"/>
              </a:buClr>
              <a:buSzPct val="95000"/>
              <a:buFont typeface="Arial MT"/>
              <a:buChar char="•"/>
              <a:tabLst>
                <a:tab pos="236854" algn="l"/>
              </a:tabLst>
            </a:pPr>
            <a:r>
              <a:rPr sz="3000" b="1" spc="-35" dirty="0">
                <a:solidFill>
                  <a:srgbClr val="FFFFFF"/>
                </a:solidFill>
                <a:latin typeface="Constantia"/>
                <a:cs typeface="Constantia"/>
              </a:rPr>
              <a:t>Vexatious</a:t>
            </a:r>
            <a:r>
              <a:rPr sz="3000" b="1" spc="-1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search</a:t>
            </a:r>
            <a:endParaRPr sz="30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6115" y="122936"/>
            <a:ext cx="7646670" cy="1232535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30"/>
              </a:spcBef>
            </a:pPr>
            <a:r>
              <a:rPr sz="3600" b="1" dirty="0">
                <a:solidFill>
                  <a:srgbClr val="FFFF00"/>
                </a:solidFill>
                <a:latin typeface="Constantia"/>
                <a:cs typeface="Constantia"/>
              </a:rPr>
              <a:t>MAJOR</a:t>
            </a:r>
            <a:r>
              <a:rPr sz="3600" b="1" spc="-11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600" b="1" spc="-10" dirty="0">
                <a:solidFill>
                  <a:srgbClr val="FFFF00"/>
                </a:solidFill>
                <a:latin typeface="Constantia"/>
                <a:cs typeface="Constantia"/>
              </a:rPr>
              <a:t>MILESTONES</a:t>
            </a:r>
            <a:endParaRPr sz="3600">
              <a:latin typeface="Constantia"/>
              <a:cs typeface="Constantia"/>
            </a:endParaRPr>
          </a:p>
          <a:p>
            <a:pPr algn="ctr">
              <a:lnSpc>
                <a:spcPct val="100000"/>
              </a:lnSpc>
              <a:spcBef>
                <a:spcPts val="430"/>
              </a:spcBef>
            </a:pPr>
            <a:r>
              <a:rPr sz="3600" b="1" spc="-10" dirty="0">
                <a:solidFill>
                  <a:srgbClr val="FFFF00"/>
                </a:solidFill>
                <a:latin typeface="Constantia"/>
                <a:cs typeface="Constantia"/>
              </a:rPr>
              <a:t>Major</a:t>
            </a:r>
            <a:r>
              <a:rPr sz="3600" b="1" spc="-21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600" b="1" spc="-20" dirty="0">
                <a:solidFill>
                  <a:srgbClr val="FFFF00"/>
                </a:solidFill>
                <a:latin typeface="Constantia"/>
                <a:cs typeface="Constantia"/>
              </a:rPr>
              <a:t>Amendments</a:t>
            </a:r>
            <a:r>
              <a:rPr sz="3600" b="1" spc="-145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600" b="1" spc="-20" dirty="0">
                <a:solidFill>
                  <a:srgbClr val="FFFF00"/>
                </a:solidFill>
                <a:latin typeface="Constantia"/>
                <a:cs typeface="Constantia"/>
              </a:rPr>
              <a:t>under</a:t>
            </a:r>
            <a:r>
              <a:rPr sz="3600" b="1" spc="-185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600" b="1" dirty="0">
                <a:solidFill>
                  <a:srgbClr val="FFFF00"/>
                </a:solidFill>
                <a:latin typeface="Constantia"/>
                <a:cs typeface="Constantia"/>
              </a:rPr>
              <a:t>Act,</a:t>
            </a:r>
            <a:r>
              <a:rPr sz="3600" b="1" spc="-20" dirty="0">
                <a:solidFill>
                  <a:srgbClr val="FFFF00"/>
                </a:solidFill>
                <a:latin typeface="Constantia"/>
                <a:cs typeface="Constantia"/>
              </a:rPr>
              <a:t> 1986</a:t>
            </a:r>
            <a:endParaRPr sz="3600">
              <a:latin typeface="Constantia"/>
              <a:cs typeface="Constant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4500" y="1381759"/>
            <a:ext cx="7034530" cy="504952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527685" marR="268605" indent="-515620">
              <a:lnSpc>
                <a:spcPts val="3460"/>
              </a:lnSpc>
              <a:spcBef>
                <a:spcPts val="535"/>
              </a:spcBef>
              <a:buAutoNum type="arabicPeriod"/>
              <a:tabLst>
                <a:tab pos="527685" algn="l"/>
              </a:tabLst>
            </a:pPr>
            <a:r>
              <a:rPr sz="3200" b="1" spc="-20" dirty="0">
                <a:solidFill>
                  <a:srgbClr val="FFFFFF"/>
                </a:solidFill>
                <a:latin typeface="Constantia"/>
                <a:cs typeface="Constantia"/>
              </a:rPr>
              <a:t>Amendment</a:t>
            </a:r>
            <a:r>
              <a:rPr sz="3200" b="1" spc="-15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1991</a:t>
            </a:r>
            <a:r>
              <a:rPr sz="3200" b="1" spc="-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(No,</a:t>
            </a:r>
            <a:r>
              <a:rPr sz="3200" b="1" spc="-5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34</a:t>
            </a:r>
            <a:r>
              <a:rPr sz="3200" b="1" spc="-11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of</a:t>
            </a:r>
            <a:r>
              <a:rPr sz="3200" b="1" spc="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1991): provided</a:t>
            </a:r>
            <a:r>
              <a:rPr sz="3200" b="1" spc="-1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20" dirty="0">
                <a:solidFill>
                  <a:srgbClr val="FFFFFF"/>
                </a:solidFill>
                <a:latin typeface="Constantia"/>
                <a:cs typeface="Constantia"/>
              </a:rPr>
              <a:t>for:</a:t>
            </a:r>
            <a:endParaRPr sz="3200">
              <a:latin typeface="Constantia"/>
              <a:cs typeface="Constantia"/>
            </a:endParaRPr>
          </a:p>
          <a:p>
            <a:pPr marL="527685" marR="668655" indent="-515620">
              <a:lnSpc>
                <a:spcPts val="3460"/>
              </a:lnSpc>
              <a:spcBef>
                <a:spcPts val="760"/>
              </a:spcBef>
              <a:buAutoNum type="arabicPeriod"/>
              <a:tabLst>
                <a:tab pos="527685" algn="l"/>
              </a:tabLst>
            </a:pPr>
            <a:r>
              <a:rPr sz="3200" b="1" spc="-20" dirty="0">
                <a:solidFill>
                  <a:srgbClr val="FFFFFF"/>
                </a:solidFill>
                <a:latin typeface="Constantia"/>
                <a:cs typeface="Constantia"/>
              </a:rPr>
              <a:t>Amendment</a:t>
            </a:r>
            <a:r>
              <a:rPr sz="3200" b="1" spc="-1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1993</a:t>
            </a:r>
            <a:r>
              <a:rPr sz="3200" b="1" spc="-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(No.</a:t>
            </a:r>
            <a:r>
              <a:rPr sz="3200" b="1" spc="-7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50</a:t>
            </a:r>
            <a:r>
              <a:rPr sz="3200" b="1" spc="-5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1993): provided</a:t>
            </a:r>
            <a:r>
              <a:rPr sz="3200" b="1" spc="-1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20" dirty="0">
                <a:solidFill>
                  <a:srgbClr val="FFFFFF"/>
                </a:solidFill>
                <a:latin typeface="Constantia"/>
                <a:cs typeface="Constantia"/>
              </a:rPr>
              <a:t>for:</a:t>
            </a:r>
            <a:endParaRPr sz="3200">
              <a:latin typeface="Constantia"/>
              <a:cs typeface="Constantia"/>
            </a:endParaRPr>
          </a:p>
          <a:p>
            <a:pPr marL="528320" marR="63500" indent="-515620">
              <a:lnSpc>
                <a:spcPts val="3460"/>
              </a:lnSpc>
              <a:spcBef>
                <a:spcPts val="760"/>
              </a:spcBef>
              <a:buAutoNum type="arabicPeriod"/>
              <a:tabLst>
                <a:tab pos="528320" algn="l"/>
              </a:tabLst>
            </a:pPr>
            <a:r>
              <a:rPr sz="3200" b="1" spc="-20" dirty="0">
                <a:solidFill>
                  <a:srgbClr val="FFFFFF"/>
                </a:solidFill>
                <a:latin typeface="Constantia"/>
                <a:cs typeface="Constantia"/>
              </a:rPr>
              <a:t>Amendment</a:t>
            </a:r>
            <a:r>
              <a:rPr sz="3200" b="1" spc="-15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2002</a:t>
            </a:r>
            <a:r>
              <a:rPr sz="3200" b="1" spc="-5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(Act</a:t>
            </a:r>
            <a:r>
              <a:rPr sz="3200" b="1" spc="-11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62</a:t>
            </a:r>
            <a:r>
              <a:rPr sz="3200" b="1" spc="-1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of</a:t>
            </a:r>
            <a:r>
              <a:rPr sz="3200" b="1" spc="2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2002): provided</a:t>
            </a:r>
            <a:r>
              <a:rPr sz="3200" b="1" spc="-1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20" dirty="0">
                <a:solidFill>
                  <a:srgbClr val="FFFFFF"/>
                </a:solidFill>
                <a:latin typeface="Constantia"/>
                <a:cs typeface="Constantia"/>
              </a:rPr>
              <a:t>for:</a:t>
            </a:r>
            <a:endParaRPr sz="3200">
              <a:latin typeface="Constantia"/>
              <a:cs typeface="Constantia"/>
            </a:endParaRPr>
          </a:p>
          <a:p>
            <a:pPr marL="534670" indent="-521334">
              <a:lnSpc>
                <a:spcPct val="100000"/>
              </a:lnSpc>
              <a:spcBef>
                <a:spcPts val="325"/>
              </a:spcBef>
              <a:buAutoNum type="arabicPeriod"/>
              <a:tabLst>
                <a:tab pos="534670" algn="l"/>
              </a:tabLst>
            </a:pP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Consumer</a:t>
            </a:r>
            <a:r>
              <a:rPr sz="3200" b="1" spc="-1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Protection</a:t>
            </a:r>
            <a:r>
              <a:rPr sz="3200" b="1" spc="-1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(Act</a:t>
            </a:r>
            <a:r>
              <a:rPr sz="3200" b="1" spc="-1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1986)</a:t>
            </a:r>
            <a:endParaRPr sz="3200">
              <a:latin typeface="Constantia"/>
              <a:cs typeface="Constantia"/>
            </a:endParaRPr>
          </a:p>
          <a:p>
            <a:pPr marL="496570">
              <a:lnSpc>
                <a:spcPct val="100000"/>
              </a:lnSpc>
              <a:spcBef>
                <a:spcPts val="385"/>
              </a:spcBef>
            </a:pP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Rules</a:t>
            </a:r>
            <a:r>
              <a:rPr sz="3200" b="1" spc="-1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20" dirty="0">
                <a:solidFill>
                  <a:srgbClr val="FFFFFF"/>
                </a:solidFill>
                <a:latin typeface="Constantia"/>
                <a:cs typeface="Constantia"/>
              </a:rPr>
              <a:t>1987:</a:t>
            </a:r>
            <a:endParaRPr sz="3200">
              <a:latin typeface="Constantia"/>
              <a:cs typeface="Constantia"/>
            </a:endParaRPr>
          </a:p>
          <a:p>
            <a:pPr marL="510540" marR="5080" indent="-401320">
              <a:lnSpc>
                <a:spcPts val="4230"/>
              </a:lnSpc>
              <a:spcBef>
                <a:spcPts val="90"/>
              </a:spcBef>
              <a:buAutoNum type="arabicPeriod" startAt="5"/>
              <a:tabLst>
                <a:tab pos="593090" algn="l"/>
              </a:tabLst>
            </a:pP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Consumer</a:t>
            </a:r>
            <a:r>
              <a:rPr sz="3200" b="1" spc="-1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Protection</a:t>
            </a:r>
            <a:r>
              <a:rPr sz="3200" b="1" spc="-1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Regulations 	2005.</a:t>
            </a:r>
            <a:endParaRPr sz="32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27143" y="242136"/>
            <a:ext cx="7970520" cy="6323965"/>
            <a:chOff x="227143" y="242136"/>
            <a:chExt cx="7970520" cy="6323965"/>
          </a:xfrm>
        </p:grpSpPr>
        <p:sp>
          <p:nvSpPr>
            <p:cNvPr id="3" name="object 3"/>
            <p:cNvSpPr/>
            <p:nvPr/>
          </p:nvSpPr>
          <p:spPr>
            <a:xfrm>
              <a:off x="239843" y="266711"/>
              <a:ext cx="7945120" cy="6286500"/>
            </a:xfrm>
            <a:custGeom>
              <a:avLst/>
              <a:gdLst/>
              <a:ahLst/>
              <a:cxnLst/>
              <a:rect l="l" t="t" r="r" b="b"/>
              <a:pathLst>
                <a:path w="7945120" h="6286500">
                  <a:moveTo>
                    <a:pt x="4345673" y="6273800"/>
                  </a:moveTo>
                  <a:lnTo>
                    <a:pt x="3599118" y="6273800"/>
                  </a:lnTo>
                  <a:lnTo>
                    <a:pt x="3651882" y="6286500"/>
                  </a:lnTo>
                  <a:lnTo>
                    <a:pt x="4292908" y="6286500"/>
                  </a:lnTo>
                  <a:lnTo>
                    <a:pt x="4345673" y="6273800"/>
                  </a:lnTo>
                  <a:close/>
                </a:path>
                <a:path w="7945120" h="6286500">
                  <a:moveTo>
                    <a:pt x="4502754" y="6261100"/>
                  </a:moveTo>
                  <a:lnTo>
                    <a:pt x="3442037" y="6261100"/>
                  </a:lnTo>
                  <a:lnTo>
                    <a:pt x="3494191" y="6273800"/>
                  </a:lnTo>
                  <a:lnTo>
                    <a:pt x="4450600" y="6273800"/>
                  </a:lnTo>
                  <a:lnTo>
                    <a:pt x="4502754" y="6261100"/>
                  </a:lnTo>
                  <a:close/>
                </a:path>
                <a:path w="7945120" h="6286500">
                  <a:moveTo>
                    <a:pt x="4606421" y="6248400"/>
                  </a:moveTo>
                  <a:lnTo>
                    <a:pt x="3338371" y="6248400"/>
                  </a:lnTo>
                  <a:lnTo>
                    <a:pt x="3390096" y="6261100"/>
                  </a:lnTo>
                  <a:lnTo>
                    <a:pt x="4554696" y="6261100"/>
                  </a:lnTo>
                  <a:lnTo>
                    <a:pt x="4606421" y="6248400"/>
                  </a:lnTo>
                  <a:close/>
                </a:path>
                <a:path w="7945120" h="6286500">
                  <a:moveTo>
                    <a:pt x="4709201" y="6235700"/>
                  </a:moveTo>
                  <a:lnTo>
                    <a:pt x="3235591" y="6235700"/>
                  </a:lnTo>
                  <a:lnTo>
                    <a:pt x="3286868" y="6248400"/>
                  </a:lnTo>
                  <a:lnTo>
                    <a:pt x="4657924" y="6248400"/>
                  </a:lnTo>
                  <a:lnTo>
                    <a:pt x="4709201" y="6235700"/>
                  </a:lnTo>
                  <a:close/>
                </a:path>
                <a:path w="7945120" h="6286500">
                  <a:moveTo>
                    <a:pt x="4861631" y="6210300"/>
                  </a:moveTo>
                  <a:lnTo>
                    <a:pt x="3083162" y="6210300"/>
                  </a:lnTo>
                  <a:lnTo>
                    <a:pt x="3184545" y="6235700"/>
                  </a:lnTo>
                  <a:lnTo>
                    <a:pt x="4760247" y="6235700"/>
                  </a:lnTo>
                  <a:lnTo>
                    <a:pt x="4861631" y="6210300"/>
                  </a:lnTo>
                  <a:close/>
                </a:path>
                <a:path w="7945120" h="6286500">
                  <a:moveTo>
                    <a:pt x="4962038" y="88899"/>
                  </a:moveTo>
                  <a:lnTo>
                    <a:pt x="2982755" y="88899"/>
                  </a:lnTo>
                  <a:lnTo>
                    <a:pt x="2449573" y="228599"/>
                  </a:lnTo>
                  <a:lnTo>
                    <a:pt x="2402827" y="253999"/>
                  </a:lnTo>
                  <a:lnTo>
                    <a:pt x="2310261" y="279399"/>
                  </a:lnTo>
                  <a:lnTo>
                    <a:pt x="2264450" y="304799"/>
                  </a:lnTo>
                  <a:lnTo>
                    <a:pt x="2173794" y="330199"/>
                  </a:lnTo>
                  <a:lnTo>
                    <a:pt x="2128959" y="355599"/>
                  </a:lnTo>
                  <a:lnTo>
                    <a:pt x="2084457" y="368299"/>
                  </a:lnTo>
                  <a:lnTo>
                    <a:pt x="2040294" y="393699"/>
                  </a:lnTo>
                  <a:lnTo>
                    <a:pt x="1996474" y="406399"/>
                  </a:lnTo>
                  <a:lnTo>
                    <a:pt x="1909881" y="457199"/>
                  </a:lnTo>
                  <a:lnTo>
                    <a:pt x="1867118" y="469899"/>
                  </a:lnTo>
                  <a:lnTo>
                    <a:pt x="1782678" y="520699"/>
                  </a:lnTo>
                  <a:lnTo>
                    <a:pt x="1741012" y="533399"/>
                  </a:lnTo>
                  <a:lnTo>
                    <a:pt x="1658807" y="584199"/>
                  </a:lnTo>
                  <a:lnTo>
                    <a:pt x="1538388" y="660399"/>
                  </a:lnTo>
                  <a:lnTo>
                    <a:pt x="1499036" y="673099"/>
                  </a:lnTo>
                  <a:lnTo>
                    <a:pt x="1460087" y="698499"/>
                  </a:lnTo>
                  <a:lnTo>
                    <a:pt x="1383410" y="749299"/>
                  </a:lnTo>
                  <a:lnTo>
                    <a:pt x="1345693" y="787399"/>
                  </a:lnTo>
                  <a:lnTo>
                    <a:pt x="1271521" y="838199"/>
                  </a:lnTo>
                  <a:lnTo>
                    <a:pt x="1199064" y="888999"/>
                  </a:lnTo>
                  <a:lnTo>
                    <a:pt x="1128357" y="939799"/>
                  </a:lnTo>
                  <a:lnTo>
                    <a:pt x="1093672" y="977899"/>
                  </a:lnTo>
                  <a:lnTo>
                    <a:pt x="1059438" y="1003299"/>
                  </a:lnTo>
                  <a:lnTo>
                    <a:pt x="1025659" y="1028699"/>
                  </a:lnTo>
                  <a:lnTo>
                    <a:pt x="992341" y="1066799"/>
                  </a:lnTo>
                  <a:lnTo>
                    <a:pt x="959488" y="1092199"/>
                  </a:lnTo>
                  <a:lnTo>
                    <a:pt x="927103" y="1117599"/>
                  </a:lnTo>
                  <a:lnTo>
                    <a:pt x="895193" y="1155699"/>
                  </a:lnTo>
                  <a:lnTo>
                    <a:pt x="863760" y="1181099"/>
                  </a:lnTo>
                  <a:lnTo>
                    <a:pt x="832811" y="1219199"/>
                  </a:lnTo>
                  <a:lnTo>
                    <a:pt x="802348" y="1244599"/>
                  </a:lnTo>
                  <a:lnTo>
                    <a:pt x="772378" y="1282699"/>
                  </a:lnTo>
                  <a:lnTo>
                    <a:pt x="742903" y="1308099"/>
                  </a:lnTo>
                  <a:lnTo>
                    <a:pt x="713930" y="1346199"/>
                  </a:lnTo>
                  <a:lnTo>
                    <a:pt x="685461" y="1371599"/>
                  </a:lnTo>
                  <a:lnTo>
                    <a:pt x="657503" y="1409699"/>
                  </a:lnTo>
                  <a:lnTo>
                    <a:pt x="630058" y="1435099"/>
                  </a:lnTo>
                  <a:lnTo>
                    <a:pt x="603133" y="1473199"/>
                  </a:lnTo>
                  <a:lnTo>
                    <a:pt x="576731" y="1511299"/>
                  </a:lnTo>
                  <a:lnTo>
                    <a:pt x="550856" y="1536699"/>
                  </a:lnTo>
                  <a:lnTo>
                    <a:pt x="525514" y="1574799"/>
                  </a:lnTo>
                  <a:lnTo>
                    <a:pt x="500708" y="1612899"/>
                  </a:lnTo>
                  <a:lnTo>
                    <a:pt x="476444" y="1650999"/>
                  </a:lnTo>
                  <a:lnTo>
                    <a:pt x="452726" y="1676399"/>
                  </a:lnTo>
                  <a:lnTo>
                    <a:pt x="429558" y="1714499"/>
                  </a:lnTo>
                  <a:lnTo>
                    <a:pt x="406944" y="1752599"/>
                  </a:lnTo>
                  <a:lnTo>
                    <a:pt x="384890" y="1790699"/>
                  </a:lnTo>
                  <a:lnTo>
                    <a:pt x="363400" y="1828799"/>
                  </a:lnTo>
                  <a:lnTo>
                    <a:pt x="342478" y="1866899"/>
                  </a:lnTo>
                  <a:lnTo>
                    <a:pt x="322129" y="1904999"/>
                  </a:lnTo>
                  <a:lnTo>
                    <a:pt x="302357" y="1930399"/>
                  </a:lnTo>
                  <a:lnTo>
                    <a:pt x="283168" y="1968499"/>
                  </a:lnTo>
                  <a:lnTo>
                    <a:pt x="264564" y="2006599"/>
                  </a:lnTo>
                  <a:lnTo>
                    <a:pt x="246551" y="2044699"/>
                  </a:lnTo>
                  <a:lnTo>
                    <a:pt x="229134" y="2082799"/>
                  </a:lnTo>
                  <a:lnTo>
                    <a:pt x="212316" y="2120899"/>
                  </a:lnTo>
                  <a:lnTo>
                    <a:pt x="196103" y="2158999"/>
                  </a:lnTo>
                  <a:lnTo>
                    <a:pt x="180499" y="2197099"/>
                  </a:lnTo>
                  <a:lnTo>
                    <a:pt x="165508" y="2235199"/>
                  </a:lnTo>
                  <a:lnTo>
                    <a:pt x="151134" y="2285999"/>
                  </a:lnTo>
                  <a:lnTo>
                    <a:pt x="137384" y="2324099"/>
                  </a:lnTo>
                  <a:lnTo>
                    <a:pt x="124260" y="2362199"/>
                  </a:lnTo>
                  <a:lnTo>
                    <a:pt x="111767" y="2400299"/>
                  </a:lnTo>
                  <a:lnTo>
                    <a:pt x="99910" y="2438399"/>
                  </a:lnTo>
                  <a:lnTo>
                    <a:pt x="88694" y="2476499"/>
                  </a:lnTo>
                  <a:lnTo>
                    <a:pt x="78123" y="2514599"/>
                  </a:lnTo>
                  <a:lnTo>
                    <a:pt x="68200" y="2565399"/>
                  </a:lnTo>
                  <a:lnTo>
                    <a:pt x="58932" y="2603499"/>
                  </a:lnTo>
                  <a:lnTo>
                    <a:pt x="50323" y="2641599"/>
                  </a:lnTo>
                  <a:lnTo>
                    <a:pt x="42376" y="2679699"/>
                  </a:lnTo>
                  <a:lnTo>
                    <a:pt x="35096" y="2717799"/>
                  </a:lnTo>
                  <a:lnTo>
                    <a:pt x="28489" y="2768599"/>
                  </a:lnTo>
                  <a:lnTo>
                    <a:pt x="22557" y="2806699"/>
                  </a:lnTo>
                  <a:lnTo>
                    <a:pt x="17307" y="2844799"/>
                  </a:lnTo>
                  <a:lnTo>
                    <a:pt x="12742" y="2895599"/>
                  </a:lnTo>
                  <a:lnTo>
                    <a:pt x="8868" y="2933699"/>
                  </a:lnTo>
                  <a:lnTo>
                    <a:pt x="5687" y="2971799"/>
                  </a:lnTo>
                  <a:lnTo>
                    <a:pt x="3205" y="3009899"/>
                  </a:lnTo>
                  <a:lnTo>
                    <a:pt x="1427" y="3060699"/>
                  </a:lnTo>
                  <a:lnTo>
                    <a:pt x="357" y="3098799"/>
                  </a:lnTo>
                  <a:lnTo>
                    <a:pt x="0" y="3149599"/>
                  </a:lnTo>
                  <a:lnTo>
                    <a:pt x="357" y="3187699"/>
                  </a:lnTo>
                  <a:lnTo>
                    <a:pt x="1427" y="3225799"/>
                  </a:lnTo>
                  <a:lnTo>
                    <a:pt x="3205" y="3276600"/>
                  </a:lnTo>
                  <a:lnTo>
                    <a:pt x="5687" y="3314700"/>
                  </a:lnTo>
                  <a:lnTo>
                    <a:pt x="8868" y="3352800"/>
                  </a:lnTo>
                  <a:lnTo>
                    <a:pt x="12742" y="3403600"/>
                  </a:lnTo>
                  <a:lnTo>
                    <a:pt x="17307" y="3441700"/>
                  </a:lnTo>
                  <a:lnTo>
                    <a:pt x="22557" y="3479800"/>
                  </a:lnTo>
                  <a:lnTo>
                    <a:pt x="28489" y="3517900"/>
                  </a:lnTo>
                  <a:lnTo>
                    <a:pt x="35096" y="3568700"/>
                  </a:lnTo>
                  <a:lnTo>
                    <a:pt x="42376" y="3606800"/>
                  </a:lnTo>
                  <a:lnTo>
                    <a:pt x="50323" y="3644900"/>
                  </a:lnTo>
                  <a:lnTo>
                    <a:pt x="58932" y="3683000"/>
                  </a:lnTo>
                  <a:lnTo>
                    <a:pt x="68200" y="3733800"/>
                  </a:lnTo>
                  <a:lnTo>
                    <a:pt x="78123" y="3771900"/>
                  </a:lnTo>
                  <a:lnTo>
                    <a:pt x="88694" y="3810000"/>
                  </a:lnTo>
                  <a:lnTo>
                    <a:pt x="99910" y="3848100"/>
                  </a:lnTo>
                  <a:lnTo>
                    <a:pt x="111767" y="3886200"/>
                  </a:lnTo>
                  <a:lnTo>
                    <a:pt x="124260" y="3924300"/>
                  </a:lnTo>
                  <a:lnTo>
                    <a:pt x="137384" y="3962400"/>
                  </a:lnTo>
                  <a:lnTo>
                    <a:pt x="151134" y="4013200"/>
                  </a:lnTo>
                  <a:lnTo>
                    <a:pt x="165508" y="4051300"/>
                  </a:lnTo>
                  <a:lnTo>
                    <a:pt x="180499" y="4089400"/>
                  </a:lnTo>
                  <a:lnTo>
                    <a:pt x="196103" y="4127500"/>
                  </a:lnTo>
                  <a:lnTo>
                    <a:pt x="212316" y="4165600"/>
                  </a:lnTo>
                  <a:lnTo>
                    <a:pt x="229134" y="4203700"/>
                  </a:lnTo>
                  <a:lnTo>
                    <a:pt x="246551" y="4241800"/>
                  </a:lnTo>
                  <a:lnTo>
                    <a:pt x="264564" y="4279900"/>
                  </a:lnTo>
                  <a:lnTo>
                    <a:pt x="283168" y="4318000"/>
                  </a:lnTo>
                  <a:lnTo>
                    <a:pt x="302357" y="4356100"/>
                  </a:lnTo>
                  <a:lnTo>
                    <a:pt x="322129" y="4394200"/>
                  </a:lnTo>
                  <a:lnTo>
                    <a:pt x="342478" y="4419600"/>
                  </a:lnTo>
                  <a:lnTo>
                    <a:pt x="363400" y="4457700"/>
                  </a:lnTo>
                  <a:lnTo>
                    <a:pt x="384890" y="4495800"/>
                  </a:lnTo>
                  <a:lnTo>
                    <a:pt x="406944" y="4533900"/>
                  </a:lnTo>
                  <a:lnTo>
                    <a:pt x="429558" y="4572000"/>
                  </a:lnTo>
                  <a:lnTo>
                    <a:pt x="452726" y="4610100"/>
                  </a:lnTo>
                  <a:lnTo>
                    <a:pt x="476444" y="4635500"/>
                  </a:lnTo>
                  <a:lnTo>
                    <a:pt x="500708" y="4673600"/>
                  </a:lnTo>
                  <a:lnTo>
                    <a:pt x="525514" y="4711700"/>
                  </a:lnTo>
                  <a:lnTo>
                    <a:pt x="550856" y="4749800"/>
                  </a:lnTo>
                  <a:lnTo>
                    <a:pt x="576731" y="4775200"/>
                  </a:lnTo>
                  <a:lnTo>
                    <a:pt x="603133" y="4813300"/>
                  </a:lnTo>
                  <a:lnTo>
                    <a:pt x="630058" y="4851400"/>
                  </a:lnTo>
                  <a:lnTo>
                    <a:pt x="657503" y="4876800"/>
                  </a:lnTo>
                  <a:lnTo>
                    <a:pt x="685461" y="4914900"/>
                  </a:lnTo>
                  <a:lnTo>
                    <a:pt x="713930" y="4940300"/>
                  </a:lnTo>
                  <a:lnTo>
                    <a:pt x="742903" y="4978400"/>
                  </a:lnTo>
                  <a:lnTo>
                    <a:pt x="772378" y="5003800"/>
                  </a:lnTo>
                  <a:lnTo>
                    <a:pt x="802348" y="5041900"/>
                  </a:lnTo>
                  <a:lnTo>
                    <a:pt x="832811" y="5067300"/>
                  </a:lnTo>
                  <a:lnTo>
                    <a:pt x="863760" y="5105400"/>
                  </a:lnTo>
                  <a:lnTo>
                    <a:pt x="895193" y="5130800"/>
                  </a:lnTo>
                  <a:lnTo>
                    <a:pt x="927103" y="5168900"/>
                  </a:lnTo>
                  <a:lnTo>
                    <a:pt x="959488" y="5194300"/>
                  </a:lnTo>
                  <a:lnTo>
                    <a:pt x="992341" y="5219700"/>
                  </a:lnTo>
                  <a:lnTo>
                    <a:pt x="1025659" y="5257800"/>
                  </a:lnTo>
                  <a:lnTo>
                    <a:pt x="1059438" y="5283200"/>
                  </a:lnTo>
                  <a:lnTo>
                    <a:pt x="1093672" y="5308600"/>
                  </a:lnTo>
                  <a:lnTo>
                    <a:pt x="1128357" y="5346700"/>
                  </a:lnTo>
                  <a:lnTo>
                    <a:pt x="1163489" y="5372100"/>
                  </a:lnTo>
                  <a:lnTo>
                    <a:pt x="1235076" y="5422900"/>
                  </a:lnTo>
                  <a:lnTo>
                    <a:pt x="1308395" y="5473700"/>
                  </a:lnTo>
                  <a:lnTo>
                    <a:pt x="1345693" y="5511800"/>
                  </a:lnTo>
                  <a:lnTo>
                    <a:pt x="1383410" y="5537200"/>
                  </a:lnTo>
                  <a:lnTo>
                    <a:pt x="1460087" y="5588000"/>
                  </a:lnTo>
                  <a:lnTo>
                    <a:pt x="1538388" y="5638800"/>
                  </a:lnTo>
                  <a:lnTo>
                    <a:pt x="1578136" y="5651500"/>
                  </a:lnTo>
                  <a:lnTo>
                    <a:pt x="1618277" y="5676900"/>
                  </a:lnTo>
                  <a:lnTo>
                    <a:pt x="1741012" y="5753100"/>
                  </a:lnTo>
                  <a:lnTo>
                    <a:pt x="1782678" y="5765800"/>
                  </a:lnTo>
                  <a:lnTo>
                    <a:pt x="1867118" y="5816600"/>
                  </a:lnTo>
                  <a:lnTo>
                    <a:pt x="1909881" y="5829300"/>
                  </a:lnTo>
                  <a:lnTo>
                    <a:pt x="1996474" y="5880100"/>
                  </a:lnTo>
                  <a:lnTo>
                    <a:pt x="2040294" y="5892800"/>
                  </a:lnTo>
                  <a:lnTo>
                    <a:pt x="2084457" y="5918200"/>
                  </a:lnTo>
                  <a:lnTo>
                    <a:pt x="2128959" y="5930900"/>
                  </a:lnTo>
                  <a:lnTo>
                    <a:pt x="2173794" y="5956300"/>
                  </a:lnTo>
                  <a:lnTo>
                    <a:pt x="2264450" y="5981700"/>
                  </a:lnTo>
                  <a:lnTo>
                    <a:pt x="2310261" y="6007100"/>
                  </a:lnTo>
                  <a:lnTo>
                    <a:pt x="2402827" y="6032500"/>
                  </a:lnTo>
                  <a:lnTo>
                    <a:pt x="2449573" y="6057900"/>
                  </a:lnTo>
                  <a:lnTo>
                    <a:pt x="3032834" y="6210300"/>
                  </a:lnTo>
                  <a:lnTo>
                    <a:pt x="4911959" y="6210300"/>
                  </a:lnTo>
                  <a:lnTo>
                    <a:pt x="5495221" y="6057900"/>
                  </a:lnTo>
                  <a:lnTo>
                    <a:pt x="5541967" y="6032500"/>
                  </a:lnTo>
                  <a:lnTo>
                    <a:pt x="5634533" y="6007100"/>
                  </a:lnTo>
                  <a:lnTo>
                    <a:pt x="5680344" y="5981700"/>
                  </a:lnTo>
                  <a:lnTo>
                    <a:pt x="5771000" y="5956300"/>
                  </a:lnTo>
                  <a:lnTo>
                    <a:pt x="5815836" y="5930900"/>
                  </a:lnTo>
                  <a:lnTo>
                    <a:pt x="5860338" y="5918200"/>
                  </a:lnTo>
                  <a:lnTo>
                    <a:pt x="5904501" y="5892800"/>
                  </a:lnTo>
                  <a:lnTo>
                    <a:pt x="5948321" y="5880100"/>
                  </a:lnTo>
                  <a:lnTo>
                    <a:pt x="6034913" y="5829300"/>
                  </a:lnTo>
                  <a:lnTo>
                    <a:pt x="6077677" y="5816600"/>
                  </a:lnTo>
                  <a:lnTo>
                    <a:pt x="6162116" y="5765800"/>
                  </a:lnTo>
                  <a:lnTo>
                    <a:pt x="6203783" y="5753100"/>
                  </a:lnTo>
                  <a:lnTo>
                    <a:pt x="6326517" y="5676900"/>
                  </a:lnTo>
                  <a:lnTo>
                    <a:pt x="6366658" y="5651500"/>
                  </a:lnTo>
                  <a:lnTo>
                    <a:pt x="6406407" y="5638800"/>
                  </a:lnTo>
                  <a:lnTo>
                    <a:pt x="6484707" y="5588000"/>
                  </a:lnTo>
                  <a:lnTo>
                    <a:pt x="6561384" y="5537200"/>
                  </a:lnTo>
                  <a:lnTo>
                    <a:pt x="6599101" y="5511800"/>
                  </a:lnTo>
                  <a:lnTo>
                    <a:pt x="6636399" y="5473700"/>
                  </a:lnTo>
                  <a:lnTo>
                    <a:pt x="6709718" y="5422900"/>
                  </a:lnTo>
                  <a:lnTo>
                    <a:pt x="6781304" y="5372100"/>
                  </a:lnTo>
                  <a:lnTo>
                    <a:pt x="6816436" y="5346700"/>
                  </a:lnTo>
                  <a:lnTo>
                    <a:pt x="6851121" y="5308600"/>
                  </a:lnTo>
                  <a:lnTo>
                    <a:pt x="6885356" y="5283200"/>
                  </a:lnTo>
                  <a:lnTo>
                    <a:pt x="6919134" y="5257800"/>
                  </a:lnTo>
                  <a:lnTo>
                    <a:pt x="6952452" y="5219700"/>
                  </a:lnTo>
                  <a:lnTo>
                    <a:pt x="6985305" y="5194300"/>
                  </a:lnTo>
                  <a:lnTo>
                    <a:pt x="7017690" y="5168900"/>
                  </a:lnTo>
                  <a:lnTo>
                    <a:pt x="7049600" y="5130800"/>
                  </a:lnTo>
                  <a:lnTo>
                    <a:pt x="7081032" y="5105400"/>
                  </a:lnTo>
                  <a:lnTo>
                    <a:pt x="7111982" y="5067300"/>
                  </a:lnTo>
                  <a:lnTo>
                    <a:pt x="7142444" y="5041900"/>
                  </a:lnTo>
                  <a:lnTo>
                    <a:pt x="7172415" y="5003800"/>
                  </a:lnTo>
                  <a:lnTo>
                    <a:pt x="7201889" y="4978400"/>
                  </a:lnTo>
                  <a:lnTo>
                    <a:pt x="7230862" y="4940300"/>
                  </a:lnTo>
                  <a:lnTo>
                    <a:pt x="7259331" y="4914900"/>
                  </a:lnTo>
                  <a:lnTo>
                    <a:pt x="7287289" y="4876800"/>
                  </a:lnTo>
                  <a:lnTo>
                    <a:pt x="7314734" y="4851400"/>
                  </a:lnTo>
                  <a:lnTo>
                    <a:pt x="7341659" y="4813300"/>
                  </a:lnTo>
                  <a:lnTo>
                    <a:pt x="7368061" y="4775200"/>
                  </a:lnTo>
                  <a:lnTo>
                    <a:pt x="7393936" y="4749800"/>
                  </a:lnTo>
                  <a:lnTo>
                    <a:pt x="7419278" y="4711700"/>
                  </a:lnTo>
                  <a:lnTo>
                    <a:pt x="7444083" y="4673600"/>
                  </a:lnTo>
                  <a:lnTo>
                    <a:pt x="7468347" y="4635500"/>
                  </a:lnTo>
                  <a:lnTo>
                    <a:pt x="7492066" y="4610100"/>
                  </a:lnTo>
                  <a:lnTo>
                    <a:pt x="7515234" y="4572000"/>
                  </a:lnTo>
                  <a:lnTo>
                    <a:pt x="7537847" y="4533900"/>
                  </a:lnTo>
                  <a:lnTo>
                    <a:pt x="7559901" y="4495800"/>
                  </a:lnTo>
                  <a:lnTo>
                    <a:pt x="7581391" y="4457700"/>
                  </a:lnTo>
                  <a:lnTo>
                    <a:pt x="7602312" y="4419600"/>
                  </a:lnTo>
                  <a:lnTo>
                    <a:pt x="7622661" y="4394200"/>
                  </a:lnTo>
                  <a:lnTo>
                    <a:pt x="7642433" y="4356100"/>
                  </a:lnTo>
                  <a:lnTo>
                    <a:pt x="7661623" y="4318000"/>
                  </a:lnTo>
                  <a:lnTo>
                    <a:pt x="7680226" y="4279900"/>
                  </a:lnTo>
                  <a:lnTo>
                    <a:pt x="7698239" y="4241800"/>
                  </a:lnTo>
                  <a:lnTo>
                    <a:pt x="7715656" y="4203700"/>
                  </a:lnTo>
                  <a:lnTo>
                    <a:pt x="7732474" y="4165600"/>
                  </a:lnTo>
                  <a:lnTo>
                    <a:pt x="7748687" y="4127500"/>
                  </a:lnTo>
                  <a:lnTo>
                    <a:pt x="7764291" y="4089400"/>
                  </a:lnTo>
                  <a:lnTo>
                    <a:pt x="7779282" y="4051300"/>
                  </a:lnTo>
                  <a:lnTo>
                    <a:pt x="7793655" y="4013200"/>
                  </a:lnTo>
                  <a:lnTo>
                    <a:pt x="7807406" y="3962400"/>
                  </a:lnTo>
                  <a:lnTo>
                    <a:pt x="7820530" y="3924300"/>
                  </a:lnTo>
                  <a:lnTo>
                    <a:pt x="7833022" y="3886200"/>
                  </a:lnTo>
                  <a:lnTo>
                    <a:pt x="7844879" y="3848100"/>
                  </a:lnTo>
                  <a:lnTo>
                    <a:pt x="7856095" y="3810000"/>
                  </a:lnTo>
                  <a:lnTo>
                    <a:pt x="7866667" y="3771900"/>
                  </a:lnTo>
                  <a:lnTo>
                    <a:pt x="7876589" y="3733800"/>
                  </a:lnTo>
                  <a:lnTo>
                    <a:pt x="7885857" y="3683000"/>
                  </a:lnTo>
                  <a:lnTo>
                    <a:pt x="7894467" y="3644900"/>
                  </a:lnTo>
                  <a:lnTo>
                    <a:pt x="7902413" y="3606800"/>
                  </a:lnTo>
                  <a:lnTo>
                    <a:pt x="7909693" y="3568700"/>
                  </a:lnTo>
                  <a:lnTo>
                    <a:pt x="7916300" y="3517900"/>
                  </a:lnTo>
                  <a:lnTo>
                    <a:pt x="7922231" y="3479800"/>
                  </a:lnTo>
                  <a:lnTo>
                    <a:pt x="7927482" y="3441700"/>
                  </a:lnTo>
                  <a:lnTo>
                    <a:pt x="7932046" y="3403600"/>
                  </a:lnTo>
                  <a:lnTo>
                    <a:pt x="7935921" y="3352800"/>
                  </a:lnTo>
                  <a:lnTo>
                    <a:pt x="7939102" y="3314700"/>
                  </a:lnTo>
                  <a:lnTo>
                    <a:pt x="7941583" y="3276600"/>
                  </a:lnTo>
                  <a:lnTo>
                    <a:pt x="7943361" y="3225799"/>
                  </a:lnTo>
                  <a:lnTo>
                    <a:pt x="7944432" y="3187699"/>
                  </a:lnTo>
                  <a:lnTo>
                    <a:pt x="7944789" y="3149599"/>
                  </a:lnTo>
                  <a:lnTo>
                    <a:pt x="7944432" y="3098799"/>
                  </a:lnTo>
                  <a:lnTo>
                    <a:pt x="7943361" y="3060699"/>
                  </a:lnTo>
                  <a:lnTo>
                    <a:pt x="7941583" y="3009899"/>
                  </a:lnTo>
                  <a:lnTo>
                    <a:pt x="7939102" y="2971799"/>
                  </a:lnTo>
                  <a:lnTo>
                    <a:pt x="7935921" y="2933699"/>
                  </a:lnTo>
                  <a:lnTo>
                    <a:pt x="7932046" y="2895599"/>
                  </a:lnTo>
                  <a:lnTo>
                    <a:pt x="7927482" y="2844799"/>
                  </a:lnTo>
                  <a:lnTo>
                    <a:pt x="7922231" y="2806699"/>
                  </a:lnTo>
                  <a:lnTo>
                    <a:pt x="7916300" y="2768599"/>
                  </a:lnTo>
                  <a:lnTo>
                    <a:pt x="7909693" y="2717799"/>
                  </a:lnTo>
                  <a:lnTo>
                    <a:pt x="7902413" y="2679699"/>
                  </a:lnTo>
                  <a:lnTo>
                    <a:pt x="7894467" y="2641599"/>
                  </a:lnTo>
                  <a:lnTo>
                    <a:pt x="7885857" y="2603499"/>
                  </a:lnTo>
                  <a:lnTo>
                    <a:pt x="7876589" y="2565399"/>
                  </a:lnTo>
                  <a:lnTo>
                    <a:pt x="7866667" y="2514599"/>
                  </a:lnTo>
                  <a:lnTo>
                    <a:pt x="7856095" y="2476499"/>
                  </a:lnTo>
                  <a:lnTo>
                    <a:pt x="7844879" y="2438399"/>
                  </a:lnTo>
                  <a:lnTo>
                    <a:pt x="7833022" y="2400299"/>
                  </a:lnTo>
                  <a:lnTo>
                    <a:pt x="7820530" y="2362199"/>
                  </a:lnTo>
                  <a:lnTo>
                    <a:pt x="7807406" y="2324099"/>
                  </a:lnTo>
                  <a:lnTo>
                    <a:pt x="7793655" y="2285999"/>
                  </a:lnTo>
                  <a:lnTo>
                    <a:pt x="7779282" y="2235199"/>
                  </a:lnTo>
                  <a:lnTo>
                    <a:pt x="7764291" y="2197099"/>
                  </a:lnTo>
                  <a:lnTo>
                    <a:pt x="7748687" y="2158999"/>
                  </a:lnTo>
                  <a:lnTo>
                    <a:pt x="7732474" y="2120899"/>
                  </a:lnTo>
                  <a:lnTo>
                    <a:pt x="7715656" y="2082799"/>
                  </a:lnTo>
                  <a:lnTo>
                    <a:pt x="7698239" y="2044699"/>
                  </a:lnTo>
                  <a:lnTo>
                    <a:pt x="7680226" y="2006599"/>
                  </a:lnTo>
                  <a:lnTo>
                    <a:pt x="7661623" y="1968499"/>
                  </a:lnTo>
                  <a:lnTo>
                    <a:pt x="7642433" y="1930399"/>
                  </a:lnTo>
                  <a:lnTo>
                    <a:pt x="7622661" y="1904999"/>
                  </a:lnTo>
                  <a:lnTo>
                    <a:pt x="7602312" y="1866899"/>
                  </a:lnTo>
                  <a:lnTo>
                    <a:pt x="7581391" y="1828799"/>
                  </a:lnTo>
                  <a:lnTo>
                    <a:pt x="7559901" y="1790699"/>
                  </a:lnTo>
                  <a:lnTo>
                    <a:pt x="7537847" y="1752599"/>
                  </a:lnTo>
                  <a:lnTo>
                    <a:pt x="7515234" y="1714499"/>
                  </a:lnTo>
                  <a:lnTo>
                    <a:pt x="7492066" y="1676399"/>
                  </a:lnTo>
                  <a:lnTo>
                    <a:pt x="7468347" y="1650999"/>
                  </a:lnTo>
                  <a:lnTo>
                    <a:pt x="7444083" y="1612899"/>
                  </a:lnTo>
                  <a:lnTo>
                    <a:pt x="7419278" y="1574799"/>
                  </a:lnTo>
                  <a:lnTo>
                    <a:pt x="7393936" y="1536699"/>
                  </a:lnTo>
                  <a:lnTo>
                    <a:pt x="7368061" y="1511299"/>
                  </a:lnTo>
                  <a:lnTo>
                    <a:pt x="7341659" y="1473199"/>
                  </a:lnTo>
                  <a:lnTo>
                    <a:pt x="7314734" y="1435099"/>
                  </a:lnTo>
                  <a:lnTo>
                    <a:pt x="7287289" y="1409699"/>
                  </a:lnTo>
                  <a:lnTo>
                    <a:pt x="7259331" y="1371599"/>
                  </a:lnTo>
                  <a:lnTo>
                    <a:pt x="7230862" y="1346199"/>
                  </a:lnTo>
                  <a:lnTo>
                    <a:pt x="7201889" y="1308099"/>
                  </a:lnTo>
                  <a:lnTo>
                    <a:pt x="7172415" y="1282699"/>
                  </a:lnTo>
                  <a:lnTo>
                    <a:pt x="7142444" y="1244599"/>
                  </a:lnTo>
                  <a:lnTo>
                    <a:pt x="7111982" y="1219199"/>
                  </a:lnTo>
                  <a:lnTo>
                    <a:pt x="7081032" y="1181099"/>
                  </a:lnTo>
                  <a:lnTo>
                    <a:pt x="7049600" y="1155699"/>
                  </a:lnTo>
                  <a:lnTo>
                    <a:pt x="7017690" y="1117599"/>
                  </a:lnTo>
                  <a:lnTo>
                    <a:pt x="6985305" y="1092199"/>
                  </a:lnTo>
                  <a:lnTo>
                    <a:pt x="6952452" y="1066799"/>
                  </a:lnTo>
                  <a:lnTo>
                    <a:pt x="6919134" y="1028699"/>
                  </a:lnTo>
                  <a:lnTo>
                    <a:pt x="6885356" y="1003299"/>
                  </a:lnTo>
                  <a:lnTo>
                    <a:pt x="6851121" y="977899"/>
                  </a:lnTo>
                  <a:lnTo>
                    <a:pt x="6816436" y="939799"/>
                  </a:lnTo>
                  <a:lnTo>
                    <a:pt x="6745730" y="888999"/>
                  </a:lnTo>
                  <a:lnTo>
                    <a:pt x="6673273" y="838199"/>
                  </a:lnTo>
                  <a:lnTo>
                    <a:pt x="6599101" y="787399"/>
                  </a:lnTo>
                  <a:lnTo>
                    <a:pt x="6561384" y="749299"/>
                  </a:lnTo>
                  <a:lnTo>
                    <a:pt x="6484707" y="698499"/>
                  </a:lnTo>
                  <a:lnTo>
                    <a:pt x="6445758" y="673099"/>
                  </a:lnTo>
                  <a:lnTo>
                    <a:pt x="6406407" y="660399"/>
                  </a:lnTo>
                  <a:lnTo>
                    <a:pt x="6285988" y="584199"/>
                  </a:lnTo>
                  <a:lnTo>
                    <a:pt x="6203783" y="533399"/>
                  </a:lnTo>
                  <a:lnTo>
                    <a:pt x="6162116" y="520699"/>
                  </a:lnTo>
                  <a:lnTo>
                    <a:pt x="6077677" y="469899"/>
                  </a:lnTo>
                  <a:lnTo>
                    <a:pt x="6034913" y="457199"/>
                  </a:lnTo>
                  <a:lnTo>
                    <a:pt x="5948321" y="406399"/>
                  </a:lnTo>
                  <a:lnTo>
                    <a:pt x="5904501" y="393699"/>
                  </a:lnTo>
                  <a:lnTo>
                    <a:pt x="5860338" y="368299"/>
                  </a:lnTo>
                  <a:lnTo>
                    <a:pt x="5815836" y="355599"/>
                  </a:lnTo>
                  <a:lnTo>
                    <a:pt x="5771000" y="330199"/>
                  </a:lnTo>
                  <a:lnTo>
                    <a:pt x="5680344" y="304799"/>
                  </a:lnTo>
                  <a:lnTo>
                    <a:pt x="5634533" y="279399"/>
                  </a:lnTo>
                  <a:lnTo>
                    <a:pt x="5541967" y="253999"/>
                  </a:lnTo>
                  <a:lnTo>
                    <a:pt x="5495221" y="228599"/>
                  </a:lnTo>
                  <a:lnTo>
                    <a:pt x="4962038" y="88899"/>
                  </a:lnTo>
                  <a:close/>
                </a:path>
                <a:path w="7945120" h="6286500">
                  <a:moveTo>
                    <a:pt x="4760247" y="50799"/>
                  </a:moveTo>
                  <a:lnTo>
                    <a:pt x="3184545" y="50799"/>
                  </a:lnTo>
                  <a:lnTo>
                    <a:pt x="3032834" y="88899"/>
                  </a:lnTo>
                  <a:lnTo>
                    <a:pt x="4911959" y="88899"/>
                  </a:lnTo>
                  <a:lnTo>
                    <a:pt x="4760247" y="50799"/>
                  </a:lnTo>
                  <a:close/>
                </a:path>
                <a:path w="7945120" h="6286500">
                  <a:moveTo>
                    <a:pt x="4657924" y="38099"/>
                  </a:moveTo>
                  <a:lnTo>
                    <a:pt x="3286868" y="38099"/>
                  </a:lnTo>
                  <a:lnTo>
                    <a:pt x="3235591" y="50799"/>
                  </a:lnTo>
                  <a:lnTo>
                    <a:pt x="4709201" y="50799"/>
                  </a:lnTo>
                  <a:lnTo>
                    <a:pt x="4657924" y="38099"/>
                  </a:lnTo>
                  <a:close/>
                </a:path>
                <a:path w="7945120" h="6286500">
                  <a:moveTo>
                    <a:pt x="4554696" y="25399"/>
                  </a:moveTo>
                  <a:lnTo>
                    <a:pt x="3390096" y="25399"/>
                  </a:lnTo>
                  <a:lnTo>
                    <a:pt x="3338371" y="38099"/>
                  </a:lnTo>
                  <a:lnTo>
                    <a:pt x="4606421" y="38099"/>
                  </a:lnTo>
                  <a:lnTo>
                    <a:pt x="4554696" y="25399"/>
                  </a:lnTo>
                  <a:close/>
                </a:path>
                <a:path w="7945120" h="6286500">
                  <a:moveTo>
                    <a:pt x="4450600" y="12699"/>
                  </a:moveTo>
                  <a:lnTo>
                    <a:pt x="3494191" y="12699"/>
                  </a:lnTo>
                  <a:lnTo>
                    <a:pt x="3442037" y="25399"/>
                  </a:lnTo>
                  <a:lnTo>
                    <a:pt x="4502754" y="25399"/>
                  </a:lnTo>
                  <a:lnTo>
                    <a:pt x="4450600" y="12699"/>
                  </a:lnTo>
                  <a:close/>
                </a:path>
                <a:path w="7945120" h="6286500">
                  <a:moveTo>
                    <a:pt x="4292908" y="0"/>
                  </a:moveTo>
                  <a:lnTo>
                    <a:pt x="3651882" y="0"/>
                  </a:lnTo>
                  <a:lnTo>
                    <a:pt x="3599118" y="12699"/>
                  </a:lnTo>
                  <a:lnTo>
                    <a:pt x="4345673" y="12699"/>
                  </a:lnTo>
                  <a:lnTo>
                    <a:pt x="4292908" y="0"/>
                  </a:lnTo>
                  <a:close/>
                </a:path>
              </a:pathLst>
            </a:custGeom>
            <a:solidFill>
              <a:srgbClr val="0F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39843" y="254836"/>
              <a:ext cx="7945120" cy="6298565"/>
            </a:xfrm>
            <a:custGeom>
              <a:avLst/>
              <a:gdLst/>
              <a:ahLst/>
              <a:cxnLst/>
              <a:rect l="l" t="t" r="r" b="b"/>
              <a:pathLst>
                <a:path w="7945120" h="6298565">
                  <a:moveTo>
                    <a:pt x="0" y="3149180"/>
                  </a:moveTo>
                  <a:lnTo>
                    <a:pt x="357" y="3106479"/>
                  </a:lnTo>
                  <a:lnTo>
                    <a:pt x="1427" y="3063914"/>
                  </a:lnTo>
                  <a:lnTo>
                    <a:pt x="3205" y="3021488"/>
                  </a:lnTo>
                  <a:lnTo>
                    <a:pt x="5687" y="2979207"/>
                  </a:lnTo>
                  <a:lnTo>
                    <a:pt x="8868" y="2937072"/>
                  </a:lnTo>
                  <a:lnTo>
                    <a:pt x="12742" y="2895088"/>
                  </a:lnTo>
                  <a:lnTo>
                    <a:pt x="17307" y="2853258"/>
                  </a:lnTo>
                  <a:lnTo>
                    <a:pt x="22557" y="2811585"/>
                  </a:lnTo>
                  <a:lnTo>
                    <a:pt x="28489" y="2770074"/>
                  </a:lnTo>
                  <a:lnTo>
                    <a:pt x="35096" y="2728728"/>
                  </a:lnTo>
                  <a:lnTo>
                    <a:pt x="42376" y="2687551"/>
                  </a:lnTo>
                  <a:lnTo>
                    <a:pt x="50323" y="2646545"/>
                  </a:lnTo>
                  <a:lnTo>
                    <a:pt x="58932" y="2605715"/>
                  </a:lnTo>
                  <a:lnTo>
                    <a:pt x="68200" y="2565064"/>
                  </a:lnTo>
                  <a:lnTo>
                    <a:pt x="78123" y="2524596"/>
                  </a:lnTo>
                  <a:lnTo>
                    <a:pt x="88694" y="2484315"/>
                  </a:lnTo>
                  <a:lnTo>
                    <a:pt x="99910" y="2444223"/>
                  </a:lnTo>
                  <a:lnTo>
                    <a:pt x="111767" y="2404325"/>
                  </a:lnTo>
                  <a:lnTo>
                    <a:pt x="124260" y="2364623"/>
                  </a:lnTo>
                  <a:lnTo>
                    <a:pt x="137384" y="2325122"/>
                  </a:lnTo>
                  <a:lnTo>
                    <a:pt x="151134" y="2285826"/>
                  </a:lnTo>
                  <a:lnTo>
                    <a:pt x="165508" y="2246737"/>
                  </a:lnTo>
                  <a:lnTo>
                    <a:pt x="180499" y="2207859"/>
                  </a:lnTo>
                  <a:lnTo>
                    <a:pt x="196103" y="2169197"/>
                  </a:lnTo>
                  <a:lnTo>
                    <a:pt x="212316" y="2130753"/>
                  </a:lnTo>
                  <a:lnTo>
                    <a:pt x="229134" y="2092530"/>
                  </a:lnTo>
                  <a:lnTo>
                    <a:pt x="246551" y="2054534"/>
                  </a:lnTo>
                  <a:lnTo>
                    <a:pt x="264564" y="2016766"/>
                  </a:lnTo>
                  <a:lnTo>
                    <a:pt x="283168" y="1979232"/>
                  </a:lnTo>
                  <a:lnTo>
                    <a:pt x="302357" y="1941933"/>
                  </a:lnTo>
                  <a:lnTo>
                    <a:pt x="322129" y="1904875"/>
                  </a:lnTo>
                  <a:lnTo>
                    <a:pt x="342478" y="1868060"/>
                  </a:lnTo>
                  <a:lnTo>
                    <a:pt x="363400" y="1831492"/>
                  </a:lnTo>
                  <a:lnTo>
                    <a:pt x="384890" y="1795174"/>
                  </a:lnTo>
                  <a:lnTo>
                    <a:pt x="406944" y="1759111"/>
                  </a:lnTo>
                  <a:lnTo>
                    <a:pt x="429558" y="1723305"/>
                  </a:lnTo>
                  <a:lnTo>
                    <a:pt x="452726" y="1687761"/>
                  </a:lnTo>
                  <a:lnTo>
                    <a:pt x="476444" y="1652481"/>
                  </a:lnTo>
                  <a:lnTo>
                    <a:pt x="500708" y="1617470"/>
                  </a:lnTo>
                  <a:lnTo>
                    <a:pt x="525514" y="1582732"/>
                  </a:lnTo>
                  <a:lnTo>
                    <a:pt x="550856" y="1548268"/>
                  </a:lnTo>
                  <a:lnTo>
                    <a:pt x="576731" y="1514084"/>
                  </a:lnTo>
                  <a:lnTo>
                    <a:pt x="603133" y="1480182"/>
                  </a:lnTo>
                  <a:lnTo>
                    <a:pt x="630058" y="1446567"/>
                  </a:lnTo>
                  <a:lnTo>
                    <a:pt x="657503" y="1413242"/>
                  </a:lnTo>
                  <a:lnTo>
                    <a:pt x="685461" y="1380210"/>
                  </a:lnTo>
                  <a:lnTo>
                    <a:pt x="713930" y="1347475"/>
                  </a:lnTo>
                  <a:lnTo>
                    <a:pt x="742903" y="1315040"/>
                  </a:lnTo>
                  <a:lnTo>
                    <a:pt x="772378" y="1282910"/>
                  </a:lnTo>
                  <a:lnTo>
                    <a:pt x="802348" y="1251088"/>
                  </a:lnTo>
                  <a:lnTo>
                    <a:pt x="832811" y="1219576"/>
                  </a:lnTo>
                  <a:lnTo>
                    <a:pt x="863760" y="1188380"/>
                  </a:lnTo>
                  <a:lnTo>
                    <a:pt x="895193" y="1157502"/>
                  </a:lnTo>
                  <a:lnTo>
                    <a:pt x="927103" y="1126946"/>
                  </a:lnTo>
                  <a:lnTo>
                    <a:pt x="959488" y="1096716"/>
                  </a:lnTo>
                  <a:lnTo>
                    <a:pt x="992341" y="1066815"/>
                  </a:lnTo>
                  <a:lnTo>
                    <a:pt x="1025659" y="1037246"/>
                  </a:lnTo>
                  <a:lnTo>
                    <a:pt x="1059438" y="1008014"/>
                  </a:lnTo>
                  <a:lnTo>
                    <a:pt x="1093672" y="979121"/>
                  </a:lnTo>
                  <a:lnTo>
                    <a:pt x="1128357" y="950572"/>
                  </a:lnTo>
                  <a:lnTo>
                    <a:pt x="1163489" y="922370"/>
                  </a:lnTo>
                  <a:lnTo>
                    <a:pt x="1199064" y="894519"/>
                  </a:lnTo>
                  <a:lnTo>
                    <a:pt x="1235076" y="867022"/>
                  </a:lnTo>
                  <a:lnTo>
                    <a:pt x="1271521" y="839882"/>
                  </a:lnTo>
                  <a:lnTo>
                    <a:pt x="1308395" y="813104"/>
                  </a:lnTo>
                  <a:lnTo>
                    <a:pt x="1345693" y="786690"/>
                  </a:lnTo>
                  <a:lnTo>
                    <a:pt x="1383410" y="760645"/>
                  </a:lnTo>
                  <a:lnTo>
                    <a:pt x="1421543" y="734972"/>
                  </a:lnTo>
                  <a:lnTo>
                    <a:pt x="1460087" y="709674"/>
                  </a:lnTo>
                  <a:lnTo>
                    <a:pt x="1499036" y="684756"/>
                  </a:lnTo>
                  <a:lnTo>
                    <a:pt x="1538388" y="660220"/>
                  </a:lnTo>
                  <a:lnTo>
                    <a:pt x="1578136" y="636071"/>
                  </a:lnTo>
                  <a:lnTo>
                    <a:pt x="1618277" y="612311"/>
                  </a:lnTo>
                  <a:lnTo>
                    <a:pt x="1658807" y="588945"/>
                  </a:lnTo>
                  <a:lnTo>
                    <a:pt x="1699720" y="565976"/>
                  </a:lnTo>
                  <a:lnTo>
                    <a:pt x="1741012" y="543407"/>
                  </a:lnTo>
                  <a:lnTo>
                    <a:pt x="1782678" y="521243"/>
                  </a:lnTo>
                  <a:lnTo>
                    <a:pt x="1824715" y="499486"/>
                  </a:lnTo>
                  <a:lnTo>
                    <a:pt x="1867118" y="478140"/>
                  </a:lnTo>
                  <a:lnTo>
                    <a:pt x="1909881" y="457210"/>
                  </a:lnTo>
                  <a:lnTo>
                    <a:pt x="1953002" y="436697"/>
                  </a:lnTo>
                  <a:lnTo>
                    <a:pt x="1996474" y="416607"/>
                  </a:lnTo>
                  <a:lnTo>
                    <a:pt x="2040294" y="396942"/>
                  </a:lnTo>
                  <a:lnTo>
                    <a:pt x="2084457" y="377706"/>
                  </a:lnTo>
                  <a:lnTo>
                    <a:pt x="2128959" y="358903"/>
                  </a:lnTo>
                  <a:lnTo>
                    <a:pt x="2173794" y="340536"/>
                  </a:lnTo>
                  <a:lnTo>
                    <a:pt x="2218960" y="322609"/>
                  </a:lnTo>
                  <a:lnTo>
                    <a:pt x="2264450" y="305126"/>
                  </a:lnTo>
                  <a:lnTo>
                    <a:pt x="2310261" y="288089"/>
                  </a:lnTo>
                  <a:lnTo>
                    <a:pt x="2356388" y="271503"/>
                  </a:lnTo>
                  <a:lnTo>
                    <a:pt x="2402827" y="255371"/>
                  </a:lnTo>
                  <a:lnTo>
                    <a:pt x="2449573" y="239697"/>
                  </a:lnTo>
                  <a:lnTo>
                    <a:pt x="2496621" y="224484"/>
                  </a:lnTo>
                  <a:lnTo>
                    <a:pt x="2543967" y="209736"/>
                  </a:lnTo>
                  <a:lnTo>
                    <a:pt x="2591607" y="195456"/>
                  </a:lnTo>
                  <a:lnTo>
                    <a:pt x="2639536" y="181648"/>
                  </a:lnTo>
                  <a:lnTo>
                    <a:pt x="2687750" y="168316"/>
                  </a:lnTo>
                  <a:lnTo>
                    <a:pt x="2736244" y="155463"/>
                  </a:lnTo>
                  <a:lnTo>
                    <a:pt x="2785013" y="143092"/>
                  </a:lnTo>
                  <a:lnTo>
                    <a:pt x="2834053" y="131208"/>
                  </a:lnTo>
                  <a:lnTo>
                    <a:pt x="2883360" y="119813"/>
                  </a:lnTo>
                  <a:lnTo>
                    <a:pt x="2932928" y="108912"/>
                  </a:lnTo>
                  <a:lnTo>
                    <a:pt x="2982755" y="98508"/>
                  </a:lnTo>
                  <a:lnTo>
                    <a:pt x="3032834" y="88604"/>
                  </a:lnTo>
                  <a:lnTo>
                    <a:pt x="3083162" y="79205"/>
                  </a:lnTo>
                  <a:lnTo>
                    <a:pt x="3133734" y="70313"/>
                  </a:lnTo>
                  <a:lnTo>
                    <a:pt x="3184545" y="61932"/>
                  </a:lnTo>
                  <a:lnTo>
                    <a:pt x="3235591" y="54067"/>
                  </a:lnTo>
                  <a:lnTo>
                    <a:pt x="3286868" y="46719"/>
                  </a:lnTo>
                  <a:lnTo>
                    <a:pt x="3338371" y="39894"/>
                  </a:lnTo>
                  <a:lnTo>
                    <a:pt x="3390096" y="33594"/>
                  </a:lnTo>
                  <a:lnTo>
                    <a:pt x="3442037" y="27823"/>
                  </a:lnTo>
                  <a:lnTo>
                    <a:pt x="3494191" y="22585"/>
                  </a:lnTo>
                  <a:lnTo>
                    <a:pt x="3546553" y="17883"/>
                  </a:lnTo>
                  <a:lnTo>
                    <a:pt x="3599118" y="13720"/>
                  </a:lnTo>
                  <a:lnTo>
                    <a:pt x="3651882" y="10102"/>
                  </a:lnTo>
                  <a:lnTo>
                    <a:pt x="3704841" y="7030"/>
                  </a:lnTo>
                  <a:lnTo>
                    <a:pt x="3757990" y="4508"/>
                  </a:lnTo>
                  <a:lnTo>
                    <a:pt x="3811324" y="2541"/>
                  </a:lnTo>
                  <a:lnTo>
                    <a:pt x="3864839" y="1131"/>
                  </a:lnTo>
                  <a:lnTo>
                    <a:pt x="3918531" y="283"/>
                  </a:lnTo>
                  <a:lnTo>
                    <a:pt x="3972394" y="0"/>
                  </a:lnTo>
                  <a:lnTo>
                    <a:pt x="4026258" y="283"/>
                  </a:lnTo>
                  <a:lnTo>
                    <a:pt x="4079950" y="1131"/>
                  </a:lnTo>
                  <a:lnTo>
                    <a:pt x="4133466" y="2541"/>
                  </a:lnTo>
                  <a:lnTo>
                    <a:pt x="4186800" y="4508"/>
                  </a:lnTo>
                  <a:lnTo>
                    <a:pt x="4239949" y="7030"/>
                  </a:lnTo>
                  <a:lnTo>
                    <a:pt x="4292908" y="10102"/>
                  </a:lnTo>
                  <a:lnTo>
                    <a:pt x="4345673" y="13720"/>
                  </a:lnTo>
                  <a:lnTo>
                    <a:pt x="4398238" y="17883"/>
                  </a:lnTo>
                  <a:lnTo>
                    <a:pt x="4450600" y="22585"/>
                  </a:lnTo>
                  <a:lnTo>
                    <a:pt x="4502754" y="27823"/>
                  </a:lnTo>
                  <a:lnTo>
                    <a:pt x="4554696" y="33594"/>
                  </a:lnTo>
                  <a:lnTo>
                    <a:pt x="4606421" y="39894"/>
                  </a:lnTo>
                  <a:lnTo>
                    <a:pt x="4657924" y="46719"/>
                  </a:lnTo>
                  <a:lnTo>
                    <a:pt x="4709201" y="54067"/>
                  </a:lnTo>
                  <a:lnTo>
                    <a:pt x="4760247" y="61933"/>
                  </a:lnTo>
                  <a:lnTo>
                    <a:pt x="4811059" y="70314"/>
                  </a:lnTo>
                  <a:lnTo>
                    <a:pt x="4861631" y="79205"/>
                  </a:lnTo>
                  <a:lnTo>
                    <a:pt x="4911959" y="88605"/>
                  </a:lnTo>
                  <a:lnTo>
                    <a:pt x="4962038" y="98509"/>
                  </a:lnTo>
                  <a:lnTo>
                    <a:pt x="5011865" y="108913"/>
                  </a:lnTo>
                  <a:lnTo>
                    <a:pt x="5061434" y="119814"/>
                  </a:lnTo>
                  <a:lnTo>
                    <a:pt x="5110741" y="131209"/>
                  </a:lnTo>
                  <a:lnTo>
                    <a:pt x="5159781" y="143093"/>
                  </a:lnTo>
                  <a:lnTo>
                    <a:pt x="5208550" y="155464"/>
                  </a:lnTo>
                  <a:lnTo>
                    <a:pt x="5257044" y="168317"/>
                  </a:lnTo>
                  <a:lnTo>
                    <a:pt x="5305257" y="181649"/>
                  </a:lnTo>
                  <a:lnTo>
                    <a:pt x="5353187" y="195457"/>
                  </a:lnTo>
                  <a:lnTo>
                    <a:pt x="5400827" y="209737"/>
                  </a:lnTo>
                  <a:lnTo>
                    <a:pt x="5448173" y="224486"/>
                  </a:lnTo>
                  <a:lnTo>
                    <a:pt x="5495221" y="239699"/>
                  </a:lnTo>
                  <a:lnTo>
                    <a:pt x="5541967" y="255373"/>
                  </a:lnTo>
                  <a:lnTo>
                    <a:pt x="5588406" y="271505"/>
                  </a:lnTo>
                  <a:lnTo>
                    <a:pt x="5634533" y="288091"/>
                  </a:lnTo>
                  <a:lnTo>
                    <a:pt x="5680344" y="305128"/>
                  </a:lnTo>
                  <a:lnTo>
                    <a:pt x="5725835" y="322612"/>
                  </a:lnTo>
                  <a:lnTo>
                    <a:pt x="5771000" y="340539"/>
                  </a:lnTo>
                  <a:lnTo>
                    <a:pt x="5815836" y="358906"/>
                  </a:lnTo>
                  <a:lnTo>
                    <a:pt x="5860338" y="377709"/>
                  </a:lnTo>
                  <a:lnTo>
                    <a:pt x="5904501" y="396945"/>
                  </a:lnTo>
                  <a:lnTo>
                    <a:pt x="5948321" y="416610"/>
                  </a:lnTo>
                  <a:lnTo>
                    <a:pt x="5991793" y="436700"/>
                  </a:lnTo>
                  <a:lnTo>
                    <a:pt x="6034913" y="457212"/>
                  </a:lnTo>
                  <a:lnTo>
                    <a:pt x="6077677" y="478143"/>
                  </a:lnTo>
                  <a:lnTo>
                    <a:pt x="6120079" y="499489"/>
                  </a:lnTo>
                  <a:lnTo>
                    <a:pt x="6162116" y="521246"/>
                  </a:lnTo>
                  <a:lnTo>
                    <a:pt x="6203783" y="543411"/>
                  </a:lnTo>
                  <a:lnTo>
                    <a:pt x="6245075" y="565979"/>
                  </a:lnTo>
                  <a:lnTo>
                    <a:pt x="6285988" y="588949"/>
                  </a:lnTo>
                  <a:lnTo>
                    <a:pt x="6326517" y="612315"/>
                  </a:lnTo>
                  <a:lnTo>
                    <a:pt x="6366658" y="636075"/>
                  </a:lnTo>
                  <a:lnTo>
                    <a:pt x="6406407" y="660224"/>
                  </a:lnTo>
                  <a:lnTo>
                    <a:pt x="6445758" y="684760"/>
                  </a:lnTo>
                  <a:lnTo>
                    <a:pt x="6484707" y="709679"/>
                  </a:lnTo>
                  <a:lnTo>
                    <a:pt x="6523251" y="734976"/>
                  </a:lnTo>
                  <a:lnTo>
                    <a:pt x="6561384" y="760649"/>
                  </a:lnTo>
                  <a:lnTo>
                    <a:pt x="6599101" y="786695"/>
                  </a:lnTo>
                  <a:lnTo>
                    <a:pt x="6636399" y="813108"/>
                  </a:lnTo>
                  <a:lnTo>
                    <a:pt x="6673273" y="839887"/>
                  </a:lnTo>
                  <a:lnTo>
                    <a:pt x="6709718" y="867026"/>
                  </a:lnTo>
                  <a:lnTo>
                    <a:pt x="6745730" y="894524"/>
                  </a:lnTo>
                  <a:lnTo>
                    <a:pt x="6781304" y="922375"/>
                  </a:lnTo>
                  <a:lnTo>
                    <a:pt x="6816436" y="950577"/>
                  </a:lnTo>
                  <a:lnTo>
                    <a:pt x="6851121" y="979126"/>
                  </a:lnTo>
                  <a:lnTo>
                    <a:pt x="6885356" y="1008019"/>
                  </a:lnTo>
                  <a:lnTo>
                    <a:pt x="6919134" y="1037251"/>
                  </a:lnTo>
                  <a:lnTo>
                    <a:pt x="6952452" y="1066820"/>
                  </a:lnTo>
                  <a:lnTo>
                    <a:pt x="6985305" y="1096721"/>
                  </a:lnTo>
                  <a:lnTo>
                    <a:pt x="7017690" y="1126951"/>
                  </a:lnTo>
                  <a:lnTo>
                    <a:pt x="7049600" y="1157507"/>
                  </a:lnTo>
                  <a:lnTo>
                    <a:pt x="7081032" y="1188385"/>
                  </a:lnTo>
                  <a:lnTo>
                    <a:pt x="7111982" y="1219582"/>
                  </a:lnTo>
                  <a:lnTo>
                    <a:pt x="7142444" y="1251093"/>
                  </a:lnTo>
                  <a:lnTo>
                    <a:pt x="7172415" y="1282916"/>
                  </a:lnTo>
                  <a:lnTo>
                    <a:pt x="7201889" y="1315046"/>
                  </a:lnTo>
                  <a:lnTo>
                    <a:pt x="7230862" y="1347480"/>
                  </a:lnTo>
                  <a:lnTo>
                    <a:pt x="7259331" y="1380215"/>
                  </a:lnTo>
                  <a:lnTo>
                    <a:pt x="7287289" y="1413247"/>
                  </a:lnTo>
                  <a:lnTo>
                    <a:pt x="7314734" y="1446573"/>
                  </a:lnTo>
                  <a:lnTo>
                    <a:pt x="7341659" y="1480188"/>
                  </a:lnTo>
                  <a:lnTo>
                    <a:pt x="7368061" y="1514089"/>
                  </a:lnTo>
                  <a:lnTo>
                    <a:pt x="7393936" y="1548274"/>
                  </a:lnTo>
                  <a:lnTo>
                    <a:pt x="7419278" y="1582737"/>
                  </a:lnTo>
                  <a:lnTo>
                    <a:pt x="7444083" y="1617476"/>
                  </a:lnTo>
                  <a:lnTo>
                    <a:pt x="7468347" y="1652487"/>
                  </a:lnTo>
                  <a:lnTo>
                    <a:pt x="7492066" y="1687767"/>
                  </a:lnTo>
                  <a:lnTo>
                    <a:pt x="7515234" y="1723311"/>
                  </a:lnTo>
                  <a:lnTo>
                    <a:pt x="7537847" y="1759116"/>
                  </a:lnTo>
                  <a:lnTo>
                    <a:pt x="7559901" y="1795180"/>
                  </a:lnTo>
                  <a:lnTo>
                    <a:pt x="7581391" y="1831497"/>
                  </a:lnTo>
                  <a:lnTo>
                    <a:pt x="7602312" y="1868065"/>
                  </a:lnTo>
                  <a:lnTo>
                    <a:pt x="7622661" y="1904880"/>
                  </a:lnTo>
                  <a:lnTo>
                    <a:pt x="7642433" y="1941939"/>
                  </a:lnTo>
                  <a:lnTo>
                    <a:pt x="7661623" y="1979237"/>
                  </a:lnTo>
                  <a:lnTo>
                    <a:pt x="7680226" y="2016772"/>
                  </a:lnTo>
                  <a:lnTo>
                    <a:pt x="7698239" y="2054539"/>
                  </a:lnTo>
                  <a:lnTo>
                    <a:pt x="7715656" y="2092535"/>
                  </a:lnTo>
                  <a:lnTo>
                    <a:pt x="7732474" y="2130758"/>
                  </a:lnTo>
                  <a:lnTo>
                    <a:pt x="7748687" y="2169202"/>
                  </a:lnTo>
                  <a:lnTo>
                    <a:pt x="7764291" y="2207864"/>
                  </a:lnTo>
                  <a:lnTo>
                    <a:pt x="7779282" y="2246742"/>
                  </a:lnTo>
                  <a:lnTo>
                    <a:pt x="7793655" y="2285830"/>
                  </a:lnTo>
                  <a:lnTo>
                    <a:pt x="7807406" y="2325127"/>
                  </a:lnTo>
                  <a:lnTo>
                    <a:pt x="7820530" y="2364627"/>
                  </a:lnTo>
                  <a:lnTo>
                    <a:pt x="7833022" y="2404329"/>
                  </a:lnTo>
                  <a:lnTo>
                    <a:pt x="7844879" y="2444227"/>
                  </a:lnTo>
                  <a:lnTo>
                    <a:pt x="7856095" y="2484318"/>
                  </a:lnTo>
                  <a:lnTo>
                    <a:pt x="7866667" y="2524600"/>
                  </a:lnTo>
                  <a:lnTo>
                    <a:pt x="7876589" y="2565068"/>
                  </a:lnTo>
                  <a:lnTo>
                    <a:pt x="7885857" y="2605718"/>
                  </a:lnTo>
                  <a:lnTo>
                    <a:pt x="7894467" y="2646548"/>
                  </a:lnTo>
                  <a:lnTo>
                    <a:pt x="7902413" y="2687554"/>
                  </a:lnTo>
                  <a:lnTo>
                    <a:pt x="7909693" y="2728731"/>
                  </a:lnTo>
                  <a:lnTo>
                    <a:pt x="7916300" y="2770077"/>
                  </a:lnTo>
                  <a:lnTo>
                    <a:pt x="7922231" y="2811587"/>
                  </a:lnTo>
                  <a:lnTo>
                    <a:pt x="7927482" y="2853259"/>
                  </a:lnTo>
                  <a:lnTo>
                    <a:pt x="7932046" y="2895089"/>
                  </a:lnTo>
                  <a:lnTo>
                    <a:pt x="7935921" y="2937073"/>
                  </a:lnTo>
                  <a:lnTo>
                    <a:pt x="7939102" y="2979208"/>
                  </a:lnTo>
                  <a:lnTo>
                    <a:pt x="7941583" y="3021489"/>
                  </a:lnTo>
                  <a:lnTo>
                    <a:pt x="7943361" y="3063914"/>
                  </a:lnTo>
                  <a:lnTo>
                    <a:pt x="7944432" y="3106479"/>
                  </a:lnTo>
                  <a:lnTo>
                    <a:pt x="7944789" y="3149180"/>
                  </a:lnTo>
                  <a:lnTo>
                    <a:pt x="7944432" y="3191894"/>
                  </a:lnTo>
                  <a:lnTo>
                    <a:pt x="7943361" y="3234459"/>
                  </a:lnTo>
                  <a:lnTo>
                    <a:pt x="7941583" y="3276884"/>
                  </a:lnTo>
                  <a:lnTo>
                    <a:pt x="7939102" y="3319166"/>
                  </a:lnTo>
                  <a:lnTo>
                    <a:pt x="7935921" y="3361300"/>
                  </a:lnTo>
                  <a:lnTo>
                    <a:pt x="7932046" y="3403284"/>
                  </a:lnTo>
                  <a:lnTo>
                    <a:pt x="7927482" y="3445114"/>
                  </a:lnTo>
                  <a:lnTo>
                    <a:pt x="7922231" y="3486786"/>
                  </a:lnTo>
                  <a:lnTo>
                    <a:pt x="7916300" y="3528297"/>
                  </a:lnTo>
                  <a:lnTo>
                    <a:pt x="7909693" y="3569643"/>
                  </a:lnTo>
                  <a:lnTo>
                    <a:pt x="7902413" y="3610820"/>
                  </a:lnTo>
                  <a:lnTo>
                    <a:pt x="7894467" y="3651825"/>
                  </a:lnTo>
                  <a:lnTo>
                    <a:pt x="7885857" y="3692655"/>
                  </a:lnTo>
                  <a:lnTo>
                    <a:pt x="7876589" y="3733306"/>
                  </a:lnTo>
                  <a:lnTo>
                    <a:pt x="7866667" y="3773773"/>
                  </a:lnTo>
                  <a:lnTo>
                    <a:pt x="7856095" y="3814055"/>
                  </a:lnTo>
                  <a:lnTo>
                    <a:pt x="7844879" y="3854147"/>
                  </a:lnTo>
                  <a:lnTo>
                    <a:pt x="7833022" y="3894045"/>
                  </a:lnTo>
                  <a:lnTo>
                    <a:pt x="7820530" y="3933746"/>
                  </a:lnTo>
                  <a:lnTo>
                    <a:pt x="7807406" y="3973247"/>
                  </a:lnTo>
                  <a:lnTo>
                    <a:pt x="7793655" y="4012543"/>
                  </a:lnTo>
                  <a:lnTo>
                    <a:pt x="7779282" y="4051632"/>
                  </a:lnTo>
                  <a:lnTo>
                    <a:pt x="7764291" y="4090509"/>
                  </a:lnTo>
                  <a:lnTo>
                    <a:pt x="7748687" y="4129172"/>
                  </a:lnTo>
                  <a:lnTo>
                    <a:pt x="7732474" y="4167616"/>
                  </a:lnTo>
                  <a:lnTo>
                    <a:pt x="7715656" y="4205838"/>
                  </a:lnTo>
                  <a:lnTo>
                    <a:pt x="7698239" y="4243835"/>
                  </a:lnTo>
                  <a:lnTo>
                    <a:pt x="7680226" y="4281602"/>
                  </a:lnTo>
                  <a:lnTo>
                    <a:pt x="7661623" y="4319137"/>
                  </a:lnTo>
                  <a:lnTo>
                    <a:pt x="7642433" y="4356435"/>
                  </a:lnTo>
                  <a:lnTo>
                    <a:pt x="7622661" y="4393493"/>
                  </a:lnTo>
                  <a:lnTo>
                    <a:pt x="7602312" y="4430308"/>
                  </a:lnTo>
                  <a:lnTo>
                    <a:pt x="7581391" y="4466876"/>
                  </a:lnTo>
                  <a:lnTo>
                    <a:pt x="7559901" y="4503194"/>
                  </a:lnTo>
                  <a:lnTo>
                    <a:pt x="7537847" y="4539257"/>
                  </a:lnTo>
                  <a:lnTo>
                    <a:pt x="7515234" y="4575063"/>
                  </a:lnTo>
                  <a:lnTo>
                    <a:pt x="7492066" y="4610607"/>
                  </a:lnTo>
                  <a:lnTo>
                    <a:pt x="7468347" y="4645886"/>
                  </a:lnTo>
                  <a:lnTo>
                    <a:pt x="7444083" y="4680897"/>
                  </a:lnTo>
                  <a:lnTo>
                    <a:pt x="7419278" y="4715636"/>
                  </a:lnTo>
                  <a:lnTo>
                    <a:pt x="7393936" y="4750100"/>
                  </a:lnTo>
                  <a:lnTo>
                    <a:pt x="7368061" y="4784284"/>
                  </a:lnTo>
                  <a:lnTo>
                    <a:pt x="7341659" y="4818186"/>
                  </a:lnTo>
                  <a:lnTo>
                    <a:pt x="7314734" y="4851801"/>
                  </a:lnTo>
                  <a:lnTo>
                    <a:pt x="7287289" y="4885126"/>
                  </a:lnTo>
                  <a:lnTo>
                    <a:pt x="7259331" y="4918158"/>
                  </a:lnTo>
                  <a:lnTo>
                    <a:pt x="7230862" y="4950893"/>
                  </a:lnTo>
                  <a:lnTo>
                    <a:pt x="7201889" y="4983328"/>
                  </a:lnTo>
                  <a:lnTo>
                    <a:pt x="7172415" y="5015458"/>
                  </a:lnTo>
                  <a:lnTo>
                    <a:pt x="7142444" y="5047280"/>
                  </a:lnTo>
                  <a:lnTo>
                    <a:pt x="7111982" y="5078792"/>
                  </a:lnTo>
                  <a:lnTo>
                    <a:pt x="7081032" y="5109988"/>
                  </a:lnTo>
                  <a:lnTo>
                    <a:pt x="7049600" y="5140866"/>
                  </a:lnTo>
                  <a:lnTo>
                    <a:pt x="7017690" y="5171422"/>
                  </a:lnTo>
                  <a:lnTo>
                    <a:pt x="6985305" y="5201653"/>
                  </a:lnTo>
                  <a:lnTo>
                    <a:pt x="6952452" y="5231554"/>
                  </a:lnTo>
                  <a:lnTo>
                    <a:pt x="6919134" y="5261122"/>
                  </a:lnTo>
                  <a:lnTo>
                    <a:pt x="6885356" y="5290355"/>
                  </a:lnTo>
                  <a:lnTo>
                    <a:pt x="6851121" y="5319247"/>
                  </a:lnTo>
                  <a:lnTo>
                    <a:pt x="6816436" y="5347796"/>
                  </a:lnTo>
                  <a:lnTo>
                    <a:pt x="6781304" y="5375998"/>
                  </a:lnTo>
                  <a:lnTo>
                    <a:pt x="6745730" y="5403850"/>
                  </a:lnTo>
                  <a:lnTo>
                    <a:pt x="6709718" y="5431347"/>
                  </a:lnTo>
                  <a:lnTo>
                    <a:pt x="6673273" y="5458487"/>
                  </a:lnTo>
                  <a:lnTo>
                    <a:pt x="6636399" y="5485265"/>
                  </a:lnTo>
                  <a:lnTo>
                    <a:pt x="6599101" y="5511679"/>
                  </a:lnTo>
                  <a:lnTo>
                    <a:pt x="6561384" y="5537724"/>
                  </a:lnTo>
                  <a:lnTo>
                    <a:pt x="6523251" y="5563397"/>
                  </a:lnTo>
                  <a:lnTo>
                    <a:pt x="6484707" y="5588695"/>
                  </a:lnTo>
                  <a:lnTo>
                    <a:pt x="6445758" y="5613613"/>
                  </a:lnTo>
                  <a:lnTo>
                    <a:pt x="6406407" y="5638149"/>
                  </a:lnTo>
                  <a:lnTo>
                    <a:pt x="6366658" y="5662299"/>
                  </a:lnTo>
                  <a:lnTo>
                    <a:pt x="6326517" y="5686058"/>
                  </a:lnTo>
                  <a:lnTo>
                    <a:pt x="6285988" y="5709425"/>
                  </a:lnTo>
                  <a:lnTo>
                    <a:pt x="6245075" y="5732394"/>
                  </a:lnTo>
                  <a:lnTo>
                    <a:pt x="6203783" y="5754963"/>
                  </a:lnTo>
                  <a:lnTo>
                    <a:pt x="6162116" y="5777128"/>
                  </a:lnTo>
                  <a:lnTo>
                    <a:pt x="6120079" y="5798884"/>
                  </a:lnTo>
                  <a:lnTo>
                    <a:pt x="6077677" y="5820230"/>
                  </a:lnTo>
                  <a:lnTo>
                    <a:pt x="6034913" y="5841161"/>
                  </a:lnTo>
                  <a:lnTo>
                    <a:pt x="5991793" y="5861673"/>
                  </a:lnTo>
                  <a:lnTo>
                    <a:pt x="5948321" y="5881764"/>
                  </a:lnTo>
                  <a:lnTo>
                    <a:pt x="5904501" y="5901429"/>
                  </a:lnTo>
                  <a:lnTo>
                    <a:pt x="5860338" y="5920665"/>
                  </a:lnTo>
                  <a:lnTo>
                    <a:pt x="5815836" y="5939468"/>
                  </a:lnTo>
                  <a:lnTo>
                    <a:pt x="5771000" y="5957835"/>
                  </a:lnTo>
                  <a:lnTo>
                    <a:pt x="5725835" y="5975762"/>
                  </a:lnTo>
                  <a:lnTo>
                    <a:pt x="5680344" y="5993246"/>
                  </a:lnTo>
                  <a:lnTo>
                    <a:pt x="5634533" y="6010282"/>
                  </a:lnTo>
                  <a:lnTo>
                    <a:pt x="5588406" y="6026868"/>
                  </a:lnTo>
                  <a:lnTo>
                    <a:pt x="5541967" y="6043000"/>
                  </a:lnTo>
                  <a:lnTo>
                    <a:pt x="5495221" y="6058675"/>
                  </a:lnTo>
                  <a:lnTo>
                    <a:pt x="5448173" y="6073888"/>
                  </a:lnTo>
                  <a:lnTo>
                    <a:pt x="5400827" y="6088636"/>
                  </a:lnTo>
                  <a:lnTo>
                    <a:pt x="5353187" y="6102916"/>
                  </a:lnTo>
                  <a:lnTo>
                    <a:pt x="5305257" y="6116724"/>
                  </a:lnTo>
                  <a:lnTo>
                    <a:pt x="5257044" y="6130056"/>
                  </a:lnTo>
                  <a:lnTo>
                    <a:pt x="5208550" y="6142910"/>
                  </a:lnTo>
                  <a:lnTo>
                    <a:pt x="5159781" y="6155280"/>
                  </a:lnTo>
                  <a:lnTo>
                    <a:pt x="5110741" y="6167165"/>
                  </a:lnTo>
                  <a:lnTo>
                    <a:pt x="5061434" y="6178559"/>
                  </a:lnTo>
                  <a:lnTo>
                    <a:pt x="5011865" y="6189461"/>
                  </a:lnTo>
                  <a:lnTo>
                    <a:pt x="4962038" y="6199865"/>
                  </a:lnTo>
                  <a:lnTo>
                    <a:pt x="4911959" y="6209768"/>
                  </a:lnTo>
                  <a:lnTo>
                    <a:pt x="4861631" y="6219168"/>
                  </a:lnTo>
                  <a:lnTo>
                    <a:pt x="4811059" y="6228060"/>
                  </a:lnTo>
                  <a:lnTo>
                    <a:pt x="4760247" y="6236441"/>
                  </a:lnTo>
                  <a:lnTo>
                    <a:pt x="4709201" y="6244307"/>
                  </a:lnTo>
                  <a:lnTo>
                    <a:pt x="4657924" y="6251654"/>
                  </a:lnTo>
                  <a:lnTo>
                    <a:pt x="4606421" y="6258480"/>
                  </a:lnTo>
                  <a:lnTo>
                    <a:pt x="4554696" y="6264780"/>
                  </a:lnTo>
                  <a:lnTo>
                    <a:pt x="4502754" y="6270551"/>
                  </a:lnTo>
                  <a:lnTo>
                    <a:pt x="4450600" y="6275789"/>
                  </a:lnTo>
                  <a:lnTo>
                    <a:pt x="4398238" y="6280491"/>
                  </a:lnTo>
                  <a:lnTo>
                    <a:pt x="4345673" y="6284653"/>
                  </a:lnTo>
                  <a:lnTo>
                    <a:pt x="4292908" y="6288272"/>
                  </a:lnTo>
                  <a:lnTo>
                    <a:pt x="4239949" y="6291344"/>
                  </a:lnTo>
                  <a:lnTo>
                    <a:pt x="4186800" y="6293865"/>
                  </a:lnTo>
                  <a:lnTo>
                    <a:pt x="4133466" y="6295832"/>
                  </a:lnTo>
                  <a:lnTo>
                    <a:pt x="4079950" y="6297242"/>
                  </a:lnTo>
                  <a:lnTo>
                    <a:pt x="4026258" y="6298090"/>
                  </a:lnTo>
                  <a:lnTo>
                    <a:pt x="3972394" y="6298374"/>
                  </a:lnTo>
                  <a:lnTo>
                    <a:pt x="3918531" y="6298090"/>
                  </a:lnTo>
                  <a:lnTo>
                    <a:pt x="3864839" y="6297242"/>
                  </a:lnTo>
                  <a:lnTo>
                    <a:pt x="3811324" y="6295832"/>
                  </a:lnTo>
                  <a:lnTo>
                    <a:pt x="3757990" y="6293865"/>
                  </a:lnTo>
                  <a:lnTo>
                    <a:pt x="3704841" y="6291344"/>
                  </a:lnTo>
                  <a:lnTo>
                    <a:pt x="3651882" y="6288272"/>
                  </a:lnTo>
                  <a:lnTo>
                    <a:pt x="3599118" y="6284653"/>
                  </a:lnTo>
                  <a:lnTo>
                    <a:pt x="3546553" y="6280491"/>
                  </a:lnTo>
                  <a:lnTo>
                    <a:pt x="3494191" y="6275789"/>
                  </a:lnTo>
                  <a:lnTo>
                    <a:pt x="3442037" y="6270551"/>
                  </a:lnTo>
                  <a:lnTo>
                    <a:pt x="3390096" y="6264780"/>
                  </a:lnTo>
                  <a:lnTo>
                    <a:pt x="3338371" y="6258480"/>
                  </a:lnTo>
                  <a:lnTo>
                    <a:pt x="3286868" y="6251654"/>
                  </a:lnTo>
                  <a:lnTo>
                    <a:pt x="3235591" y="6244307"/>
                  </a:lnTo>
                  <a:lnTo>
                    <a:pt x="3184545" y="6236441"/>
                  </a:lnTo>
                  <a:lnTo>
                    <a:pt x="3133734" y="6228060"/>
                  </a:lnTo>
                  <a:lnTo>
                    <a:pt x="3083162" y="6219168"/>
                  </a:lnTo>
                  <a:lnTo>
                    <a:pt x="3032834" y="6209768"/>
                  </a:lnTo>
                  <a:lnTo>
                    <a:pt x="2982755" y="6199865"/>
                  </a:lnTo>
                  <a:lnTo>
                    <a:pt x="2932928" y="6189461"/>
                  </a:lnTo>
                  <a:lnTo>
                    <a:pt x="2883360" y="6178559"/>
                  </a:lnTo>
                  <a:lnTo>
                    <a:pt x="2834053" y="6167165"/>
                  </a:lnTo>
                  <a:lnTo>
                    <a:pt x="2785013" y="6155280"/>
                  </a:lnTo>
                  <a:lnTo>
                    <a:pt x="2736244" y="6142910"/>
                  </a:lnTo>
                  <a:lnTo>
                    <a:pt x="2687750" y="6130056"/>
                  </a:lnTo>
                  <a:lnTo>
                    <a:pt x="2639536" y="6116724"/>
                  </a:lnTo>
                  <a:lnTo>
                    <a:pt x="2591607" y="6102916"/>
                  </a:lnTo>
                  <a:lnTo>
                    <a:pt x="2543967" y="6088636"/>
                  </a:lnTo>
                  <a:lnTo>
                    <a:pt x="2496621" y="6073888"/>
                  </a:lnTo>
                  <a:lnTo>
                    <a:pt x="2449573" y="6058675"/>
                  </a:lnTo>
                  <a:lnTo>
                    <a:pt x="2402827" y="6043000"/>
                  </a:lnTo>
                  <a:lnTo>
                    <a:pt x="2356388" y="6026868"/>
                  </a:lnTo>
                  <a:lnTo>
                    <a:pt x="2310261" y="6010282"/>
                  </a:lnTo>
                  <a:lnTo>
                    <a:pt x="2264450" y="5993246"/>
                  </a:lnTo>
                  <a:lnTo>
                    <a:pt x="2218960" y="5975762"/>
                  </a:lnTo>
                  <a:lnTo>
                    <a:pt x="2173794" y="5957835"/>
                  </a:lnTo>
                  <a:lnTo>
                    <a:pt x="2128959" y="5939468"/>
                  </a:lnTo>
                  <a:lnTo>
                    <a:pt x="2084457" y="5920665"/>
                  </a:lnTo>
                  <a:lnTo>
                    <a:pt x="2040294" y="5901429"/>
                  </a:lnTo>
                  <a:lnTo>
                    <a:pt x="1996474" y="5881764"/>
                  </a:lnTo>
                  <a:lnTo>
                    <a:pt x="1953002" y="5861673"/>
                  </a:lnTo>
                  <a:lnTo>
                    <a:pt x="1909881" y="5841161"/>
                  </a:lnTo>
                  <a:lnTo>
                    <a:pt x="1867118" y="5820230"/>
                  </a:lnTo>
                  <a:lnTo>
                    <a:pt x="1824715" y="5798884"/>
                  </a:lnTo>
                  <a:lnTo>
                    <a:pt x="1782678" y="5777128"/>
                  </a:lnTo>
                  <a:lnTo>
                    <a:pt x="1741012" y="5754963"/>
                  </a:lnTo>
                  <a:lnTo>
                    <a:pt x="1699720" y="5732394"/>
                  </a:lnTo>
                  <a:lnTo>
                    <a:pt x="1658807" y="5709425"/>
                  </a:lnTo>
                  <a:lnTo>
                    <a:pt x="1618277" y="5686058"/>
                  </a:lnTo>
                  <a:lnTo>
                    <a:pt x="1578136" y="5662299"/>
                  </a:lnTo>
                  <a:lnTo>
                    <a:pt x="1538388" y="5638149"/>
                  </a:lnTo>
                  <a:lnTo>
                    <a:pt x="1499036" y="5613613"/>
                  </a:lnTo>
                  <a:lnTo>
                    <a:pt x="1460087" y="5588695"/>
                  </a:lnTo>
                  <a:lnTo>
                    <a:pt x="1421543" y="5563397"/>
                  </a:lnTo>
                  <a:lnTo>
                    <a:pt x="1383410" y="5537724"/>
                  </a:lnTo>
                  <a:lnTo>
                    <a:pt x="1345693" y="5511679"/>
                  </a:lnTo>
                  <a:lnTo>
                    <a:pt x="1308395" y="5485265"/>
                  </a:lnTo>
                  <a:lnTo>
                    <a:pt x="1271521" y="5458487"/>
                  </a:lnTo>
                  <a:lnTo>
                    <a:pt x="1235076" y="5431347"/>
                  </a:lnTo>
                  <a:lnTo>
                    <a:pt x="1199064" y="5403850"/>
                  </a:lnTo>
                  <a:lnTo>
                    <a:pt x="1163489" y="5375998"/>
                  </a:lnTo>
                  <a:lnTo>
                    <a:pt x="1128357" y="5347796"/>
                  </a:lnTo>
                  <a:lnTo>
                    <a:pt x="1093672" y="5319247"/>
                  </a:lnTo>
                  <a:lnTo>
                    <a:pt x="1059438" y="5290355"/>
                  </a:lnTo>
                  <a:lnTo>
                    <a:pt x="1025659" y="5261122"/>
                  </a:lnTo>
                  <a:lnTo>
                    <a:pt x="992341" y="5231554"/>
                  </a:lnTo>
                  <a:lnTo>
                    <a:pt x="959488" y="5201653"/>
                  </a:lnTo>
                  <a:lnTo>
                    <a:pt x="927103" y="5171422"/>
                  </a:lnTo>
                  <a:lnTo>
                    <a:pt x="895193" y="5140866"/>
                  </a:lnTo>
                  <a:lnTo>
                    <a:pt x="863760" y="5109988"/>
                  </a:lnTo>
                  <a:lnTo>
                    <a:pt x="832811" y="5078792"/>
                  </a:lnTo>
                  <a:lnTo>
                    <a:pt x="802348" y="5047280"/>
                  </a:lnTo>
                  <a:lnTo>
                    <a:pt x="772378" y="5015458"/>
                  </a:lnTo>
                  <a:lnTo>
                    <a:pt x="742903" y="4983328"/>
                  </a:lnTo>
                  <a:lnTo>
                    <a:pt x="713930" y="4950893"/>
                  </a:lnTo>
                  <a:lnTo>
                    <a:pt x="685461" y="4918158"/>
                  </a:lnTo>
                  <a:lnTo>
                    <a:pt x="657503" y="4885126"/>
                  </a:lnTo>
                  <a:lnTo>
                    <a:pt x="630058" y="4851801"/>
                  </a:lnTo>
                  <a:lnTo>
                    <a:pt x="603133" y="4818186"/>
                  </a:lnTo>
                  <a:lnTo>
                    <a:pt x="576731" y="4784284"/>
                  </a:lnTo>
                  <a:lnTo>
                    <a:pt x="550856" y="4750100"/>
                  </a:lnTo>
                  <a:lnTo>
                    <a:pt x="525514" y="4715636"/>
                  </a:lnTo>
                  <a:lnTo>
                    <a:pt x="500708" y="4680897"/>
                  </a:lnTo>
                  <a:lnTo>
                    <a:pt x="476444" y="4645886"/>
                  </a:lnTo>
                  <a:lnTo>
                    <a:pt x="452726" y="4610607"/>
                  </a:lnTo>
                  <a:lnTo>
                    <a:pt x="429558" y="4575063"/>
                  </a:lnTo>
                  <a:lnTo>
                    <a:pt x="406944" y="4539257"/>
                  </a:lnTo>
                  <a:lnTo>
                    <a:pt x="384890" y="4503194"/>
                  </a:lnTo>
                  <a:lnTo>
                    <a:pt x="363400" y="4466876"/>
                  </a:lnTo>
                  <a:lnTo>
                    <a:pt x="342478" y="4430308"/>
                  </a:lnTo>
                  <a:lnTo>
                    <a:pt x="322129" y="4393493"/>
                  </a:lnTo>
                  <a:lnTo>
                    <a:pt x="302357" y="4356435"/>
                  </a:lnTo>
                  <a:lnTo>
                    <a:pt x="283168" y="4319137"/>
                  </a:lnTo>
                  <a:lnTo>
                    <a:pt x="264564" y="4281602"/>
                  </a:lnTo>
                  <a:lnTo>
                    <a:pt x="246551" y="4243835"/>
                  </a:lnTo>
                  <a:lnTo>
                    <a:pt x="229134" y="4205838"/>
                  </a:lnTo>
                  <a:lnTo>
                    <a:pt x="212316" y="4167616"/>
                  </a:lnTo>
                  <a:lnTo>
                    <a:pt x="196103" y="4129172"/>
                  </a:lnTo>
                  <a:lnTo>
                    <a:pt x="180499" y="4090509"/>
                  </a:lnTo>
                  <a:lnTo>
                    <a:pt x="165508" y="4051632"/>
                  </a:lnTo>
                  <a:lnTo>
                    <a:pt x="151134" y="4012543"/>
                  </a:lnTo>
                  <a:lnTo>
                    <a:pt x="137384" y="3973247"/>
                  </a:lnTo>
                  <a:lnTo>
                    <a:pt x="124260" y="3933746"/>
                  </a:lnTo>
                  <a:lnTo>
                    <a:pt x="111767" y="3894045"/>
                  </a:lnTo>
                  <a:lnTo>
                    <a:pt x="99910" y="3854147"/>
                  </a:lnTo>
                  <a:lnTo>
                    <a:pt x="88694" y="3814055"/>
                  </a:lnTo>
                  <a:lnTo>
                    <a:pt x="78123" y="3773773"/>
                  </a:lnTo>
                  <a:lnTo>
                    <a:pt x="68200" y="3733306"/>
                  </a:lnTo>
                  <a:lnTo>
                    <a:pt x="58932" y="3692655"/>
                  </a:lnTo>
                  <a:lnTo>
                    <a:pt x="50323" y="3651825"/>
                  </a:lnTo>
                  <a:lnTo>
                    <a:pt x="42376" y="3610820"/>
                  </a:lnTo>
                  <a:lnTo>
                    <a:pt x="35096" y="3569643"/>
                  </a:lnTo>
                  <a:lnTo>
                    <a:pt x="28489" y="3528297"/>
                  </a:lnTo>
                  <a:lnTo>
                    <a:pt x="22557" y="3486786"/>
                  </a:lnTo>
                  <a:lnTo>
                    <a:pt x="17307" y="3445114"/>
                  </a:lnTo>
                  <a:lnTo>
                    <a:pt x="12742" y="3403284"/>
                  </a:lnTo>
                  <a:lnTo>
                    <a:pt x="8868" y="3361300"/>
                  </a:lnTo>
                  <a:lnTo>
                    <a:pt x="5687" y="3319166"/>
                  </a:lnTo>
                  <a:lnTo>
                    <a:pt x="3205" y="3276884"/>
                  </a:lnTo>
                  <a:lnTo>
                    <a:pt x="1427" y="3234459"/>
                  </a:lnTo>
                  <a:lnTo>
                    <a:pt x="357" y="3191894"/>
                  </a:lnTo>
                  <a:lnTo>
                    <a:pt x="0" y="3149193"/>
                  </a:lnTo>
                  <a:close/>
                </a:path>
              </a:pathLst>
            </a:custGeom>
            <a:ln w="25400">
              <a:solidFill>
                <a:srgbClr val="075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585975" y="1061110"/>
            <a:ext cx="5207000" cy="1214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663700">
              <a:lnSpc>
                <a:spcPct val="139300"/>
              </a:lnSpc>
              <a:spcBef>
                <a:spcPts val="100"/>
              </a:spcBef>
              <a:tabLst>
                <a:tab pos="1901189" algn="l"/>
              </a:tabLst>
            </a:pPr>
            <a:r>
              <a:rPr sz="2800" b="1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onstantia"/>
                <a:cs typeface="Constantia"/>
              </a:rPr>
              <a:t>At</a:t>
            </a:r>
            <a:r>
              <a:rPr sz="2800" b="1" u="sng" spc="-16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onstantia"/>
                <a:cs typeface="Constantia"/>
              </a:rPr>
              <a:t> </a:t>
            </a:r>
            <a:r>
              <a:rPr sz="2800" b="1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onstantia"/>
                <a:cs typeface="Constantia"/>
              </a:rPr>
              <a:t>a</a:t>
            </a:r>
            <a:r>
              <a:rPr sz="2800" b="1" u="sng" spc="-7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onstantia"/>
                <a:cs typeface="Constantia"/>
              </a:rPr>
              <a:t> </a:t>
            </a:r>
            <a:r>
              <a:rPr sz="2800" b="1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onstantia"/>
                <a:cs typeface="Constantia"/>
              </a:rPr>
              <a:t>Glance</a:t>
            </a:r>
            <a:r>
              <a:rPr sz="2800" b="1" spc="-1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2800" b="1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onstantia"/>
                <a:cs typeface="Constantia"/>
              </a:rPr>
              <a:t>Consumer</a:t>
            </a:r>
            <a:r>
              <a:rPr sz="2800" b="1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onstantia"/>
                <a:cs typeface="Constantia"/>
              </a:rPr>
              <a:t>	</a:t>
            </a:r>
            <a:r>
              <a:rPr sz="2800" b="1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onstantia"/>
                <a:cs typeface="Constantia"/>
              </a:rPr>
              <a:t>Protection,</a:t>
            </a:r>
            <a:r>
              <a:rPr sz="2800" b="1" u="sng" spc="-7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onstantia"/>
                <a:cs typeface="Constantia"/>
              </a:rPr>
              <a:t> </a:t>
            </a:r>
            <a:r>
              <a:rPr sz="2800" b="1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onstantia"/>
                <a:cs typeface="Constantia"/>
              </a:rPr>
              <a:t>Act</a:t>
            </a:r>
            <a:r>
              <a:rPr sz="2800" b="1" u="sng" spc="-12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onstantia"/>
                <a:cs typeface="Constantia"/>
              </a:rPr>
              <a:t> </a:t>
            </a:r>
            <a:r>
              <a:rPr sz="2800" b="1" u="sng" spc="-2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onstantia"/>
                <a:cs typeface="Constantia"/>
              </a:rPr>
              <a:t>1986</a:t>
            </a:r>
            <a:endParaRPr sz="2800">
              <a:latin typeface="Constantia"/>
              <a:cs typeface="Constant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26539" y="2402839"/>
            <a:ext cx="4735195" cy="25888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81025" algn="ctr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FFFF00"/>
                </a:solidFill>
                <a:latin typeface="Constantia"/>
                <a:cs typeface="Constantia"/>
              </a:rPr>
              <a:t>Establishment</a:t>
            </a:r>
            <a:r>
              <a:rPr sz="2800" b="1" spc="-155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2800" b="1" spc="-25" dirty="0">
                <a:solidFill>
                  <a:srgbClr val="FFFF00"/>
                </a:solidFill>
                <a:latin typeface="Constantia"/>
                <a:cs typeface="Constantia"/>
              </a:rPr>
              <a:t>of</a:t>
            </a:r>
            <a:endParaRPr sz="2800">
              <a:latin typeface="Constantia"/>
              <a:cs typeface="Constantia"/>
            </a:endParaRPr>
          </a:p>
          <a:p>
            <a:pPr marL="469265" marR="1234440" indent="-457200">
              <a:lnSpc>
                <a:spcPct val="100000"/>
              </a:lnSpc>
              <a:spcBef>
                <a:spcPts val="2905"/>
              </a:spcBef>
              <a:buAutoNum type="arabicPeriod"/>
              <a:tabLst>
                <a:tab pos="521334" algn="l"/>
              </a:tabLst>
            </a:pPr>
            <a:r>
              <a:rPr sz="2400" b="1" dirty="0">
                <a:solidFill>
                  <a:srgbClr val="FFFFFF"/>
                </a:solidFill>
                <a:latin typeface="Constantia"/>
                <a:cs typeface="Constantia"/>
              </a:rPr>
              <a:t>CPC</a:t>
            </a:r>
            <a:r>
              <a:rPr sz="2400" b="1" spc="-6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onstantia"/>
                <a:cs typeface="Constantia"/>
              </a:rPr>
              <a:t>(Consumer 	Protection</a:t>
            </a:r>
            <a:r>
              <a:rPr sz="2400" b="1" spc="-10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onstantia"/>
                <a:cs typeface="Constantia"/>
              </a:rPr>
              <a:t>Councils)</a:t>
            </a:r>
            <a:endParaRPr sz="2400">
              <a:latin typeface="Constantia"/>
              <a:cs typeface="Constantia"/>
            </a:endParaRPr>
          </a:p>
          <a:p>
            <a:pPr marL="469265" indent="-456565">
              <a:lnSpc>
                <a:spcPct val="100000"/>
              </a:lnSpc>
              <a:spcBef>
                <a:spcPts val="2400"/>
              </a:spcBef>
              <a:buAutoNum type="arabicPeriod"/>
              <a:tabLst>
                <a:tab pos="469265" algn="l"/>
              </a:tabLst>
            </a:pPr>
            <a:r>
              <a:rPr sz="2400" b="1" dirty="0">
                <a:solidFill>
                  <a:srgbClr val="FFFFFF"/>
                </a:solidFill>
                <a:latin typeface="Constantia"/>
                <a:cs typeface="Constantia"/>
              </a:rPr>
              <a:t>CDRA</a:t>
            </a:r>
            <a:r>
              <a:rPr sz="2400" b="1" spc="-10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onstantia"/>
                <a:cs typeface="Constantia"/>
              </a:rPr>
              <a:t>(Consumer</a:t>
            </a:r>
            <a:endParaRPr sz="2400">
              <a:latin typeface="Constantia"/>
              <a:cs typeface="Constantia"/>
            </a:endParaRPr>
          </a:p>
          <a:p>
            <a:pPr marL="508634" algn="ctr">
              <a:lnSpc>
                <a:spcPct val="100000"/>
              </a:lnSpc>
              <a:spcBef>
                <a:spcPts val="5"/>
              </a:spcBef>
            </a:pPr>
            <a:r>
              <a:rPr sz="2400" b="1" dirty="0">
                <a:solidFill>
                  <a:srgbClr val="FFFFFF"/>
                </a:solidFill>
                <a:latin typeface="Constantia"/>
                <a:cs typeface="Constantia"/>
              </a:rPr>
              <a:t>Disputes</a:t>
            </a:r>
            <a:r>
              <a:rPr sz="2400" b="1" spc="-10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onstantia"/>
                <a:cs typeface="Constantia"/>
              </a:rPr>
              <a:t>Redressal</a:t>
            </a:r>
            <a:r>
              <a:rPr sz="2400" b="1" spc="-11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onstantia"/>
                <a:cs typeface="Constantia"/>
              </a:rPr>
              <a:t>Agencies)</a:t>
            </a:r>
            <a:endParaRPr sz="24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7064" y="-12699"/>
            <a:ext cx="8255000" cy="6726555"/>
            <a:chOff x="347064" y="-12699"/>
            <a:chExt cx="8255000" cy="6726555"/>
          </a:xfrm>
        </p:grpSpPr>
        <p:sp>
          <p:nvSpPr>
            <p:cNvPr id="3" name="object 3"/>
            <p:cNvSpPr/>
            <p:nvPr/>
          </p:nvSpPr>
          <p:spPr>
            <a:xfrm>
              <a:off x="359764" y="7709"/>
              <a:ext cx="8229600" cy="6692900"/>
            </a:xfrm>
            <a:custGeom>
              <a:avLst/>
              <a:gdLst/>
              <a:ahLst/>
              <a:cxnLst/>
              <a:rect l="l" t="t" r="r" b="b"/>
              <a:pathLst>
                <a:path w="8229600" h="6692900">
                  <a:moveTo>
                    <a:pt x="4483546" y="6680200"/>
                  </a:moveTo>
                  <a:lnTo>
                    <a:pt x="3746053" y="6680200"/>
                  </a:lnTo>
                  <a:lnTo>
                    <a:pt x="3798206" y="6692900"/>
                  </a:lnTo>
                  <a:lnTo>
                    <a:pt x="4431393" y="6692900"/>
                  </a:lnTo>
                  <a:lnTo>
                    <a:pt x="4483546" y="6680200"/>
                  </a:lnTo>
                  <a:close/>
                </a:path>
                <a:path w="8229600" h="6692900">
                  <a:moveTo>
                    <a:pt x="4638874" y="6667500"/>
                  </a:moveTo>
                  <a:lnTo>
                    <a:pt x="3590725" y="6667500"/>
                  </a:lnTo>
                  <a:lnTo>
                    <a:pt x="3642308" y="6680200"/>
                  </a:lnTo>
                  <a:lnTo>
                    <a:pt x="4587291" y="6680200"/>
                  </a:lnTo>
                  <a:lnTo>
                    <a:pt x="4638874" y="6667500"/>
                  </a:lnTo>
                  <a:close/>
                </a:path>
                <a:path w="8229600" h="6692900">
                  <a:moveTo>
                    <a:pt x="4741442" y="6654800"/>
                  </a:moveTo>
                  <a:lnTo>
                    <a:pt x="3488157" y="6654800"/>
                  </a:lnTo>
                  <a:lnTo>
                    <a:pt x="3539340" y="6667500"/>
                  </a:lnTo>
                  <a:lnTo>
                    <a:pt x="4690259" y="6667500"/>
                  </a:lnTo>
                  <a:lnTo>
                    <a:pt x="4741442" y="6654800"/>
                  </a:lnTo>
                  <a:close/>
                </a:path>
                <a:path w="8229600" h="6692900">
                  <a:moveTo>
                    <a:pt x="4843186" y="6642100"/>
                  </a:moveTo>
                  <a:lnTo>
                    <a:pt x="3386413" y="6642100"/>
                  </a:lnTo>
                  <a:lnTo>
                    <a:pt x="3437180" y="6654800"/>
                  </a:lnTo>
                  <a:lnTo>
                    <a:pt x="4792419" y="6654800"/>
                  </a:lnTo>
                  <a:lnTo>
                    <a:pt x="4843186" y="6642100"/>
                  </a:lnTo>
                  <a:close/>
                </a:path>
                <a:path w="8229600" h="6692900">
                  <a:moveTo>
                    <a:pt x="4994187" y="6616700"/>
                  </a:moveTo>
                  <a:lnTo>
                    <a:pt x="3235412" y="6616700"/>
                  </a:lnTo>
                  <a:lnTo>
                    <a:pt x="3335860" y="6642100"/>
                  </a:lnTo>
                  <a:lnTo>
                    <a:pt x="4893739" y="6642100"/>
                  </a:lnTo>
                  <a:lnTo>
                    <a:pt x="4994187" y="6616700"/>
                  </a:lnTo>
                  <a:close/>
                </a:path>
                <a:path w="8229600" h="6692900">
                  <a:moveTo>
                    <a:pt x="5241275" y="6565900"/>
                  </a:moveTo>
                  <a:lnTo>
                    <a:pt x="2988324" y="6565900"/>
                  </a:lnTo>
                  <a:lnTo>
                    <a:pt x="3185526" y="6616700"/>
                  </a:lnTo>
                  <a:lnTo>
                    <a:pt x="5044073" y="6616700"/>
                  </a:lnTo>
                  <a:lnTo>
                    <a:pt x="5241275" y="6565900"/>
                  </a:lnTo>
                  <a:close/>
                </a:path>
                <a:path w="8229600" h="6692900">
                  <a:moveTo>
                    <a:pt x="5289970" y="101599"/>
                  </a:moveTo>
                  <a:lnTo>
                    <a:pt x="2939629" y="101599"/>
                  </a:lnTo>
                  <a:lnTo>
                    <a:pt x="2795065" y="139699"/>
                  </a:lnTo>
                  <a:lnTo>
                    <a:pt x="2747396" y="165099"/>
                  </a:lnTo>
                  <a:lnTo>
                    <a:pt x="2513135" y="228599"/>
                  </a:lnTo>
                  <a:lnTo>
                    <a:pt x="2467127" y="253999"/>
                  </a:lnTo>
                  <a:lnTo>
                    <a:pt x="2375988" y="279399"/>
                  </a:lnTo>
                  <a:lnTo>
                    <a:pt x="2330865" y="304799"/>
                  </a:lnTo>
                  <a:lnTo>
                    <a:pt x="2286045" y="317499"/>
                  </a:lnTo>
                  <a:lnTo>
                    <a:pt x="2241532" y="342899"/>
                  </a:lnTo>
                  <a:lnTo>
                    <a:pt x="2197330" y="355599"/>
                  </a:lnTo>
                  <a:lnTo>
                    <a:pt x="2153443" y="380999"/>
                  </a:lnTo>
                  <a:lnTo>
                    <a:pt x="2109875" y="393699"/>
                  </a:lnTo>
                  <a:lnTo>
                    <a:pt x="2066631" y="419099"/>
                  </a:lnTo>
                  <a:lnTo>
                    <a:pt x="2023713" y="431799"/>
                  </a:lnTo>
                  <a:lnTo>
                    <a:pt x="1938877" y="482599"/>
                  </a:lnTo>
                  <a:lnTo>
                    <a:pt x="1896966" y="495299"/>
                  </a:lnTo>
                  <a:lnTo>
                    <a:pt x="1773308" y="571499"/>
                  </a:lnTo>
                  <a:lnTo>
                    <a:pt x="1732795" y="584199"/>
                  </a:lnTo>
                  <a:lnTo>
                    <a:pt x="1613428" y="660399"/>
                  </a:lnTo>
                  <a:lnTo>
                    <a:pt x="1497406" y="736599"/>
                  </a:lnTo>
                  <a:lnTo>
                    <a:pt x="1421970" y="787399"/>
                  </a:lnTo>
                  <a:lnTo>
                    <a:pt x="1348102" y="838199"/>
                  </a:lnTo>
                  <a:lnTo>
                    <a:pt x="1311766" y="876299"/>
                  </a:lnTo>
                  <a:lnTo>
                    <a:pt x="1240310" y="927099"/>
                  </a:lnTo>
                  <a:lnTo>
                    <a:pt x="1170502" y="977899"/>
                  </a:lnTo>
                  <a:lnTo>
                    <a:pt x="1136226" y="1015999"/>
                  </a:lnTo>
                  <a:lnTo>
                    <a:pt x="1068951" y="1066799"/>
                  </a:lnTo>
                  <a:lnTo>
                    <a:pt x="1035960" y="1104899"/>
                  </a:lnTo>
                  <a:lnTo>
                    <a:pt x="1003405" y="1130299"/>
                  </a:lnTo>
                  <a:lnTo>
                    <a:pt x="971291" y="1168399"/>
                  </a:lnTo>
                  <a:lnTo>
                    <a:pt x="939621" y="1193799"/>
                  </a:lnTo>
                  <a:lnTo>
                    <a:pt x="908399" y="1219199"/>
                  </a:lnTo>
                  <a:lnTo>
                    <a:pt x="877630" y="1257299"/>
                  </a:lnTo>
                  <a:lnTo>
                    <a:pt x="847318" y="1282699"/>
                  </a:lnTo>
                  <a:lnTo>
                    <a:pt x="817465" y="1320799"/>
                  </a:lnTo>
                  <a:lnTo>
                    <a:pt x="788078" y="1358899"/>
                  </a:lnTo>
                  <a:lnTo>
                    <a:pt x="759159" y="1384299"/>
                  </a:lnTo>
                  <a:lnTo>
                    <a:pt x="730713" y="1422399"/>
                  </a:lnTo>
                  <a:lnTo>
                    <a:pt x="702744" y="1447799"/>
                  </a:lnTo>
                  <a:lnTo>
                    <a:pt x="675255" y="1485899"/>
                  </a:lnTo>
                  <a:lnTo>
                    <a:pt x="648251" y="1523999"/>
                  </a:lnTo>
                  <a:lnTo>
                    <a:pt x="621736" y="1549399"/>
                  </a:lnTo>
                  <a:lnTo>
                    <a:pt x="595714" y="1587499"/>
                  </a:lnTo>
                  <a:lnTo>
                    <a:pt x="570188" y="1625599"/>
                  </a:lnTo>
                  <a:lnTo>
                    <a:pt x="545164" y="1663699"/>
                  </a:lnTo>
                  <a:lnTo>
                    <a:pt x="520645" y="1689099"/>
                  </a:lnTo>
                  <a:lnTo>
                    <a:pt x="496634" y="1727199"/>
                  </a:lnTo>
                  <a:lnTo>
                    <a:pt x="473137" y="1765299"/>
                  </a:lnTo>
                  <a:lnTo>
                    <a:pt x="450157" y="1803399"/>
                  </a:lnTo>
                  <a:lnTo>
                    <a:pt x="427698" y="1841499"/>
                  </a:lnTo>
                  <a:lnTo>
                    <a:pt x="405764" y="1879599"/>
                  </a:lnTo>
                  <a:lnTo>
                    <a:pt x="384359" y="1917699"/>
                  </a:lnTo>
                  <a:lnTo>
                    <a:pt x="363488" y="1943099"/>
                  </a:lnTo>
                  <a:lnTo>
                    <a:pt x="343154" y="1981199"/>
                  </a:lnTo>
                  <a:lnTo>
                    <a:pt x="323361" y="2019299"/>
                  </a:lnTo>
                  <a:lnTo>
                    <a:pt x="304114" y="2057399"/>
                  </a:lnTo>
                  <a:lnTo>
                    <a:pt x="285416" y="2095499"/>
                  </a:lnTo>
                  <a:lnTo>
                    <a:pt x="267272" y="2133599"/>
                  </a:lnTo>
                  <a:lnTo>
                    <a:pt x="249685" y="2171699"/>
                  </a:lnTo>
                  <a:lnTo>
                    <a:pt x="232659" y="2209799"/>
                  </a:lnTo>
                  <a:lnTo>
                    <a:pt x="216200" y="2260599"/>
                  </a:lnTo>
                  <a:lnTo>
                    <a:pt x="200310" y="2298699"/>
                  </a:lnTo>
                  <a:lnTo>
                    <a:pt x="184993" y="2336799"/>
                  </a:lnTo>
                  <a:lnTo>
                    <a:pt x="170254" y="2374899"/>
                  </a:lnTo>
                  <a:lnTo>
                    <a:pt x="156097" y="2412999"/>
                  </a:lnTo>
                  <a:lnTo>
                    <a:pt x="142526" y="2451099"/>
                  </a:lnTo>
                  <a:lnTo>
                    <a:pt x="129544" y="2489199"/>
                  </a:lnTo>
                  <a:lnTo>
                    <a:pt x="117157" y="2527299"/>
                  </a:lnTo>
                  <a:lnTo>
                    <a:pt x="105367" y="2578099"/>
                  </a:lnTo>
                  <a:lnTo>
                    <a:pt x="94180" y="2616199"/>
                  </a:lnTo>
                  <a:lnTo>
                    <a:pt x="83598" y="2654299"/>
                  </a:lnTo>
                  <a:lnTo>
                    <a:pt x="73626" y="2692399"/>
                  </a:lnTo>
                  <a:lnTo>
                    <a:pt x="64268" y="2743199"/>
                  </a:lnTo>
                  <a:lnTo>
                    <a:pt x="55529" y="2781299"/>
                  </a:lnTo>
                  <a:lnTo>
                    <a:pt x="47411" y="2819399"/>
                  </a:lnTo>
                  <a:lnTo>
                    <a:pt x="39920" y="2857499"/>
                  </a:lnTo>
                  <a:lnTo>
                    <a:pt x="33059" y="2908299"/>
                  </a:lnTo>
                  <a:lnTo>
                    <a:pt x="26832" y="2946399"/>
                  </a:lnTo>
                  <a:lnTo>
                    <a:pt x="21244" y="2984499"/>
                  </a:lnTo>
                  <a:lnTo>
                    <a:pt x="16298" y="3035299"/>
                  </a:lnTo>
                  <a:lnTo>
                    <a:pt x="11998" y="3073399"/>
                  </a:lnTo>
                  <a:lnTo>
                    <a:pt x="8349" y="3111499"/>
                  </a:lnTo>
                  <a:lnTo>
                    <a:pt x="5354" y="3162299"/>
                  </a:lnTo>
                  <a:lnTo>
                    <a:pt x="3017" y="3200399"/>
                  </a:lnTo>
                  <a:lnTo>
                    <a:pt x="1343" y="3251199"/>
                  </a:lnTo>
                  <a:lnTo>
                    <a:pt x="336" y="3289299"/>
                  </a:lnTo>
                  <a:lnTo>
                    <a:pt x="0" y="3340099"/>
                  </a:lnTo>
                  <a:lnTo>
                    <a:pt x="336" y="3378199"/>
                  </a:lnTo>
                  <a:lnTo>
                    <a:pt x="1343" y="3416299"/>
                  </a:lnTo>
                  <a:lnTo>
                    <a:pt x="3017" y="3467099"/>
                  </a:lnTo>
                  <a:lnTo>
                    <a:pt x="5354" y="3505199"/>
                  </a:lnTo>
                  <a:lnTo>
                    <a:pt x="8349" y="3555999"/>
                  </a:lnTo>
                  <a:lnTo>
                    <a:pt x="11998" y="3594099"/>
                  </a:lnTo>
                  <a:lnTo>
                    <a:pt x="16298" y="3632199"/>
                  </a:lnTo>
                  <a:lnTo>
                    <a:pt x="21244" y="3682999"/>
                  </a:lnTo>
                  <a:lnTo>
                    <a:pt x="26832" y="3721099"/>
                  </a:lnTo>
                  <a:lnTo>
                    <a:pt x="33059" y="3759199"/>
                  </a:lnTo>
                  <a:lnTo>
                    <a:pt x="39920" y="3809999"/>
                  </a:lnTo>
                  <a:lnTo>
                    <a:pt x="47411" y="3848099"/>
                  </a:lnTo>
                  <a:lnTo>
                    <a:pt x="55529" y="3886199"/>
                  </a:lnTo>
                  <a:lnTo>
                    <a:pt x="64268" y="3924299"/>
                  </a:lnTo>
                  <a:lnTo>
                    <a:pt x="73626" y="3975099"/>
                  </a:lnTo>
                  <a:lnTo>
                    <a:pt x="83598" y="4013199"/>
                  </a:lnTo>
                  <a:lnTo>
                    <a:pt x="94180" y="4051299"/>
                  </a:lnTo>
                  <a:lnTo>
                    <a:pt x="105367" y="4089399"/>
                  </a:lnTo>
                  <a:lnTo>
                    <a:pt x="117157" y="4140199"/>
                  </a:lnTo>
                  <a:lnTo>
                    <a:pt x="129544" y="4178299"/>
                  </a:lnTo>
                  <a:lnTo>
                    <a:pt x="142526" y="4216399"/>
                  </a:lnTo>
                  <a:lnTo>
                    <a:pt x="156097" y="4254499"/>
                  </a:lnTo>
                  <a:lnTo>
                    <a:pt x="170254" y="4292599"/>
                  </a:lnTo>
                  <a:lnTo>
                    <a:pt x="184993" y="4330699"/>
                  </a:lnTo>
                  <a:lnTo>
                    <a:pt x="200310" y="4368799"/>
                  </a:lnTo>
                  <a:lnTo>
                    <a:pt x="216200" y="4419599"/>
                  </a:lnTo>
                  <a:lnTo>
                    <a:pt x="232659" y="4457699"/>
                  </a:lnTo>
                  <a:lnTo>
                    <a:pt x="249685" y="4495799"/>
                  </a:lnTo>
                  <a:lnTo>
                    <a:pt x="267272" y="4533899"/>
                  </a:lnTo>
                  <a:lnTo>
                    <a:pt x="285416" y="4571999"/>
                  </a:lnTo>
                  <a:lnTo>
                    <a:pt x="304114" y="4610099"/>
                  </a:lnTo>
                  <a:lnTo>
                    <a:pt x="323361" y="4648199"/>
                  </a:lnTo>
                  <a:lnTo>
                    <a:pt x="343154" y="4686299"/>
                  </a:lnTo>
                  <a:lnTo>
                    <a:pt x="363488" y="4724399"/>
                  </a:lnTo>
                  <a:lnTo>
                    <a:pt x="384359" y="4749799"/>
                  </a:lnTo>
                  <a:lnTo>
                    <a:pt x="405764" y="4787899"/>
                  </a:lnTo>
                  <a:lnTo>
                    <a:pt x="427698" y="4825999"/>
                  </a:lnTo>
                  <a:lnTo>
                    <a:pt x="450157" y="4864099"/>
                  </a:lnTo>
                  <a:lnTo>
                    <a:pt x="473137" y="4902199"/>
                  </a:lnTo>
                  <a:lnTo>
                    <a:pt x="496634" y="4940299"/>
                  </a:lnTo>
                  <a:lnTo>
                    <a:pt x="520645" y="4978399"/>
                  </a:lnTo>
                  <a:lnTo>
                    <a:pt x="545164" y="5003799"/>
                  </a:lnTo>
                  <a:lnTo>
                    <a:pt x="570188" y="5041899"/>
                  </a:lnTo>
                  <a:lnTo>
                    <a:pt x="595714" y="5079999"/>
                  </a:lnTo>
                  <a:lnTo>
                    <a:pt x="621736" y="5118099"/>
                  </a:lnTo>
                  <a:lnTo>
                    <a:pt x="648251" y="5143499"/>
                  </a:lnTo>
                  <a:lnTo>
                    <a:pt x="675255" y="5181599"/>
                  </a:lnTo>
                  <a:lnTo>
                    <a:pt x="702744" y="5219699"/>
                  </a:lnTo>
                  <a:lnTo>
                    <a:pt x="730713" y="5245099"/>
                  </a:lnTo>
                  <a:lnTo>
                    <a:pt x="759159" y="5283199"/>
                  </a:lnTo>
                  <a:lnTo>
                    <a:pt x="788078" y="5308599"/>
                  </a:lnTo>
                  <a:lnTo>
                    <a:pt x="817465" y="5346699"/>
                  </a:lnTo>
                  <a:lnTo>
                    <a:pt x="847318" y="5384799"/>
                  </a:lnTo>
                  <a:lnTo>
                    <a:pt x="877630" y="5410199"/>
                  </a:lnTo>
                  <a:lnTo>
                    <a:pt x="908399" y="5448299"/>
                  </a:lnTo>
                  <a:lnTo>
                    <a:pt x="939621" y="5473699"/>
                  </a:lnTo>
                  <a:lnTo>
                    <a:pt x="971291" y="5511799"/>
                  </a:lnTo>
                  <a:lnTo>
                    <a:pt x="1003405" y="5537199"/>
                  </a:lnTo>
                  <a:lnTo>
                    <a:pt x="1035960" y="5562599"/>
                  </a:lnTo>
                  <a:lnTo>
                    <a:pt x="1068951" y="5600699"/>
                  </a:lnTo>
                  <a:lnTo>
                    <a:pt x="1136226" y="5651499"/>
                  </a:lnTo>
                  <a:lnTo>
                    <a:pt x="1170502" y="5689599"/>
                  </a:lnTo>
                  <a:lnTo>
                    <a:pt x="1205198" y="5714999"/>
                  </a:lnTo>
                  <a:lnTo>
                    <a:pt x="1275834" y="5765799"/>
                  </a:lnTo>
                  <a:lnTo>
                    <a:pt x="1311766" y="5803899"/>
                  </a:lnTo>
                  <a:lnTo>
                    <a:pt x="1348102" y="5829299"/>
                  </a:lnTo>
                  <a:lnTo>
                    <a:pt x="1421970" y="5880099"/>
                  </a:lnTo>
                  <a:lnTo>
                    <a:pt x="1497406" y="5930899"/>
                  </a:lnTo>
                  <a:lnTo>
                    <a:pt x="1613428" y="6007099"/>
                  </a:lnTo>
                  <a:lnTo>
                    <a:pt x="1732795" y="6083299"/>
                  </a:lnTo>
                  <a:lnTo>
                    <a:pt x="1773308" y="6095999"/>
                  </a:lnTo>
                  <a:lnTo>
                    <a:pt x="1896966" y="6172199"/>
                  </a:lnTo>
                  <a:lnTo>
                    <a:pt x="1938877" y="6184899"/>
                  </a:lnTo>
                  <a:lnTo>
                    <a:pt x="2023713" y="6235699"/>
                  </a:lnTo>
                  <a:lnTo>
                    <a:pt x="2066631" y="6248399"/>
                  </a:lnTo>
                  <a:lnTo>
                    <a:pt x="2153443" y="6299199"/>
                  </a:lnTo>
                  <a:lnTo>
                    <a:pt x="2197330" y="6311899"/>
                  </a:lnTo>
                  <a:lnTo>
                    <a:pt x="2241532" y="6337299"/>
                  </a:lnTo>
                  <a:lnTo>
                    <a:pt x="2330865" y="6362699"/>
                  </a:lnTo>
                  <a:lnTo>
                    <a:pt x="2375988" y="6388099"/>
                  </a:lnTo>
                  <a:lnTo>
                    <a:pt x="2467127" y="6413499"/>
                  </a:lnTo>
                  <a:lnTo>
                    <a:pt x="2513135" y="6438899"/>
                  </a:lnTo>
                  <a:lnTo>
                    <a:pt x="2699995" y="6489699"/>
                  </a:lnTo>
                  <a:lnTo>
                    <a:pt x="2747396" y="6515100"/>
                  </a:lnTo>
                  <a:lnTo>
                    <a:pt x="2939629" y="6565900"/>
                  </a:lnTo>
                  <a:lnTo>
                    <a:pt x="5289970" y="6565900"/>
                  </a:lnTo>
                  <a:lnTo>
                    <a:pt x="5482203" y="6515100"/>
                  </a:lnTo>
                  <a:lnTo>
                    <a:pt x="5529604" y="6489699"/>
                  </a:lnTo>
                  <a:lnTo>
                    <a:pt x="5716464" y="6438899"/>
                  </a:lnTo>
                  <a:lnTo>
                    <a:pt x="5762472" y="6413499"/>
                  </a:lnTo>
                  <a:lnTo>
                    <a:pt x="5853611" y="6388099"/>
                  </a:lnTo>
                  <a:lnTo>
                    <a:pt x="5898734" y="6362699"/>
                  </a:lnTo>
                  <a:lnTo>
                    <a:pt x="5988067" y="6337299"/>
                  </a:lnTo>
                  <a:lnTo>
                    <a:pt x="6032269" y="6311899"/>
                  </a:lnTo>
                  <a:lnTo>
                    <a:pt x="6076156" y="6299199"/>
                  </a:lnTo>
                  <a:lnTo>
                    <a:pt x="6162968" y="6248399"/>
                  </a:lnTo>
                  <a:lnTo>
                    <a:pt x="6205886" y="6235699"/>
                  </a:lnTo>
                  <a:lnTo>
                    <a:pt x="6290722" y="6184899"/>
                  </a:lnTo>
                  <a:lnTo>
                    <a:pt x="6332633" y="6172199"/>
                  </a:lnTo>
                  <a:lnTo>
                    <a:pt x="6456291" y="6095999"/>
                  </a:lnTo>
                  <a:lnTo>
                    <a:pt x="6496804" y="6083299"/>
                  </a:lnTo>
                  <a:lnTo>
                    <a:pt x="6616171" y="6007099"/>
                  </a:lnTo>
                  <a:lnTo>
                    <a:pt x="6732193" y="5930899"/>
                  </a:lnTo>
                  <a:lnTo>
                    <a:pt x="6807629" y="5880099"/>
                  </a:lnTo>
                  <a:lnTo>
                    <a:pt x="6881497" y="5829299"/>
                  </a:lnTo>
                  <a:lnTo>
                    <a:pt x="6917833" y="5803899"/>
                  </a:lnTo>
                  <a:lnTo>
                    <a:pt x="6953765" y="5765799"/>
                  </a:lnTo>
                  <a:lnTo>
                    <a:pt x="7024401" y="5714999"/>
                  </a:lnTo>
                  <a:lnTo>
                    <a:pt x="7059097" y="5689599"/>
                  </a:lnTo>
                  <a:lnTo>
                    <a:pt x="7093373" y="5651499"/>
                  </a:lnTo>
                  <a:lnTo>
                    <a:pt x="7160648" y="5600699"/>
                  </a:lnTo>
                  <a:lnTo>
                    <a:pt x="7193639" y="5562599"/>
                  </a:lnTo>
                  <a:lnTo>
                    <a:pt x="7226194" y="5537199"/>
                  </a:lnTo>
                  <a:lnTo>
                    <a:pt x="7258308" y="5511799"/>
                  </a:lnTo>
                  <a:lnTo>
                    <a:pt x="7289978" y="5473699"/>
                  </a:lnTo>
                  <a:lnTo>
                    <a:pt x="7321200" y="5448299"/>
                  </a:lnTo>
                  <a:lnTo>
                    <a:pt x="7351969" y="5410199"/>
                  </a:lnTo>
                  <a:lnTo>
                    <a:pt x="7382281" y="5384799"/>
                  </a:lnTo>
                  <a:lnTo>
                    <a:pt x="7412134" y="5346699"/>
                  </a:lnTo>
                  <a:lnTo>
                    <a:pt x="7441521" y="5308599"/>
                  </a:lnTo>
                  <a:lnTo>
                    <a:pt x="7470440" y="5283199"/>
                  </a:lnTo>
                  <a:lnTo>
                    <a:pt x="7498886" y="5245099"/>
                  </a:lnTo>
                  <a:lnTo>
                    <a:pt x="7526855" y="5219699"/>
                  </a:lnTo>
                  <a:lnTo>
                    <a:pt x="7554344" y="5181599"/>
                  </a:lnTo>
                  <a:lnTo>
                    <a:pt x="7581348" y="5143499"/>
                  </a:lnTo>
                  <a:lnTo>
                    <a:pt x="7607863" y="5118099"/>
                  </a:lnTo>
                  <a:lnTo>
                    <a:pt x="7633885" y="5079999"/>
                  </a:lnTo>
                  <a:lnTo>
                    <a:pt x="7659411" y="5041899"/>
                  </a:lnTo>
                  <a:lnTo>
                    <a:pt x="7684435" y="5003799"/>
                  </a:lnTo>
                  <a:lnTo>
                    <a:pt x="7708954" y="4978399"/>
                  </a:lnTo>
                  <a:lnTo>
                    <a:pt x="7732965" y="4940299"/>
                  </a:lnTo>
                  <a:lnTo>
                    <a:pt x="7756462" y="4902199"/>
                  </a:lnTo>
                  <a:lnTo>
                    <a:pt x="7779442" y="4864099"/>
                  </a:lnTo>
                  <a:lnTo>
                    <a:pt x="7801901" y="4825999"/>
                  </a:lnTo>
                  <a:lnTo>
                    <a:pt x="7823835" y="4787899"/>
                  </a:lnTo>
                  <a:lnTo>
                    <a:pt x="7845240" y="4749799"/>
                  </a:lnTo>
                  <a:lnTo>
                    <a:pt x="7866111" y="4724399"/>
                  </a:lnTo>
                  <a:lnTo>
                    <a:pt x="7886445" y="4686299"/>
                  </a:lnTo>
                  <a:lnTo>
                    <a:pt x="7906238" y="4648199"/>
                  </a:lnTo>
                  <a:lnTo>
                    <a:pt x="7925485" y="4610099"/>
                  </a:lnTo>
                  <a:lnTo>
                    <a:pt x="7944183" y="4571999"/>
                  </a:lnTo>
                  <a:lnTo>
                    <a:pt x="7962327" y="4533899"/>
                  </a:lnTo>
                  <a:lnTo>
                    <a:pt x="7979914" y="4495799"/>
                  </a:lnTo>
                  <a:lnTo>
                    <a:pt x="7996940" y="4457699"/>
                  </a:lnTo>
                  <a:lnTo>
                    <a:pt x="8013399" y="4419599"/>
                  </a:lnTo>
                  <a:lnTo>
                    <a:pt x="8029289" y="4368799"/>
                  </a:lnTo>
                  <a:lnTo>
                    <a:pt x="8044606" y="4330699"/>
                  </a:lnTo>
                  <a:lnTo>
                    <a:pt x="8059345" y="4292599"/>
                  </a:lnTo>
                  <a:lnTo>
                    <a:pt x="8073502" y="4254499"/>
                  </a:lnTo>
                  <a:lnTo>
                    <a:pt x="8087073" y="4216399"/>
                  </a:lnTo>
                  <a:lnTo>
                    <a:pt x="8100055" y="4178299"/>
                  </a:lnTo>
                  <a:lnTo>
                    <a:pt x="8112442" y="4140199"/>
                  </a:lnTo>
                  <a:lnTo>
                    <a:pt x="8124232" y="4089399"/>
                  </a:lnTo>
                  <a:lnTo>
                    <a:pt x="8135419" y="4051299"/>
                  </a:lnTo>
                  <a:lnTo>
                    <a:pt x="8146001" y="4013199"/>
                  </a:lnTo>
                  <a:lnTo>
                    <a:pt x="8155973" y="3975099"/>
                  </a:lnTo>
                  <a:lnTo>
                    <a:pt x="8165331" y="3924299"/>
                  </a:lnTo>
                  <a:lnTo>
                    <a:pt x="8174070" y="3886199"/>
                  </a:lnTo>
                  <a:lnTo>
                    <a:pt x="8182188" y="3848099"/>
                  </a:lnTo>
                  <a:lnTo>
                    <a:pt x="8189679" y="3809999"/>
                  </a:lnTo>
                  <a:lnTo>
                    <a:pt x="8196540" y="3759199"/>
                  </a:lnTo>
                  <a:lnTo>
                    <a:pt x="8202767" y="3721099"/>
                  </a:lnTo>
                  <a:lnTo>
                    <a:pt x="8208355" y="3682999"/>
                  </a:lnTo>
                  <a:lnTo>
                    <a:pt x="8213301" y="3632199"/>
                  </a:lnTo>
                  <a:lnTo>
                    <a:pt x="8217601" y="3594099"/>
                  </a:lnTo>
                  <a:lnTo>
                    <a:pt x="8221250" y="3555999"/>
                  </a:lnTo>
                  <a:lnTo>
                    <a:pt x="8224245" y="3505199"/>
                  </a:lnTo>
                  <a:lnTo>
                    <a:pt x="8226582" y="3467099"/>
                  </a:lnTo>
                  <a:lnTo>
                    <a:pt x="8228256" y="3416299"/>
                  </a:lnTo>
                  <a:lnTo>
                    <a:pt x="8229263" y="3378199"/>
                  </a:lnTo>
                  <a:lnTo>
                    <a:pt x="8229600" y="3340099"/>
                  </a:lnTo>
                  <a:lnTo>
                    <a:pt x="8229263" y="3289299"/>
                  </a:lnTo>
                  <a:lnTo>
                    <a:pt x="8228256" y="3251199"/>
                  </a:lnTo>
                  <a:lnTo>
                    <a:pt x="8226582" y="3200399"/>
                  </a:lnTo>
                  <a:lnTo>
                    <a:pt x="8224245" y="3162299"/>
                  </a:lnTo>
                  <a:lnTo>
                    <a:pt x="8221250" y="3111499"/>
                  </a:lnTo>
                  <a:lnTo>
                    <a:pt x="8217601" y="3073399"/>
                  </a:lnTo>
                  <a:lnTo>
                    <a:pt x="8213301" y="3035299"/>
                  </a:lnTo>
                  <a:lnTo>
                    <a:pt x="8208355" y="2984499"/>
                  </a:lnTo>
                  <a:lnTo>
                    <a:pt x="8202767" y="2946399"/>
                  </a:lnTo>
                  <a:lnTo>
                    <a:pt x="8196540" y="2908299"/>
                  </a:lnTo>
                  <a:lnTo>
                    <a:pt x="8189679" y="2857499"/>
                  </a:lnTo>
                  <a:lnTo>
                    <a:pt x="8182188" y="2819399"/>
                  </a:lnTo>
                  <a:lnTo>
                    <a:pt x="8174070" y="2781299"/>
                  </a:lnTo>
                  <a:lnTo>
                    <a:pt x="8165331" y="2743199"/>
                  </a:lnTo>
                  <a:lnTo>
                    <a:pt x="8155973" y="2692399"/>
                  </a:lnTo>
                  <a:lnTo>
                    <a:pt x="8146001" y="2654299"/>
                  </a:lnTo>
                  <a:lnTo>
                    <a:pt x="8135419" y="2616199"/>
                  </a:lnTo>
                  <a:lnTo>
                    <a:pt x="8124232" y="2578099"/>
                  </a:lnTo>
                  <a:lnTo>
                    <a:pt x="8112442" y="2527299"/>
                  </a:lnTo>
                  <a:lnTo>
                    <a:pt x="8100055" y="2489199"/>
                  </a:lnTo>
                  <a:lnTo>
                    <a:pt x="8087073" y="2451099"/>
                  </a:lnTo>
                  <a:lnTo>
                    <a:pt x="8073502" y="2412999"/>
                  </a:lnTo>
                  <a:lnTo>
                    <a:pt x="8059345" y="2374899"/>
                  </a:lnTo>
                  <a:lnTo>
                    <a:pt x="8044606" y="2336799"/>
                  </a:lnTo>
                  <a:lnTo>
                    <a:pt x="8029289" y="2298699"/>
                  </a:lnTo>
                  <a:lnTo>
                    <a:pt x="8013399" y="2260599"/>
                  </a:lnTo>
                  <a:lnTo>
                    <a:pt x="7996940" y="2209799"/>
                  </a:lnTo>
                  <a:lnTo>
                    <a:pt x="7979914" y="2171699"/>
                  </a:lnTo>
                  <a:lnTo>
                    <a:pt x="7962327" y="2133599"/>
                  </a:lnTo>
                  <a:lnTo>
                    <a:pt x="7944183" y="2095499"/>
                  </a:lnTo>
                  <a:lnTo>
                    <a:pt x="7925485" y="2057399"/>
                  </a:lnTo>
                  <a:lnTo>
                    <a:pt x="7906238" y="2019299"/>
                  </a:lnTo>
                  <a:lnTo>
                    <a:pt x="7886445" y="1981199"/>
                  </a:lnTo>
                  <a:lnTo>
                    <a:pt x="7866111" y="1943099"/>
                  </a:lnTo>
                  <a:lnTo>
                    <a:pt x="7845240" y="1917699"/>
                  </a:lnTo>
                  <a:lnTo>
                    <a:pt x="7823835" y="1879599"/>
                  </a:lnTo>
                  <a:lnTo>
                    <a:pt x="7801901" y="1841499"/>
                  </a:lnTo>
                  <a:lnTo>
                    <a:pt x="7779442" y="1803399"/>
                  </a:lnTo>
                  <a:lnTo>
                    <a:pt x="7756462" y="1765299"/>
                  </a:lnTo>
                  <a:lnTo>
                    <a:pt x="7732965" y="1727199"/>
                  </a:lnTo>
                  <a:lnTo>
                    <a:pt x="7708954" y="1689099"/>
                  </a:lnTo>
                  <a:lnTo>
                    <a:pt x="7684435" y="1663699"/>
                  </a:lnTo>
                  <a:lnTo>
                    <a:pt x="7659411" y="1625599"/>
                  </a:lnTo>
                  <a:lnTo>
                    <a:pt x="7633885" y="1587499"/>
                  </a:lnTo>
                  <a:lnTo>
                    <a:pt x="7607863" y="1549399"/>
                  </a:lnTo>
                  <a:lnTo>
                    <a:pt x="7581348" y="1523999"/>
                  </a:lnTo>
                  <a:lnTo>
                    <a:pt x="7554344" y="1485899"/>
                  </a:lnTo>
                  <a:lnTo>
                    <a:pt x="7526855" y="1447799"/>
                  </a:lnTo>
                  <a:lnTo>
                    <a:pt x="7498886" y="1422399"/>
                  </a:lnTo>
                  <a:lnTo>
                    <a:pt x="7470440" y="1384299"/>
                  </a:lnTo>
                  <a:lnTo>
                    <a:pt x="7441521" y="1358899"/>
                  </a:lnTo>
                  <a:lnTo>
                    <a:pt x="7412134" y="1320799"/>
                  </a:lnTo>
                  <a:lnTo>
                    <a:pt x="7382281" y="1282699"/>
                  </a:lnTo>
                  <a:lnTo>
                    <a:pt x="7351969" y="1257299"/>
                  </a:lnTo>
                  <a:lnTo>
                    <a:pt x="7321200" y="1219199"/>
                  </a:lnTo>
                  <a:lnTo>
                    <a:pt x="7289978" y="1193799"/>
                  </a:lnTo>
                  <a:lnTo>
                    <a:pt x="7258308" y="1168399"/>
                  </a:lnTo>
                  <a:lnTo>
                    <a:pt x="7226194" y="1130299"/>
                  </a:lnTo>
                  <a:lnTo>
                    <a:pt x="7193639" y="1104899"/>
                  </a:lnTo>
                  <a:lnTo>
                    <a:pt x="7160648" y="1066799"/>
                  </a:lnTo>
                  <a:lnTo>
                    <a:pt x="7093373" y="1015999"/>
                  </a:lnTo>
                  <a:lnTo>
                    <a:pt x="7059097" y="977899"/>
                  </a:lnTo>
                  <a:lnTo>
                    <a:pt x="6989289" y="927099"/>
                  </a:lnTo>
                  <a:lnTo>
                    <a:pt x="6917833" y="876299"/>
                  </a:lnTo>
                  <a:lnTo>
                    <a:pt x="6881497" y="838199"/>
                  </a:lnTo>
                  <a:lnTo>
                    <a:pt x="6807629" y="787399"/>
                  </a:lnTo>
                  <a:lnTo>
                    <a:pt x="6732193" y="736599"/>
                  </a:lnTo>
                  <a:lnTo>
                    <a:pt x="6616171" y="660399"/>
                  </a:lnTo>
                  <a:lnTo>
                    <a:pt x="6496804" y="584199"/>
                  </a:lnTo>
                  <a:lnTo>
                    <a:pt x="6456291" y="571499"/>
                  </a:lnTo>
                  <a:lnTo>
                    <a:pt x="6332633" y="495299"/>
                  </a:lnTo>
                  <a:lnTo>
                    <a:pt x="6290722" y="482599"/>
                  </a:lnTo>
                  <a:lnTo>
                    <a:pt x="6205886" y="431799"/>
                  </a:lnTo>
                  <a:lnTo>
                    <a:pt x="6162968" y="419099"/>
                  </a:lnTo>
                  <a:lnTo>
                    <a:pt x="6119724" y="393699"/>
                  </a:lnTo>
                  <a:lnTo>
                    <a:pt x="6076156" y="380999"/>
                  </a:lnTo>
                  <a:lnTo>
                    <a:pt x="6032269" y="355599"/>
                  </a:lnTo>
                  <a:lnTo>
                    <a:pt x="5988067" y="342899"/>
                  </a:lnTo>
                  <a:lnTo>
                    <a:pt x="5943554" y="317499"/>
                  </a:lnTo>
                  <a:lnTo>
                    <a:pt x="5898734" y="304799"/>
                  </a:lnTo>
                  <a:lnTo>
                    <a:pt x="5853611" y="279399"/>
                  </a:lnTo>
                  <a:lnTo>
                    <a:pt x="5762472" y="253999"/>
                  </a:lnTo>
                  <a:lnTo>
                    <a:pt x="5716464" y="228599"/>
                  </a:lnTo>
                  <a:lnTo>
                    <a:pt x="5482203" y="165099"/>
                  </a:lnTo>
                  <a:lnTo>
                    <a:pt x="5434534" y="139699"/>
                  </a:lnTo>
                  <a:lnTo>
                    <a:pt x="5289970" y="101599"/>
                  </a:lnTo>
                  <a:close/>
                </a:path>
                <a:path w="8229600" h="6692900">
                  <a:moveTo>
                    <a:pt x="5044073" y="50799"/>
                  </a:moveTo>
                  <a:lnTo>
                    <a:pt x="3185526" y="50799"/>
                  </a:lnTo>
                  <a:lnTo>
                    <a:pt x="2988324" y="101599"/>
                  </a:lnTo>
                  <a:lnTo>
                    <a:pt x="5241275" y="101599"/>
                  </a:lnTo>
                  <a:lnTo>
                    <a:pt x="5044073" y="50799"/>
                  </a:lnTo>
                  <a:close/>
                </a:path>
                <a:path w="8229600" h="6692900">
                  <a:moveTo>
                    <a:pt x="4893739" y="25399"/>
                  </a:moveTo>
                  <a:lnTo>
                    <a:pt x="3335860" y="25399"/>
                  </a:lnTo>
                  <a:lnTo>
                    <a:pt x="3235412" y="50799"/>
                  </a:lnTo>
                  <a:lnTo>
                    <a:pt x="4994187" y="50799"/>
                  </a:lnTo>
                  <a:lnTo>
                    <a:pt x="4893739" y="25399"/>
                  </a:lnTo>
                  <a:close/>
                </a:path>
                <a:path w="8229600" h="6692900">
                  <a:moveTo>
                    <a:pt x="4792419" y="12699"/>
                  </a:moveTo>
                  <a:lnTo>
                    <a:pt x="3437180" y="12699"/>
                  </a:lnTo>
                  <a:lnTo>
                    <a:pt x="3386413" y="25399"/>
                  </a:lnTo>
                  <a:lnTo>
                    <a:pt x="4843186" y="25399"/>
                  </a:lnTo>
                  <a:lnTo>
                    <a:pt x="4792419" y="12699"/>
                  </a:lnTo>
                  <a:close/>
                </a:path>
                <a:path w="8229600" h="6692900">
                  <a:moveTo>
                    <a:pt x="4690259" y="0"/>
                  </a:moveTo>
                  <a:lnTo>
                    <a:pt x="3539340" y="0"/>
                  </a:lnTo>
                  <a:lnTo>
                    <a:pt x="3488157" y="12699"/>
                  </a:lnTo>
                  <a:lnTo>
                    <a:pt x="4741442" y="12699"/>
                  </a:lnTo>
                  <a:lnTo>
                    <a:pt x="4690259" y="0"/>
                  </a:lnTo>
                  <a:close/>
                </a:path>
              </a:pathLst>
            </a:custGeom>
            <a:solidFill>
              <a:srgbClr val="0F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59764" y="0"/>
              <a:ext cx="8229600" cy="6701155"/>
            </a:xfrm>
            <a:custGeom>
              <a:avLst/>
              <a:gdLst/>
              <a:ahLst/>
              <a:cxnLst/>
              <a:rect l="l" t="t" r="r" b="b"/>
              <a:pathLst>
                <a:path w="8229600" h="6701155">
                  <a:moveTo>
                    <a:pt x="0" y="3335312"/>
                  </a:moveTo>
                  <a:lnTo>
                    <a:pt x="336" y="3291816"/>
                  </a:lnTo>
                  <a:lnTo>
                    <a:pt x="1343" y="3248452"/>
                  </a:lnTo>
                  <a:lnTo>
                    <a:pt x="3017" y="3205224"/>
                  </a:lnTo>
                  <a:lnTo>
                    <a:pt x="5354" y="3162135"/>
                  </a:lnTo>
                  <a:lnTo>
                    <a:pt x="8349" y="3119187"/>
                  </a:lnTo>
                  <a:lnTo>
                    <a:pt x="11998" y="3076385"/>
                  </a:lnTo>
                  <a:lnTo>
                    <a:pt x="16298" y="3033732"/>
                  </a:lnTo>
                  <a:lnTo>
                    <a:pt x="21244" y="2991231"/>
                  </a:lnTo>
                  <a:lnTo>
                    <a:pt x="26832" y="2948885"/>
                  </a:lnTo>
                  <a:lnTo>
                    <a:pt x="33059" y="2906698"/>
                  </a:lnTo>
                  <a:lnTo>
                    <a:pt x="39920" y="2864672"/>
                  </a:lnTo>
                  <a:lnTo>
                    <a:pt x="47411" y="2822812"/>
                  </a:lnTo>
                  <a:lnTo>
                    <a:pt x="55529" y="2781120"/>
                  </a:lnTo>
                  <a:lnTo>
                    <a:pt x="64268" y="2739600"/>
                  </a:lnTo>
                  <a:lnTo>
                    <a:pt x="73626" y="2698256"/>
                  </a:lnTo>
                  <a:lnTo>
                    <a:pt x="83598" y="2657089"/>
                  </a:lnTo>
                  <a:lnTo>
                    <a:pt x="94180" y="2616105"/>
                  </a:lnTo>
                  <a:lnTo>
                    <a:pt x="105367" y="2575305"/>
                  </a:lnTo>
                  <a:lnTo>
                    <a:pt x="117157" y="2534694"/>
                  </a:lnTo>
                  <a:lnTo>
                    <a:pt x="129544" y="2494274"/>
                  </a:lnTo>
                  <a:lnTo>
                    <a:pt x="142526" y="2454050"/>
                  </a:lnTo>
                  <a:lnTo>
                    <a:pt x="156097" y="2414023"/>
                  </a:lnTo>
                  <a:lnTo>
                    <a:pt x="170254" y="2374198"/>
                  </a:lnTo>
                  <a:lnTo>
                    <a:pt x="184993" y="2334578"/>
                  </a:lnTo>
                  <a:lnTo>
                    <a:pt x="200310" y="2295166"/>
                  </a:lnTo>
                  <a:lnTo>
                    <a:pt x="216200" y="2255966"/>
                  </a:lnTo>
                  <a:lnTo>
                    <a:pt x="232659" y="2216981"/>
                  </a:lnTo>
                  <a:lnTo>
                    <a:pt x="249685" y="2178213"/>
                  </a:lnTo>
                  <a:lnTo>
                    <a:pt x="267272" y="2139667"/>
                  </a:lnTo>
                  <a:lnTo>
                    <a:pt x="285416" y="2101345"/>
                  </a:lnTo>
                  <a:lnTo>
                    <a:pt x="304114" y="2063252"/>
                  </a:lnTo>
                  <a:lnTo>
                    <a:pt x="323361" y="2025390"/>
                  </a:lnTo>
                  <a:lnTo>
                    <a:pt x="343154" y="1987762"/>
                  </a:lnTo>
                  <a:lnTo>
                    <a:pt x="363488" y="1950372"/>
                  </a:lnTo>
                  <a:lnTo>
                    <a:pt x="384359" y="1913224"/>
                  </a:lnTo>
                  <a:lnTo>
                    <a:pt x="405764" y="1876320"/>
                  </a:lnTo>
                  <a:lnTo>
                    <a:pt x="427698" y="1839664"/>
                  </a:lnTo>
                  <a:lnTo>
                    <a:pt x="450157" y="1803259"/>
                  </a:lnTo>
                  <a:lnTo>
                    <a:pt x="473137" y="1767108"/>
                  </a:lnTo>
                  <a:lnTo>
                    <a:pt x="496634" y="1731215"/>
                  </a:lnTo>
                  <a:lnTo>
                    <a:pt x="520645" y="1695583"/>
                  </a:lnTo>
                  <a:lnTo>
                    <a:pt x="545164" y="1660216"/>
                  </a:lnTo>
                  <a:lnTo>
                    <a:pt x="570188" y="1625116"/>
                  </a:lnTo>
                  <a:lnTo>
                    <a:pt x="595714" y="1590287"/>
                  </a:lnTo>
                  <a:lnTo>
                    <a:pt x="621736" y="1555732"/>
                  </a:lnTo>
                  <a:lnTo>
                    <a:pt x="648251" y="1521455"/>
                  </a:lnTo>
                  <a:lnTo>
                    <a:pt x="675255" y="1487459"/>
                  </a:lnTo>
                  <a:lnTo>
                    <a:pt x="702744" y="1453746"/>
                  </a:lnTo>
                  <a:lnTo>
                    <a:pt x="730713" y="1420322"/>
                  </a:lnTo>
                  <a:lnTo>
                    <a:pt x="759159" y="1387188"/>
                  </a:lnTo>
                  <a:lnTo>
                    <a:pt x="788078" y="1354348"/>
                  </a:lnTo>
                  <a:lnTo>
                    <a:pt x="817465" y="1321805"/>
                  </a:lnTo>
                  <a:lnTo>
                    <a:pt x="847318" y="1289563"/>
                  </a:lnTo>
                  <a:lnTo>
                    <a:pt x="877630" y="1257625"/>
                  </a:lnTo>
                  <a:lnTo>
                    <a:pt x="908399" y="1225995"/>
                  </a:lnTo>
                  <a:lnTo>
                    <a:pt x="939621" y="1194675"/>
                  </a:lnTo>
                  <a:lnTo>
                    <a:pt x="971291" y="1163669"/>
                  </a:lnTo>
                  <a:lnTo>
                    <a:pt x="1003405" y="1132980"/>
                  </a:lnTo>
                  <a:lnTo>
                    <a:pt x="1035960" y="1102611"/>
                  </a:lnTo>
                  <a:lnTo>
                    <a:pt x="1068951" y="1072566"/>
                  </a:lnTo>
                  <a:lnTo>
                    <a:pt x="1102374" y="1042849"/>
                  </a:lnTo>
                  <a:lnTo>
                    <a:pt x="1136226" y="1013462"/>
                  </a:lnTo>
                  <a:lnTo>
                    <a:pt x="1170502" y="984408"/>
                  </a:lnTo>
                  <a:lnTo>
                    <a:pt x="1205198" y="955692"/>
                  </a:lnTo>
                  <a:lnTo>
                    <a:pt x="1240310" y="927316"/>
                  </a:lnTo>
                  <a:lnTo>
                    <a:pt x="1275834" y="899283"/>
                  </a:lnTo>
                  <a:lnTo>
                    <a:pt x="1311766" y="871598"/>
                  </a:lnTo>
                  <a:lnTo>
                    <a:pt x="1348102" y="844263"/>
                  </a:lnTo>
                  <a:lnTo>
                    <a:pt x="1384838" y="817281"/>
                  </a:lnTo>
                  <a:lnTo>
                    <a:pt x="1421970" y="790656"/>
                  </a:lnTo>
                  <a:lnTo>
                    <a:pt x="1459494" y="764391"/>
                  </a:lnTo>
                  <a:lnTo>
                    <a:pt x="1497406" y="738490"/>
                  </a:lnTo>
                  <a:lnTo>
                    <a:pt x="1535701" y="712955"/>
                  </a:lnTo>
                  <a:lnTo>
                    <a:pt x="1574377" y="687791"/>
                  </a:lnTo>
                  <a:lnTo>
                    <a:pt x="1613428" y="663000"/>
                  </a:lnTo>
                  <a:lnTo>
                    <a:pt x="1652850" y="638585"/>
                  </a:lnTo>
                  <a:lnTo>
                    <a:pt x="1692641" y="614551"/>
                  </a:lnTo>
                  <a:lnTo>
                    <a:pt x="1732795" y="590899"/>
                  </a:lnTo>
                  <a:lnTo>
                    <a:pt x="1773308" y="567635"/>
                  </a:lnTo>
                  <a:lnTo>
                    <a:pt x="1814177" y="544760"/>
                  </a:lnTo>
                  <a:lnTo>
                    <a:pt x="1855398" y="522278"/>
                  </a:lnTo>
                  <a:lnTo>
                    <a:pt x="1896966" y="500193"/>
                  </a:lnTo>
                  <a:lnTo>
                    <a:pt x="1938877" y="478508"/>
                  </a:lnTo>
                  <a:lnTo>
                    <a:pt x="1981127" y="457226"/>
                  </a:lnTo>
                  <a:lnTo>
                    <a:pt x="2023713" y="436350"/>
                  </a:lnTo>
                  <a:lnTo>
                    <a:pt x="2066631" y="415884"/>
                  </a:lnTo>
                  <a:lnTo>
                    <a:pt x="2109875" y="395830"/>
                  </a:lnTo>
                  <a:lnTo>
                    <a:pt x="2153443" y="376194"/>
                  </a:lnTo>
                  <a:lnTo>
                    <a:pt x="2197330" y="356976"/>
                  </a:lnTo>
                  <a:lnTo>
                    <a:pt x="2241532" y="338182"/>
                  </a:lnTo>
                  <a:lnTo>
                    <a:pt x="2286045" y="319814"/>
                  </a:lnTo>
                  <a:lnTo>
                    <a:pt x="2330865" y="301876"/>
                  </a:lnTo>
                  <a:lnTo>
                    <a:pt x="2375988" y="284370"/>
                  </a:lnTo>
                  <a:lnTo>
                    <a:pt x="2421410" y="267300"/>
                  </a:lnTo>
                  <a:lnTo>
                    <a:pt x="2467127" y="250670"/>
                  </a:lnTo>
                  <a:lnTo>
                    <a:pt x="2513135" y="234483"/>
                  </a:lnTo>
                  <a:lnTo>
                    <a:pt x="2559430" y="218742"/>
                  </a:lnTo>
                  <a:lnTo>
                    <a:pt x="2606007" y="203450"/>
                  </a:lnTo>
                  <a:lnTo>
                    <a:pt x="2652864" y="188610"/>
                  </a:lnTo>
                  <a:lnTo>
                    <a:pt x="2699995" y="174227"/>
                  </a:lnTo>
                  <a:lnTo>
                    <a:pt x="2747396" y="160303"/>
                  </a:lnTo>
                  <a:lnTo>
                    <a:pt x="2795065" y="146841"/>
                  </a:lnTo>
                  <a:lnTo>
                    <a:pt x="2842996" y="133846"/>
                  </a:lnTo>
                  <a:lnTo>
                    <a:pt x="2891185" y="121319"/>
                  </a:lnTo>
                  <a:lnTo>
                    <a:pt x="2939629" y="109265"/>
                  </a:lnTo>
                  <a:lnTo>
                    <a:pt x="2988324" y="97687"/>
                  </a:lnTo>
                  <a:lnTo>
                    <a:pt x="3037265" y="86588"/>
                  </a:lnTo>
                  <a:lnTo>
                    <a:pt x="3086448" y="75971"/>
                  </a:lnTo>
                  <a:lnTo>
                    <a:pt x="3135870" y="65840"/>
                  </a:lnTo>
                  <a:lnTo>
                    <a:pt x="3185526" y="56198"/>
                  </a:lnTo>
                  <a:lnTo>
                    <a:pt x="3235412" y="47049"/>
                  </a:lnTo>
                  <a:lnTo>
                    <a:pt x="3285525" y="38395"/>
                  </a:lnTo>
                  <a:lnTo>
                    <a:pt x="3335860" y="30239"/>
                  </a:lnTo>
                  <a:lnTo>
                    <a:pt x="3386413" y="22586"/>
                  </a:lnTo>
                  <a:lnTo>
                    <a:pt x="3437180" y="15439"/>
                  </a:lnTo>
                  <a:lnTo>
                    <a:pt x="3488157" y="8800"/>
                  </a:lnTo>
                  <a:lnTo>
                    <a:pt x="3539340" y="2674"/>
                  </a:lnTo>
                  <a:lnTo>
                    <a:pt x="3563830" y="0"/>
                  </a:lnTo>
                  <a:lnTo>
                    <a:pt x="4665745" y="0"/>
                  </a:lnTo>
                  <a:lnTo>
                    <a:pt x="4690259" y="2676"/>
                  </a:lnTo>
                  <a:lnTo>
                    <a:pt x="4741442" y="8803"/>
                  </a:lnTo>
                  <a:lnTo>
                    <a:pt x="4792419" y="15442"/>
                  </a:lnTo>
                  <a:lnTo>
                    <a:pt x="4843186" y="22590"/>
                  </a:lnTo>
                  <a:lnTo>
                    <a:pt x="4893739" y="30243"/>
                  </a:lnTo>
                  <a:lnTo>
                    <a:pt x="4944074" y="38398"/>
                  </a:lnTo>
                  <a:lnTo>
                    <a:pt x="4994187" y="47052"/>
                  </a:lnTo>
                  <a:lnTo>
                    <a:pt x="5044073" y="56202"/>
                  </a:lnTo>
                  <a:lnTo>
                    <a:pt x="5093729" y="65844"/>
                  </a:lnTo>
                  <a:lnTo>
                    <a:pt x="5143151" y="75976"/>
                  </a:lnTo>
                  <a:lnTo>
                    <a:pt x="5192334" y="86592"/>
                  </a:lnTo>
                  <a:lnTo>
                    <a:pt x="5241275" y="97692"/>
                  </a:lnTo>
                  <a:lnTo>
                    <a:pt x="5289970" y="109270"/>
                  </a:lnTo>
                  <a:lnTo>
                    <a:pt x="5338414" y="121324"/>
                  </a:lnTo>
                  <a:lnTo>
                    <a:pt x="5386603" y="133851"/>
                  </a:lnTo>
                  <a:lnTo>
                    <a:pt x="5434534" y="146846"/>
                  </a:lnTo>
                  <a:lnTo>
                    <a:pt x="5482203" y="160308"/>
                  </a:lnTo>
                  <a:lnTo>
                    <a:pt x="5529604" y="174232"/>
                  </a:lnTo>
                  <a:lnTo>
                    <a:pt x="5576735" y="188616"/>
                  </a:lnTo>
                  <a:lnTo>
                    <a:pt x="5623592" y="203455"/>
                  </a:lnTo>
                  <a:lnTo>
                    <a:pt x="5670169" y="218747"/>
                  </a:lnTo>
                  <a:lnTo>
                    <a:pt x="5716464" y="234488"/>
                  </a:lnTo>
                  <a:lnTo>
                    <a:pt x="5762472" y="250676"/>
                  </a:lnTo>
                  <a:lnTo>
                    <a:pt x="5808189" y="267306"/>
                  </a:lnTo>
                  <a:lnTo>
                    <a:pt x="5853611" y="284375"/>
                  </a:lnTo>
                  <a:lnTo>
                    <a:pt x="5898734" y="301881"/>
                  </a:lnTo>
                  <a:lnTo>
                    <a:pt x="5943554" y="319820"/>
                  </a:lnTo>
                  <a:lnTo>
                    <a:pt x="5988067" y="338188"/>
                  </a:lnTo>
                  <a:lnTo>
                    <a:pt x="6032269" y="356982"/>
                  </a:lnTo>
                  <a:lnTo>
                    <a:pt x="6076156" y="376199"/>
                  </a:lnTo>
                  <a:lnTo>
                    <a:pt x="6119724" y="395836"/>
                  </a:lnTo>
                  <a:lnTo>
                    <a:pt x="6162968" y="415889"/>
                  </a:lnTo>
                  <a:lnTo>
                    <a:pt x="6205886" y="436355"/>
                  </a:lnTo>
                  <a:lnTo>
                    <a:pt x="6248472" y="457231"/>
                  </a:lnTo>
                  <a:lnTo>
                    <a:pt x="6290722" y="478513"/>
                  </a:lnTo>
                  <a:lnTo>
                    <a:pt x="6332633" y="500199"/>
                  </a:lnTo>
                  <a:lnTo>
                    <a:pt x="6374201" y="522284"/>
                  </a:lnTo>
                  <a:lnTo>
                    <a:pt x="6415422" y="544765"/>
                  </a:lnTo>
                  <a:lnTo>
                    <a:pt x="6456291" y="567640"/>
                  </a:lnTo>
                  <a:lnTo>
                    <a:pt x="6496804" y="590905"/>
                  </a:lnTo>
                  <a:lnTo>
                    <a:pt x="6536958" y="614556"/>
                  </a:lnTo>
                  <a:lnTo>
                    <a:pt x="6576749" y="638591"/>
                  </a:lnTo>
                  <a:lnTo>
                    <a:pt x="6616171" y="663005"/>
                  </a:lnTo>
                  <a:lnTo>
                    <a:pt x="6655222" y="687796"/>
                  </a:lnTo>
                  <a:lnTo>
                    <a:pt x="6693898" y="712961"/>
                  </a:lnTo>
                  <a:lnTo>
                    <a:pt x="6732193" y="738495"/>
                  </a:lnTo>
                  <a:lnTo>
                    <a:pt x="6770105" y="764396"/>
                  </a:lnTo>
                  <a:lnTo>
                    <a:pt x="6807629" y="790661"/>
                  </a:lnTo>
                  <a:lnTo>
                    <a:pt x="6844761" y="817286"/>
                  </a:lnTo>
                  <a:lnTo>
                    <a:pt x="6881497" y="844268"/>
                  </a:lnTo>
                  <a:lnTo>
                    <a:pt x="6917833" y="871603"/>
                  </a:lnTo>
                  <a:lnTo>
                    <a:pt x="6953765" y="899288"/>
                  </a:lnTo>
                  <a:lnTo>
                    <a:pt x="6989289" y="927321"/>
                  </a:lnTo>
                  <a:lnTo>
                    <a:pt x="7024401" y="955697"/>
                  </a:lnTo>
                  <a:lnTo>
                    <a:pt x="7059097" y="984413"/>
                  </a:lnTo>
                  <a:lnTo>
                    <a:pt x="7093373" y="1013466"/>
                  </a:lnTo>
                  <a:lnTo>
                    <a:pt x="7127225" y="1042853"/>
                  </a:lnTo>
                  <a:lnTo>
                    <a:pt x="7160648" y="1072571"/>
                  </a:lnTo>
                  <a:lnTo>
                    <a:pt x="7193639" y="1102615"/>
                  </a:lnTo>
                  <a:lnTo>
                    <a:pt x="7226194" y="1132984"/>
                  </a:lnTo>
                  <a:lnTo>
                    <a:pt x="7258308" y="1163673"/>
                  </a:lnTo>
                  <a:lnTo>
                    <a:pt x="7289978" y="1194679"/>
                  </a:lnTo>
                  <a:lnTo>
                    <a:pt x="7321200" y="1225999"/>
                  </a:lnTo>
                  <a:lnTo>
                    <a:pt x="7351969" y="1257629"/>
                  </a:lnTo>
                  <a:lnTo>
                    <a:pt x="7382281" y="1289567"/>
                  </a:lnTo>
                  <a:lnTo>
                    <a:pt x="7412134" y="1321809"/>
                  </a:lnTo>
                  <a:lnTo>
                    <a:pt x="7441521" y="1354351"/>
                  </a:lnTo>
                  <a:lnTo>
                    <a:pt x="7470440" y="1387191"/>
                  </a:lnTo>
                  <a:lnTo>
                    <a:pt x="7498886" y="1420325"/>
                  </a:lnTo>
                  <a:lnTo>
                    <a:pt x="7526855" y="1453750"/>
                  </a:lnTo>
                  <a:lnTo>
                    <a:pt x="7554344" y="1487462"/>
                  </a:lnTo>
                  <a:lnTo>
                    <a:pt x="7581348" y="1521458"/>
                  </a:lnTo>
                  <a:lnTo>
                    <a:pt x="7607863" y="1555735"/>
                  </a:lnTo>
                  <a:lnTo>
                    <a:pt x="7633885" y="1590290"/>
                  </a:lnTo>
                  <a:lnTo>
                    <a:pt x="7659411" y="1625119"/>
                  </a:lnTo>
                  <a:lnTo>
                    <a:pt x="7684435" y="1660218"/>
                  </a:lnTo>
                  <a:lnTo>
                    <a:pt x="7708954" y="1695586"/>
                  </a:lnTo>
                  <a:lnTo>
                    <a:pt x="7732965" y="1731218"/>
                  </a:lnTo>
                  <a:lnTo>
                    <a:pt x="7756462" y="1767111"/>
                  </a:lnTo>
                  <a:lnTo>
                    <a:pt x="7779442" y="1803261"/>
                  </a:lnTo>
                  <a:lnTo>
                    <a:pt x="7801901" y="1839666"/>
                  </a:lnTo>
                  <a:lnTo>
                    <a:pt x="7823835" y="1876322"/>
                  </a:lnTo>
                  <a:lnTo>
                    <a:pt x="7845240" y="1913226"/>
                  </a:lnTo>
                  <a:lnTo>
                    <a:pt x="7866111" y="1950374"/>
                  </a:lnTo>
                  <a:lnTo>
                    <a:pt x="7886445" y="1987764"/>
                  </a:lnTo>
                  <a:lnTo>
                    <a:pt x="7906238" y="2025392"/>
                  </a:lnTo>
                  <a:lnTo>
                    <a:pt x="7925485" y="2063254"/>
                  </a:lnTo>
                  <a:lnTo>
                    <a:pt x="7944183" y="2101347"/>
                  </a:lnTo>
                  <a:lnTo>
                    <a:pt x="7962327" y="2139668"/>
                  </a:lnTo>
                  <a:lnTo>
                    <a:pt x="7979914" y="2178214"/>
                  </a:lnTo>
                  <a:lnTo>
                    <a:pt x="7996940" y="2216982"/>
                  </a:lnTo>
                  <a:lnTo>
                    <a:pt x="8013399" y="2255967"/>
                  </a:lnTo>
                  <a:lnTo>
                    <a:pt x="8029289" y="2295168"/>
                  </a:lnTo>
                  <a:lnTo>
                    <a:pt x="8044606" y="2334579"/>
                  </a:lnTo>
                  <a:lnTo>
                    <a:pt x="8059345" y="2374199"/>
                  </a:lnTo>
                  <a:lnTo>
                    <a:pt x="8073502" y="2414024"/>
                  </a:lnTo>
                  <a:lnTo>
                    <a:pt x="8087073" y="2454050"/>
                  </a:lnTo>
                  <a:lnTo>
                    <a:pt x="8100055" y="2494275"/>
                  </a:lnTo>
                  <a:lnTo>
                    <a:pt x="8112442" y="2534694"/>
                  </a:lnTo>
                  <a:lnTo>
                    <a:pt x="8124232" y="2575306"/>
                  </a:lnTo>
                  <a:lnTo>
                    <a:pt x="8135419" y="2616105"/>
                  </a:lnTo>
                  <a:lnTo>
                    <a:pt x="8146001" y="2657090"/>
                  </a:lnTo>
                  <a:lnTo>
                    <a:pt x="8155973" y="2698256"/>
                  </a:lnTo>
                  <a:lnTo>
                    <a:pt x="8165331" y="2739601"/>
                  </a:lnTo>
                  <a:lnTo>
                    <a:pt x="8174070" y="2781121"/>
                  </a:lnTo>
                  <a:lnTo>
                    <a:pt x="8182188" y="2822812"/>
                  </a:lnTo>
                  <a:lnTo>
                    <a:pt x="8189679" y="2864672"/>
                  </a:lnTo>
                  <a:lnTo>
                    <a:pt x="8196540" y="2906698"/>
                  </a:lnTo>
                  <a:lnTo>
                    <a:pt x="8202767" y="2948885"/>
                  </a:lnTo>
                  <a:lnTo>
                    <a:pt x="8208355" y="2991231"/>
                  </a:lnTo>
                  <a:lnTo>
                    <a:pt x="8213301" y="3033732"/>
                  </a:lnTo>
                  <a:lnTo>
                    <a:pt x="8217601" y="3076385"/>
                  </a:lnTo>
                  <a:lnTo>
                    <a:pt x="8221250" y="3119187"/>
                  </a:lnTo>
                  <a:lnTo>
                    <a:pt x="8224245" y="3162135"/>
                  </a:lnTo>
                  <a:lnTo>
                    <a:pt x="8226582" y="3205224"/>
                  </a:lnTo>
                  <a:lnTo>
                    <a:pt x="8228256" y="3248452"/>
                  </a:lnTo>
                  <a:lnTo>
                    <a:pt x="8229263" y="3291816"/>
                  </a:lnTo>
                  <a:lnTo>
                    <a:pt x="8229600" y="3335312"/>
                  </a:lnTo>
                  <a:lnTo>
                    <a:pt x="8229263" y="3378820"/>
                  </a:lnTo>
                  <a:lnTo>
                    <a:pt x="8228256" y="3422184"/>
                  </a:lnTo>
                  <a:lnTo>
                    <a:pt x="8226582" y="3465412"/>
                  </a:lnTo>
                  <a:lnTo>
                    <a:pt x="8224245" y="3508501"/>
                  </a:lnTo>
                  <a:lnTo>
                    <a:pt x="8221250" y="3551449"/>
                  </a:lnTo>
                  <a:lnTo>
                    <a:pt x="8217601" y="3594250"/>
                  </a:lnTo>
                  <a:lnTo>
                    <a:pt x="8213301" y="3636904"/>
                  </a:lnTo>
                  <a:lnTo>
                    <a:pt x="8208355" y="3679405"/>
                  </a:lnTo>
                  <a:lnTo>
                    <a:pt x="8202767" y="3721751"/>
                  </a:lnTo>
                  <a:lnTo>
                    <a:pt x="8196540" y="3763938"/>
                  </a:lnTo>
                  <a:lnTo>
                    <a:pt x="8189679" y="3805964"/>
                  </a:lnTo>
                  <a:lnTo>
                    <a:pt x="8182188" y="3847824"/>
                  </a:lnTo>
                  <a:lnTo>
                    <a:pt x="8174070" y="3889515"/>
                  </a:lnTo>
                  <a:lnTo>
                    <a:pt x="8165331" y="3931035"/>
                  </a:lnTo>
                  <a:lnTo>
                    <a:pt x="8155973" y="3972380"/>
                  </a:lnTo>
                  <a:lnTo>
                    <a:pt x="8146001" y="4013546"/>
                  </a:lnTo>
                  <a:lnTo>
                    <a:pt x="8135419" y="4054531"/>
                  </a:lnTo>
                  <a:lnTo>
                    <a:pt x="8124232" y="4095330"/>
                  </a:lnTo>
                  <a:lnTo>
                    <a:pt x="8112442" y="4135941"/>
                  </a:lnTo>
                  <a:lnTo>
                    <a:pt x="8100055" y="4176361"/>
                  </a:lnTo>
                  <a:lnTo>
                    <a:pt x="8087073" y="4216586"/>
                  </a:lnTo>
                  <a:lnTo>
                    <a:pt x="8073502" y="4256612"/>
                  </a:lnTo>
                  <a:lnTo>
                    <a:pt x="8059345" y="4296437"/>
                  </a:lnTo>
                  <a:lnTo>
                    <a:pt x="8044606" y="4336057"/>
                  </a:lnTo>
                  <a:lnTo>
                    <a:pt x="8029289" y="4375468"/>
                  </a:lnTo>
                  <a:lnTo>
                    <a:pt x="8013399" y="4414669"/>
                  </a:lnTo>
                  <a:lnTo>
                    <a:pt x="7996940" y="4453654"/>
                  </a:lnTo>
                  <a:lnTo>
                    <a:pt x="7979914" y="4492421"/>
                  </a:lnTo>
                  <a:lnTo>
                    <a:pt x="7962327" y="4530968"/>
                  </a:lnTo>
                  <a:lnTo>
                    <a:pt x="7944183" y="4569289"/>
                  </a:lnTo>
                  <a:lnTo>
                    <a:pt x="7925485" y="4607382"/>
                  </a:lnTo>
                  <a:lnTo>
                    <a:pt x="7906238" y="4645244"/>
                  </a:lnTo>
                  <a:lnTo>
                    <a:pt x="7886445" y="4682872"/>
                  </a:lnTo>
                  <a:lnTo>
                    <a:pt x="7866111" y="4720261"/>
                  </a:lnTo>
                  <a:lnTo>
                    <a:pt x="7845240" y="4757410"/>
                  </a:lnTo>
                  <a:lnTo>
                    <a:pt x="7823835" y="4794314"/>
                  </a:lnTo>
                  <a:lnTo>
                    <a:pt x="7801901" y="4830970"/>
                  </a:lnTo>
                  <a:lnTo>
                    <a:pt x="7779442" y="4867375"/>
                  </a:lnTo>
                  <a:lnTo>
                    <a:pt x="7756462" y="4903525"/>
                  </a:lnTo>
                  <a:lnTo>
                    <a:pt x="7732965" y="4939418"/>
                  </a:lnTo>
                  <a:lnTo>
                    <a:pt x="7708954" y="4975050"/>
                  </a:lnTo>
                  <a:lnTo>
                    <a:pt x="7684435" y="5010417"/>
                  </a:lnTo>
                  <a:lnTo>
                    <a:pt x="7659411" y="5045517"/>
                  </a:lnTo>
                  <a:lnTo>
                    <a:pt x="7633885" y="5080346"/>
                  </a:lnTo>
                  <a:lnTo>
                    <a:pt x="7607863" y="5114901"/>
                  </a:lnTo>
                  <a:lnTo>
                    <a:pt x="7581348" y="5149178"/>
                  </a:lnTo>
                  <a:lnTo>
                    <a:pt x="7554344" y="5183174"/>
                  </a:lnTo>
                  <a:lnTo>
                    <a:pt x="7526855" y="5216886"/>
                  </a:lnTo>
                  <a:lnTo>
                    <a:pt x="7498886" y="5250311"/>
                  </a:lnTo>
                  <a:lnTo>
                    <a:pt x="7470440" y="5283445"/>
                  </a:lnTo>
                  <a:lnTo>
                    <a:pt x="7441521" y="5316285"/>
                  </a:lnTo>
                  <a:lnTo>
                    <a:pt x="7412134" y="5348827"/>
                  </a:lnTo>
                  <a:lnTo>
                    <a:pt x="7382281" y="5381069"/>
                  </a:lnTo>
                  <a:lnTo>
                    <a:pt x="7351969" y="5413007"/>
                  </a:lnTo>
                  <a:lnTo>
                    <a:pt x="7321200" y="5444637"/>
                  </a:lnTo>
                  <a:lnTo>
                    <a:pt x="7289978" y="5475957"/>
                  </a:lnTo>
                  <a:lnTo>
                    <a:pt x="7258308" y="5506963"/>
                  </a:lnTo>
                  <a:lnTo>
                    <a:pt x="7226194" y="5537652"/>
                  </a:lnTo>
                  <a:lnTo>
                    <a:pt x="7193639" y="5568020"/>
                  </a:lnTo>
                  <a:lnTo>
                    <a:pt x="7160648" y="5598065"/>
                  </a:lnTo>
                  <a:lnTo>
                    <a:pt x="7127225" y="5627782"/>
                  </a:lnTo>
                  <a:lnTo>
                    <a:pt x="7093373" y="5657169"/>
                  </a:lnTo>
                  <a:lnTo>
                    <a:pt x="7059097" y="5686223"/>
                  </a:lnTo>
                  <a:lnTo>
                    <a:pt x="7024401" y="5714939"/>
                  </a:lnTo>
                  <a:lnTo>
                    <a:pt x="6989289" y="5743315"/>
                  </a:lnTo>
                  <a:lnTo>
                    <a:pt x="6953765" y="5771348"/>
                  </a:lnTo>
                  <a:lnTo>
                    <a:pt x="6917833" y="5799033"/>
                  </a:lnTo>
                  <a:lnTo>
                    <a:pt x="6881497" y="5826368"/>
                  </a:lnTo>
                  <a:lnTo>
                    <a:pt x="6844761" y="5853350"/>
                  </a:lnTo>
                  <a:lnTo>
                    <a:pt x="6807629" y="5879975"/>
                  </a:lnTo>
                  <a:lnTo>
                    <a:pt x="6770105" y="5906240"/>
                  </a:lnTo>
                  <a:lnTo>
                    <a:pt x="6732193" y="5932141"/>
                  </a:lnTo>
                  <a:lnTo>
                    <a:pt x="6693898" y="5957675"/>
                  </a:lnTo>
                  <a:lnTo>
                    <a:pt x="6655222" y="5982840"/>
                  </a:lnTo>
                  <a:lnTo>
                    <a:pt x="6616171" y="6007631"/>
                  </a:lnTo>
                  <a:lnTo>
                    <a:pt x="6576749" y="6032045"/>
                  </a:lnTo>
                  <a:lnTo>
                    <a:pt x="6536958" y="6056080"/>
                  </a:lnTo>
                  <a:lnTo>
                    <a:pt x="6496804" y="6079731"/>
                  </a:lnTo>
                  <a:lnTo>
                    <a:pt x="6456291" y="6102996"/>
                  </a:lnTo>
                  <a:lnTo>
                    <a:pt x="6415422" y="6125870"/>
                  </a:lnTo>
                  <a:lnTo>
                    <a:pt x="6374201" y="6148352"/>
                  </a:lnTo>
                  <a:lnTo>
                    <a:pt x="6332633" y="6170437"/>
                  </a:lnTo>
                  <a:lnTo>
                    <a:pt x="6290722" y="6192122"/>
                  </a:lnTo>
                  <a:lnTo>
                    <a:pt x="6248472" y="6213405"/>
                  </a:lnTo>
                  <a:lnTo>
                    <a:pt x="6205886" y="6234281"/>
                  </a:lnTo>
                  <a:lnTo>
                    <a:pt x="6162968" y="6254747"/>
                  </a:lnTo>
                  <a:lnTo>
                    <a:pt x="6119724" y="6274800"/>
                  </a:lnTo>
                  <a:lnTo>
                    <a:pt x="6076156" y="6294437"/>
                  </a:lnTo>
                  <a:lnTo>
                    <a:pt x="6032269" y="6313654"/>
                  </a:lnTo>
                  <a:lnTo>
                    <a:pt x="5988067" y="6332448"/>
                  </a:lnTo>
                  <a:lnTo>
                    <a:pt x="5943554" y="6350816"/>
                  </a:lnTo>
                  <a:lnTo>
                    <a:pt x="5898734" y="6368755"/>
                  </a:lnTo>
                  <a:lnTo>
                    <a:pt x="5853611" y="6386260"/>
                  </a:lnTo>
                  <a:lnTo>
                    <a:pt x="5808189" y="6403330"/>
                  </a:lnTo>
                  <a:lnTo>
                    <a:pt x="5762472" y="6419960"/>
                  </a:lnTo>
                  <a:lnTo>
                    <a:pt x="5716464" y="6436148"/>
                  </a:lnTo>
                  <a:lnTo>
                    <a:pt x="5670169" y="6451889"/>
                  </a:lnTo>
                  <a:lnTo>
                    <a:pt x="5623592" y="6467181"/>
                  </a:lnTo>
                  <a:lnTo>
                    <a:pt x="5576735" y="6482020"/>
                  </a:lnTo>
                  <a:lnTo>
                    <a:pt x="5529604" y="6496404"/>
                  </a:lnTo>
                  <a:lnTo>
                    <a:pt x="5482203" y="6510328"/>
                  </a:lnTo>
                  <a:lnTo>
                    <a:pt x="5434534" y="6523790"/>
                  </a:lnTo>
                  <a:lnTo>
                    <a:pt x="5386603" y="6536785"/>
                  </a:lnTo>
                  <a:lnTo>
                    <a:pt x="5338414" y="6549312"/>
                  </a:lnTo>
                  <a:lnTo>
                    <a:pt x="5289970" y="6561366"/>
                  </a:lnTo>
                  <a:lnTo>
                    <a:pt x="5241275" y="6572944"/>
                  </a:lnTo>
                  <a:lnTo>
                    <a:pt x="5192334" y="6584043"/>
                  </a:lnTo>
                  <a:lnTo>
                    <a:pt x="5143151" y="6594660"/>
                  </a:lnTo>
                  <a:lnTo>
                    <a:pt x="5093729" y="6604791"/>
                  </a:lnTo>
                  <a:lnTo>
                    <a:pt x="5044073" y="6614434"/>
                  </a:lnTo>
                  <a:lnTo>
                    <a:pt x="4994187" y="6623583"/>
                  </a:lnTo>
                  <a:lnTo>
                    <a:pt x="4944074" y="6632238"/>
                  </a:lnTo>
                  <a:lnTo>
                    <a:pt x="4893739" y="6640393"/>
                  </a:lnTo>
                  <a:lnTo>
                    <a:pt x="4843186" y="6648046"/>
                  </a:lnTo>
                  <a:lnTo>
                    <a:pt x="4792419" y="6655194"/>
                  </a:lnTo>
                  <a:lnTo>
                    <a:pt x="4741442" y="6661833"/>
                  </a:lnTo>
                  <a:lnTo>
                    <a:pt x="4690259" y="6667959"/>
                  </a:lnTo>
                  <a:lnTo>
                    <a:pt x="4638874" y="6673571"/>
                  </a:lnTo>
                  <a:lnTo>
                    <a:pt x="4587291" y="6678663"/>
                  </a:lnTo>
                  <a:lnTo>
                    <a:pt x="4535513" y="6683234"/>
                  </a:lnTo>
                  <a:lnTo>
                    <a:pt x="4483546" y="6687279"/>
                  </a:lnTo>
                  <a:lnTo>
                    <a:pt x="4431393" y="6690796"/>
                  </a:lnTo>
                  <a:lnTo>
                    <a:pt x="4379059" y="6693780"/>
                  </a:lnTo>
                  <a:lnTo>
                    <a:pt x="4326546" y="6696230"/>
                  </a:lnTo>
                  <a:lnTo>
                    <a:pt x="4273860" y="6698140"/>
                  </a:lnTo>
                  <a:lnTo>
                    <a:pt x="4221004" y="6699509"/>
                  </a:lnTo>
                  <a:lnTo>
                    <a:pt x="4167983" y="6700333"/>
                  </a:lnTo>
                  <a:lnTo>
                    <a:pt x="4114800" y="6700608"/>
                  </a:lnTo>
                  <a:lnTo>
                    <a:pt x="4061616" y="6700333"/>
                  </a:lnTo>
                  <a:lnTo>
                    <a:pt x="4008595" y="6699509"/>
                  </a:lnTo>
                  <a:lnTo>
                    <a:pt x="3955739" y="6698140"/>
                  </a:lnTo>
                  <a:lnTo>
                    <a:pt x="3903053" y="6696230"/>
                  </a:lnTo>
                  <a:lnTo>
                    <a:pt x="3850540" y="6693780"/>
                  </a:lnTo>
                  <a:lnTo>
                    <a:pt x="3798206" y="6690796"/>
                  </a:lnTo>
                  <a:lnTo>
                    <a:pt x="3746053" y="6687279"/>
                  </a:lnTo>
                  <a:lnTo>
                    <a:pt x="3694086" y="6683234"/>
                  </a:lnTo>
                  <a:lnTo>
                    <a:pt x="3642308" y="6678663"/>
                  </a:lnTo>
                  <a:lnTo>
                    <a:pt x="3590725" y="6673571"/>
                  </a:lnTo>
                  <a:lnTo>
                    <a:pt x="3539340" y="6667959"/>
                  </a:lnTo>
                  <a:lnTo>
                    <a:pt x="3488157" y="6661833"/>
                  </a:lnTo>
                  <a:lnTo>
                    <a:pt x="3437180" y="6655194"/>
                  </a:lnTo>
                  <a:lnTo>
                    <a:pt x="3386413" y="6648046"/>
                  </a:lnTo>
                  <a:lnTo>
                    <a:pt x="3335860" y="6640393"/>
                  </a:lnTo>
                  <a:lnTo>
                    <a:pt x="3285525" y="6632238"/>
                  </a:lnTo>
                  <a:lnTo>
                    <a:pt x="3235412" y="6623583"/>
                  </a:lnTo>
                  <a:lnTo>
                    <a:pt x="3185526" y="6614434"/>
                  </a:lnTo>
                  <a:lnTo>
                    <a:pt x="3135870" y="6604791"/>
                  </a:lnTo>
                  <a:lnTo>
                    <a:pt x="3086448" y="6594660"/>
                  </a:lnTo>
                  <a:lnTo>
                    <a:pt x="3037265" y="6584043"/>
                  </a:lnTo>
                  <a:lnTo>
                    <a:pt x="2988324" y="6572944"/>
                  </a:lnTo>
                  <a:lnTo>
                    <a:pt x="2939629" y="6561366"/>
                  </a:lnTo>
                  <a:lnTo>
                    <a:pt x="2891185" y="6549312"/>
                  </a:lnTo>
                  <a:lnTo>
                    <a:pt x="2842996" y="6536785"/>
                  </a:lnTo>
                  <a:lnTo>
                    <a:pt x="2795065" y="6523790"/>
                  </a:lnTo>
                  <a:lnTo>
                    <a:pt x="2747396" y="6510328"/>
                  </a:lnTo>
                  <a:lnTo>
                    <a:pt x="2699995" y="6496404"/>
                  </a:lnTo>
                  <a:lnTo>
                    <a:pt x="2652864" y="6482020"/>
                  </a:lnTo>
                  <a:lnTo>
                    <a:pt x="2606007" y="6467181"/>
                  </a:lnTo>
                  <a:lnTo>
                    <a:pt x="2559430" y="6451889"/>
                  </a:lnTo>
                  <a:lnTo>
                    <a:pt x="2513135" y="6436148"/>
                  </a:lnTo>
                  <a:lnTo>
                    <a:pt x="2467127" y="6419960"/>
                  </a:lnTo>
                  <a:lnTo>
                    <a:pt x="2421410" y="6403330"/>
                  </a:lnTo>
                  <a:lnTo>
                    <a:pt x="2375988" y="6386260"/>
                  </a:lnTo>
                  <a:lnTo>
                    <a:pt x="2330865" y="6368755"/>
                  </a:lnTo>
                  <a:lnTo>
                    <a:pt x="2286045" y="6350816"/>
                  </a:lnTo>
                  <a:lnTo>
                    <a:pt x="2241532" y="6332448"/>
                  </a:lnTo>
                  <a:lnTo>
                    <a:pt x="2197330" y="6313654"/>
                  </a:lnTo>
                  <a:lnTo>
                    <a:pt x="2153443" y="6294437"/>
                  </a:lnTo>
                  <a:lnTo>
                    <a:pt x="2109875" y="6274800"/>
                  </a:lnTo>
                  <a:lnTo>
                    <a:pt x="2066631" y="6254747"/>
                  </a:lnTo>
                  <a:lnTo>
                    <a:pt x="2023713" y="6234281"/>
                  </a:lnTo>
                  <a:lnTo>
                    <a:pt x="1981127" y="6213405"/>
                  </a:lnTo>
                  <a:lnTo>
                    <a:pt x="1938877" y="6192122"/>
                  </a:lnTo>
                  <a:lnTo>
                    <a:pt x="1896966" y="6170437"/>
                  </a:lnTo>
                  <a:lnTo>
                    <a:pt x="1855398" y="6148352"/>
                  </a:lnTo>
                  <a:lnTo>
                    <a:pt x="1814177" y="6125870"/>
                  </a:lnTo>
                  <a:lnTo>
                    <a:pt x="1773308" y="6102996"/>
                  </a:lnTo>
                  <a:lnTo>
                    <a:pt x="1732795" y="6079731"/>
                  </a:lnTo>
                  <a:lnTo>
                    <a:pt x="1692641" y="6056080"/>
                  </a:lnTo>
                  <a:lnTo>
                    <a:pt x="1652850" y="6032045"/>
                  </a:lnTo>
                  <a:lnTo>
                    <a:pt x="1613428" y="6007631"/>
                  </a:lnTo>
                  <a:lnTo>
                    <a:pt x="1574377" y="5982840"/>
                  </a:lnTo>
                  <a:lnTo>
                    <a:pt x="1535701" y="5957675"/>
                  </a:lnTo>
                  <a:lnTo>
                    <a:pt x="1497406" y="5932141"/>
                  </a:lnTo>
                  <a:lnTo>
                    <a:pt x="1459494" y="5906240"/>
                  </a:lnTo>
                  <a:lnTo>
                    <a:pt x="1421970" y="5879975"/>
                  </a:lnTo>
                  <a:lnTo>
                    <a:pt x="1384838" y="5853350"/>
                  </a:lnTo>
                  <a:lnTo>
                    <a:pt x="1348102" y="5826368"/>
                  </a:lnTo>
                  <a:lnTo>
                    <a:pt x="1311766" y="5799033"/>
                  </a:lnTo>
                  <a:lnTo>
                    <a:pt x="1275834" y="5771348"/>
                  </a:lnTo>
                  <a:lnTo>
                    <a:pt x="1240310" y="5743315"/>
                  </a:lnTo>
                  <a:lnTo>
                    <a:pt x="1205198" y="5714939"/>
                  </a:lnTo>
                  <a:lnTo>
                    <a:pt x="1170502" y="5686223"/>
                  </a:lnTo>
                  <a:lnTo>
                    <a:pt x="1136226" y="5657169"/>
                  </a:lnTo>
                  <a:lnTo>
                    <a:pt x="1102374" y="5627782"/>
                  </a:lnTo>
                  <a:lnTo>
                    <a:pt x="1068951" y="5598065"/>
                  </a:lnTo>
                  <a:lnTo>
                    <a:pt x="1035960" y="5568020"/>
                  </a:lnTo>
                  <a:lnTo>
                    <a:pt x="1003405" y="5537652"/>
                  </a:lnTo>
                  <a:lnTo>
                    <a:pt x="971291" y="5506963"/>
                  </a:lnTo>
                  <a:lnTo>
                    <a:pt x="939621" y="5475957"/>
                  </a:lnTo>
                  <a:lnTo>
                    <a:pt x="908399" y="5444637"/>
                  </a:lnTo>
                  <a:lnTo>
                    <a:pt x="877630" y="5413007"/>
                  </a:lnTo>
                  <a:lnTo>
                    <a:pt x="847318" y="5381069"/>
                  </a:lnTo>
                  <a:lnTo>
                    <a:pt x="817465" y="5348827"/>
                  </a:lnTo>
                  <a:lnTo>
                    <a:pt x="788078" y="5316285"/>
                  </a:lnTo>
                  <a:lnTo>
                    <a:pt x="759159" y="5283445"/>
                  </a:lnTo>
                  <a:lnTo>
                    <a:pt x="730713" y="5250311"/>
                  </a:lnTo>
                  <a:lnTo>
                    <a:pt x="702744" y="5216886"/>
                  </a:lnTo>
                  <a:lnTo>
                    <a:pt x="675255" y="5183174"/>
                  </a:lnTo>
                  <a:lnTo>
                    <a:pt x="648251" y="5149178"/>
                  </a:lnTo>
                  <a:lnTo>
                    <a:pt x="621736" y="5114901"/>
                  </a:lnTo>
                  <a:lnTo>
                    <a:pt x="595714" y="5080346"/>
                  </a:lnTo>
                  <a:lnTo>
                    <a:pt x="570188" y="5045517"/>
                  </a:lnTo>
                  <a:lnTo>
                    <a:pt x="545164" y="5010417"/>
                  </a:lnTo>
                  <a:lnTo>
                    <a:pt x="520645" y="4975050"/>
                  </a:lnTo>
                  <a:lnTo>
                    <a:pt x="496634" y="4939418"/>
                  </a:lnTo>
                  <a:lnTo>
                    <a:pt x="473137" y="4903525"/>
                  </a:lnTo>
                  <a:lnTo>
                    <a:pt x="450157" y="4867375"/>
                  </a:lnTo>
                  <a:lnTo>
                    <a:pt x="427698" y="4830970"/>
                  </a:lnTo>
                  <a:lnTo>
                    <a:pt x="405764" y="4794314"/>
                  </a:lnTo>
                  <a:lnTo>
                    <a:pt x="384359" y="4757410"/>
                  </a:lnTo>
                  <a:lnTo>
                    <a:pt x="363488" y="4720261"/>
                  </a:lnTo>
                  <a:lnTo>
                    <a:pt x="343154" y="4682872"/>
                  </a:lnTo>
                  <a:lnTo>
                    <a:pt x="323361" y="4645244"/>
                  </a:lnTo>
                  <a:lnTo>
                    <a:pt x="304114" y="4607382"/>
                  </a:lnTo>
                  <a:lnTo>
                    <a:pt x="285416" y="4569289"/>
                  </a:lnTo>
                  <a:lnTo>
                    <a:pt x="267272" y="4530968"/>
                  </a:lnTo>
                  <a:lnTo>
                    <a:pt x="249685" y="4492421"/>
                  </a:lnTo>
                  <a:lnTo>
                    <a:pt x="232659" y="4453654"/>
                  </a:lnTo>
                  <a:lnTo>
                    <a:pt x="216200" y="4414669"/>
                  </a:lnTo>
                  <a:lnTo>
                    <a:pt x="200310" y="4375468"/>
                  </a:lnTo>
                  <a:lnTo>
                    <a:pt x="184993" y="4336057"/>
                  </a:lnTo>
                  <a:lnTo>
                    <a:pt x="170254" y="4296437"/>
                  </a:lnTo>
                  <a:lnTo>
                    <a:pt x="156097" y="4256612"/>
                  </a:lnTo>
                  <a:lnTo>
                    <a:pt x="142526" y="4216586"/>
                  </a:lnTo>
                  <a:lnTo>
                    <a:pt x="129544" y="4176361"/>
                  </a:lnTo>
                  <a:lnTo>
                    <a:pt x="117157" y="4135941"/>
                  </a:lnTo>
                  <a:lnTo>
                    <a:pt x="105367" y="4095330"/>
                  </a:lnTo>
                  <a:lnTo>
                    <a:pt x="94180" y="4054531"/>
                  </a:lnTo>
                  <a:lnTo>
                    <a:pt x="83598" y="4013546"/>
                  </a:lnTo>
                  <a:lnTo>
                    <a:pt x="73626" y="3972380"/>
                  </a:lnTo>
                  <a:lnTo>
                    <a:pt x="64268" y="3931035"/>
                  </a:lnTo>
                  <a:lnTo>
                    <a:pt x="55529" y="3889515"/>
                  </a:lnTo>
                  <a:lnTo>
                    <a:pt x="47411" y="3847824"/>
                  </a:lnTo>
                  <a:lnTo>
                    <a:pt x="39920" y="3805964"/>
                  </a:lnTo>
                  <a:lnTo>
                    <a:pt x="33059" y="3763938"/>
                  </a:lnTo>
                  <a:lnTo>
                    <a:pt x="26832" y="3721751"/>
                  </a:lnTo>
                  <a:lnTo>
                    <a:pt x="21244" y="3679405"/>
                  </a:lnTo>
                  <a:lnTo>
                    <a:pt x="16298" y="3636904"/>
                  </a:lnTo>
                  <a:lnTo>
                    <a:pt x="11998" y="3594250"/>
                  </a:lnTo>
                  <a:lnTo>
                    <a:pt x="8349" y="3551449"/>
                  </a:lnTo>
                  <a:lnTo>
                    <a:pt x="5354" y="3508501"/>
                  </a:lnTo>
                  <a:lnTo>
                    <a:pt x="3017" y="3465412"/>
                  </a:lnTo>
                  <a:lnTo>
                    <a:pt x="1343" y="3422184"/>
                  </a:lnTo>
                  <a:lnTo>
                    <a:pt x="336" y="3378820"/>
                  </a:lnTo>
                  <a:lnTo>
                    <a:pt x="0" y="3335324"/>
                  </a:lnTo>
                </a:path>
              </a:pathLst>
            </a:custGeom>
            <a:ln w="25400">
              <a:solidFill>
                <a:srgbClr val="075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203009" y="626494"/>
            <a:ext cx="4477385" cy="1168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398905">
              <a:lnSpc>
                <a:spcPct val="100000"/>
              </a:lnSpc>
              <a:spcBef>
                <a:spcPts val="95"/>
              </a:spcBef>
            </a:pPr>
            <a:r>
              <a:rPr sz="2500" b="1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onstantia"/>
                <a:cs typeface="Constantia"/>
              </a:rPr>
              <a:t>At</a:t>
            </a:r>
            <a:r>
              <a:rPr sz="2500" b="1" u="sng" spc="-13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onstantia"/>
                <a:cs typeface="Constantia"/>
              </a:rPr>
              <a:t> </a:t>
            </a:r>
            <a:r>
              <a:rPr sz="2500" b="1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onstantia"/>
                <a:cs typeface="Constantia"/>
              </a:rPr>
              <a:t>a</a:t>
            </a:r>
            <a:r>
              <a:rPr sz="2500" b="1" u="sng" spc="-7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onstantia"/>
                <a:cs typeface="Constantia"/>
              </a:rPr>
              <a:t> </a:t>
            </a:r>
            <a:r>
              <a:rPr sz="2500" b="1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onstantia"/>
                <a:cs typeface="Constantia"/>
              </a:rPr>
              <a:t>Glance</a:t>
            </a:r>
            <a:r>
              <a:rPr sz="2500" b="1" spc="-1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2500" b="1" u="sng" spc="-2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onstantia"/>
                <a:cs typeface="Constantia"/>
              </a:rPr>
              <a:t>Consumer</a:t>
            </a:r>
            <a:r>
              <a:rPr sz="2500" b="1" u="sng" spc="-9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onstantia"/>
                <a:cs typeface="Constantia"/>
              </a:rPr>
              <a:t> </a:t>
            </a:r>
            <a:r>
              <a:rPr sz="2500" b="1" u="sng" spc="-2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onstantia"/>
                <a:cs typeface="Constantia"/>
              </a:rPr>
              <a:t>Protection</a:t>
            </a:r>
            <a:r>
              <a:rPr sz="2500" b="1" u="sng" spc="-7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onstantia"/>
                <a:cs typeface="Constantia"/>
              </a:rPr>
              <a:t> </a:t>
            </a:r>
            <a:r>
              <a:rPr sz="2500" b="1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onstantia"/>
                <a:cs typeface="Constantia"/>
              </a:rPr>
              <a:t>Act</a:t>
            </a:r>
            <a:r>
              <a:rPr sz="2500" b="1" u="sng" spc="-7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onstantia"/>
                <a:cs typeface="Constantia"/>
              </a:rPr>
              <a:t> </a:t>
            </a:r>
            <a:r>
              <a:rPr sz="2500" b="1" u="sng" spc="-2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onstantia"/>
                <a:cs typeface="Constantia"/>
              </a:rPr>
              <a:t>2019</a:t>
            </a:r>
            <a:endParaRPr sz="2500">
              <a:latin typeface="Constantia"/>
              <a:cs typeface="Constantia"/>
            </a:endParaRPr>
          </a:p>
          <a:p>
            <a:pPr marL="417830">
              <a:lnSpc>
                <a:spcPct val="100000"/>
              </a:lnSpc>
            </a:pPr>
            <a:r>
              <a:rPr sz="2500" b="1" spc="-10" dirty="0">
                <a:solidFill>
                  <a:srgbClr val="FFFF00"/>
                </a:solidFill>
                <a:latin typeface="Constantia"/>
                <a:cs typeface="Constantia"/>
              </a:rPr>
              <a:t>Estt./Provision</a:t>
            </a:r>
            <a:r>
              <a:rPr sz="2500" b="1" spc="-12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2500" b="1" dirty="0">
                <a:solidFill>
                  <a:srgbClr val="FFFF00"/>
                </a:solidFill>
                <a:latin typeface="Constantia"/>
                <a:cs typeface="Constantia"/>
              </a:rPr>
              <a:t>made</a:t>
            </a:r>
            <a:r>
              <a:rPr sz="2500" b="1" spc="-125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2500" b="1" spc="-25" dirty="0">
                <a:solidFill>
                  <a:srgbClr val="FFFF00"/>
                </a:solidFill>
                <a:latin typeface="Constantia"/>
                <a:cs typeface="Constantia"/>
              </a:rPr>
              <a:t>for</a:t>
            </a:r>
            <a:endParaRPr sz="2500">
              <a:latin typeface="Constantia"/>
              <a:cs typeface="Constant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52261" y="2220600"/>
            <a:ext cx="5735320" cy="3098165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417830" marR="5080" indent="-405765">
              <a:lnSpc>
                <a:spcPts val="2300"/>
              </a:lnSpc>
              <a:spcBef>
                <a:spcPts val="660"/>
              </a:spcBef>
              <a:buSzPct val="62500"/>
              <a:buFont typeface="Constantia"/>
              <a:buAutoNum type="arabicPeriod"/>
              <a:tabLst>
                <a:tab pos="417830" algn="l"/>
              </a:tabLst>
            </a:pPr>
            <a:r>
              <a:rPr sz="2400" b="1" dirty="0">
                <a:solidFill>
                  <a:srgbClr val="FFFFFF"/>
                </a:solidFill>
                <a:latin typeface="Constantia"/>
                <a:cs typeface="Constantia"/>
              </a:rPr>
              <a:t>CPC</a:t>
            </a:r>
            <a:r>
              <a:rPr sz="2400" b="1" spc="-7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onstantia"/>
                <a:cs typeface="Constantia"/>
              </a:rPr>
              <a:t>(Consumer</a:t>
            </a:r>
            <a:r>
              <a:rPr sz="2400" b="1" spc="-1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onstantia"/>
                <a:cs typeface="Constantia"/>
              </a:rPr>
              <a:t>Protection</a:t>
            </a:r>
            <a:r>
              <a:rPr sz="2400" b="1" spc="-9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onstantia"/>
                <a:cs typeface="Constantia"/>
              </a:rPr>
              <a:t>Councils) (Ch.-</a:t>
            </a:r>
            <a:r>
              <a:rPr sz="2400" b="1" spc="-25" dirty="0">
                <a:solidFill>
                  <a:srgbClr val="FFFFFF"/>
                </a:solidFill>
                <a:latin typeface="Constantia"/>
                <a:cs typeface="Constantia"/>
              </a:rPr>
              <a:t>II)</a:t>
            </a:r>
            <a:endParaRPr sz="2400">
              <a:latin typeface="Constantia"/>
              <a:cs typeface="Constantia"/>
            </a:endParaRPr>
          </a:p>
          <a:p>
            <a:pPr marL="417830" marR="134620" indent="-405765">
              <a:lnSpc>
                <a:spcPts val="2300"/>
              </a:lnSpc>
              <a:spcBef>
                <a:spcPts val="580"/>
              </a:spcBef>
              <a:buAutoNum type="arabicPeriod"/>
              <a:tabLst>
                <a:tab pos="417830" algn="l"/>
              </a:tabLst>
            </a:pPr>
            <a:r>
              <a:rPr sz="2400" b="1" spc="-70" dirty="0">
                <a:solidFill>
                  <a:srgbClr val="FFFFFF"/>
                </a:solidFill>
                <a:latin typeface="Constantia"/>
                <a:cs typeface="Constantia"/>
              </a:rPr>
              <a:t>CCPA</a:t>
            </a:r>
            <a:r>
              <a:rPr sz="2400" b="1" spc="-7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onstantia"/>
                <a:cs typeface="Constantia"/>
              </a:rPr>
              <a:t>(Central</a:t>
            </a:r>
            <a:r>
              <a:rPr sz="2400" b="1" spc="-12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onstantia"/>
                <a:cs typeface="Constantia"/>
              </a:rPr>
              <a:t>Consumer</a:t>
            </a:r>
            <a:r>
              <a:rPr sz="2400" b="1" spc="-1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onstantia"/>
                <a:cs typeface="Constantia"/>
              </a:rPr>
              <a:t>Protection </a:t>
            </a:r>
            <a:r>
              <a:rPr sz="2400" b="1" dirty="0">
                <a:solidFill>
                  <a:srgbClr val="FFFFFF"/>
                </a:solidFill>
                <a:latin typeface="Constantia"/>
                <a:cs typeface="Constantia"/>
              </a:rPr>
              <a:t>Authority)</a:t>
            </a:r>
            <a:r>
              <a:rPr sz="2400" b="1" spc="-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onstantia"/>
                <a:cs typeface="Constantia"/>
              </a:rPr>
              <a:t>(Ch.-</a:t>
            </a:r>
            <a:r>
              <a:rPr sz="2400" b="1" dirty="0">
                <a:solidFill>
                  <a:srgbClr val="FFFFFF"/>
                </a:solidFill>
                <a:latin typeface="Constantia"/>
                <a:cs typeface="Constantia"/>
              </a:rPr>
              <a:t>III)</a:t>
            </a:r>
            <a:r>
              <a:rPr sz="2400" b="1" spc="-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onstantia"/>
                <a:cs typeface="Constantia"/>
              </a:rPr>
              <a:t>Redressal</a:t>
            </a:r>
            <a:endParaRPr sz="2400">
              <a:latin typeface="Constantia"/>
              <a:cs typeface="Constantia"/>
            </a:endParaRPr>
          </a:p>
          <a:p>
            <a:pPr marL="417830" marR="1447800" indent="-405765">
              <a:lnSpc>
                <a:spcPts val="2300"/>
              </a:lnSpc>
              <a:spcBef>
                <a:spcPts val="585"/>
              </a:spcBef>
              <a:buAutoNum type="arabicPeriod"/>
              <a:tabLst>
                <a:tab pos="417830" algn="l"/>
              </a:tabLst>
            </a:pPr>
            <a:r>
              <a:rPr sz="2400" b="1" spc="-10" dirty="0">
                <a:solidFill>
                  <a:srgbClr val="FFFFFF"/>
                </a:solidFill>
                <a:latin typeface="Constantia"/>
                <a:cs typeface="Constantia"/>
              </a:rPr>
              <a:t>CDRC</a:t>
            </a:r>
            <a:r>
              <a:rPr sz="2400" b="1" spc="-11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onstantia"/>
                <a:cs typeface="Constantia"/>
              </a:rPr>
              <a:t>(Consumer</a:t>
            </a:r>
            <a:r>
              <a:rPr sz="2400" b="1" spc="-1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onstantia"/>
                <a:cs typeface="Constantia"/>
              </a:rPr>
              <a:t>Disputes Commission)</a:t>
            </a:r>
            <a:r>
              <a:rPr sz="2400" b="1" spc="-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Constantia"/>
                <a:cs typeface="Constantia"/>
              </a:rPr>
              <a:t>(Ch.-</a:t>
            </a:r>
            <a:r>
              <a:rPr sz="2400" b="1" spc="-25" dirty="0">
                <a:solidFill>
                  <a:srgbClr val="FFFFFF"/>
                </a:solidFill>
                <a:latin typeface="Constantia"/>
                <a:cs typeface="Constantia"/>
              </a:rPr>
              <a:t>IV)</a:t>
            </a:r>
            <a:endParaRPr sz="2400">
              <a:latin typeface="Constantia"/>
              <a:cs typeface="Constantia"/>
            </a:endParaRPr>
          </a:p>
          <a:p>
            <a:pPr marL="416559" indent="-332740">
              <a:lnSpc>
                <a:spcPct val="100000"/>
              </a:lnSpc>
              <a:spcBef>
                <a:spcPts val="25"/>
              </a:spcBef>
              <a:buAutoNum type="arabicPeriod"/>
              <a:tabLst>
                <a:tab pos="416559" algn="l"/>
              </a:tabLst>
            </a:pPr>
            <a:r>
              <a:rPr sz="2400" b="1" spc="-10" dirty="0">
                <a:solidFill>
                  <a:srgbClr val="FFFFFF"/>
                </a:solidFill>
                <a:latin typeface="Constantia"/>
                <a:cs typeface="Constantia"/>
              </a:rPr>
              <a:t>Mediation</a:t>
            </a:r>
            <a:r>
              <a:rPr sz="2400" b="1" spc="-5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Constantia"/>
                <a:cs typeface="Constantia"/>
              </a:rPr>
              <a:t>(Ch.-</a:t>
            </a:r>
            <a:r>
              <a:rPr sz="2400" b="1" spc="-25" dirty="0">
                <a:solidFill>
                  <a:srgbClr val="FFFFFF"/>
                </a:solidFill>
                <a:latin typeface="Constantia"/>
                <a:cs typeface="Constantia"/>
              </a:rPr>
              <a:t>V)</a:t>
            </a:r>
            <a:endParaRPr sz="2400">
              <a:latin typeface="Constantia"/>
              <a:cs typeface="Constantia"/>
            </a:endParaRPr>
          </a:p>
          <a:p>
            <a:pPr marL="416559" indent="-332740">
              <a:lnSpc>
                <a:spcPct val="100000"/>
              </a:lnSpc>
              <a:buAutoNum type="arabicPeriod"/>
              <a:tabLst>
                <a:tab pos="416559" algn="l"/>
              </a:tabLst>
            </a:pPr>
            <a:r>
              <a:rPr sz="2400" b="1" spc="-10" dirty="0">
                <a:solidFill>
                  <a:srgbClr val="FFFFFF"/>
                </a:solidFill>
                <a:latin typeface="Constantia"/>
                <a:cs typeface="Constantia"/>
              </a:rPr>
              <a:t>Product</a:t>
            </a:r>
            <a:r>
              <a:rPr sz="2400" b="1" spc="-114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onstantia"/>
                <a:cs typeface="Constantia"/>
              </a:rPr>
              <a:t>Liability</a:t>
            </a:r>
            <a:r>
              <a:rPr sz="2400" b="1" spc="-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Constantia"/>
                <a:cs typeface="Constantia"/>
              </a:rPr>
              <a:t>(Ch.-</a:t>
            </a:r>
            <a:r>
              <a:rPr sz="2400" b="1" spc="-25" dirty="0">
                <a:solidFill>
                  <a:srgbClr val="FFFFFF"/>
                </a:solidFill>
                <a:latin typeface="Constantia"/>
                <a:cs typeface="Constantia"/>
              </a:rPr>
              <a:t>VI)</a:t>
            </a:r>
            <a:endParaRPr sz="2400">
              <a:latin typeface="Constantia"/>
              <a:cs typeface="Constantia"/>
            </a:endParaRPr>
          </a:p>
          <a:p>
            <a:pPr marL="416559" indent="-332740">
              <a:lnSpc>
                <a:spcPct val="100000"/>
              </a:lnSpc>
              <a:buAutoNum type="arabicPeriod"/>
              <a:tabLst>
                <a:tab pos="416559" algn="l"/>
              </a:tabLst>
            </a:pPr>
            <a:r>
              <a:rPr sz="2400" b="1" spc="-20" dirty="0">
                <a:solidFill>
                  <a:srgbClr val="FFFFFF"/>
                </a:solidFill>
                <a:latin typeface="Constantia"/>
                <a:cs typeface="Constantia"/>
              </a:rPr>
              <a:t>Offences</a:t>
            </a:r>
            <a:r>
              <a:rPr sz="2400" b="1" spc="-15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onstantia"/>
                <a:cs typeface="Constantia"/>
              </a:rPr>
              <a:t>and</a:t>
            </a:r>
            <a:r>
              <a:rPr sz="2400" b="1" spc="-10" dirty="0">
                <a:solidFill>
                  <a:srgbClr val="FFFFFF"/>
                </a:solidFill>
                <a:latin typeface="Constantia"/>
                <a:cs typeface="Constantia"/>
              </a:rPr>
              <a:t> Penalties</a:t>
            </a:r>
            <a:r>
              <a:rPr sz="2400" b="1" spc="-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onstantia"/>
                <a:cs typeface="Constantia"/>
              </a:rPr>
              <a:t>(Ch.-</a:t>
            </a:r>
            <a:r>
              <a:rPr sz="2400" b="1" spc="-20" dirty="0">
                <a:solidFill>
                  <a:srgbClr val="FFFFFF"/>
                </a:solidFill>
                <a:latin typeface="Constantia"/>
                <a:cs typeface="Constantia"/>
              </a:rPr>
              <a:t>VII)</a:t>
            </a:r>
            <a:endParaRPr sz="24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66529" rIns="0" bIns="0" rtlCol="0">
            <a:spAutoFit/>
          </a:bodyPr>
          <a:lstStyle/>
          <a:p>
            <a:pPr marL="1783714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FF00"/>
                </a:solidFill>
                <a:latin typeface="Constantia"/>
                <a:cs typeface="Constantia"/>
              </a:rPr>
              <a:t>SCHEME</a:t>
            </a:r>
            <a:r>
              <a:rPr sz="3600" b="1" spc="-125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600" b="1" dirty="0">
                <a:solidFill>
                  <a:srgbClr val="FFFF00"/>
                </a:solidFill>
                <a:latin typeface="Constantia"/>
                <a:cs typeface="Constantia"/>
              </a:rPr>
              <a:t>OF</a:t>
            </a:r>
            <a:r>
              <a:rPr sz="3600" b="1" spc="-11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600" b="1" spc="-25" dirty="0">
                <a:solidFill>
                  <a:srgbClr val="FFFF00"/>
                </a:solidFill>
                <a:latin typeface="Constantia"/>
                <a:cs typeface="Constantia"/>
              </a:rPr>
              <a:t>CPA,</a:t>
            </a:r>
            <a:r>
              <a:rPr sz="3600" b="1" spc="-95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600" b="1" spc="-20" dirty="0">
                <a:solidFill>
                  <a:srgbClr val="FFFF00"/>
                </a:solidFill>
                <a:latin typeface="Constantia"/>
                <a:cs typeface="Constantia"/>
              </a:rPr>
              <a:t>2019</a:t>
            </a:r>
            <a:endParaRPr sz="3600">
              <a:latin typeface="Constantia"/>
              <a:cs typeface="Constant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0698" y="1182115"/>
            <a:ext cx="202882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10" dirty="0">
                <a:solidFill>
                  <a:srgbClr val="FFFF00"/>
                </a:solidFill>
                <a:latin typeface="Constantia"/>
                <a:cs typeface="Constantia"/>
              </a:rPr>
              <a:t>Objectives:</a:t>
            </a:r>
            <a:endParaRPr sz="3000">
              <a:latin typeface="Constantia"/>
              <a:cs typeface="Constant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0698" y="3193796"/>
            <a:ext cx="5721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20" dirty="0">
                <a:solidFill>
                  <a:srgbClr val="FFFFFF"/>
                </a:solidFill>
                <a:latin typeface="Constantia"/>
                <a:cs typeface="Constantia"/>
              </a:rPr>
              <a:t>(ii)</a:t>
            </a:r>
            <a:endParaRPr sz="3000">
              <a:latin typeface="Constantia"/>
              <a:cs typeface="Constant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0698" y="4199635"/>
            <a:ext cx="69850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(iii)</a:t>
            </a:r>
            <a:endParaRPr sz="3000">
              <a:latin typeface="Constantia"/>
              <a:cs typeface="Constant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0698" y="1730755"/>
            <a:ext cx="7703184" cy="3500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7100" marR="452120" indent="-914400">
              <a:lnSpc>
                <a:spcPct val="100000"/>
              </a:lnSpc>
              <a:spcBef>
                <a:spcPts val="100"/>
              </a:spcBef>
              <a:tabLst>
                <a:tab pos="926465" algn="l"/>
                <a:tab pos="1840864" algn="l"/>
              </a:tabLst>
            </a:pPr>
            <a:r>
              <a:rPr sz="2400" spc="-25" dirty="0">
                <a:solidFill>
                  <a:srgbClr val="FFFFFF"/>
                </a:solidFill>
                <a:latin typeface="Constantia"/>
                <a:cs typeface="Constantia"/>
              </a:rPr>
              <a:t>(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i)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	</a:t>
            </a:r>
            <a:r>
              <a:rPr sz="3000" b="1" spc="-150" dirty="0">
                <a:solidFill>
                  <a:srgbClr val="FFFFFF"/>
                </a:solidFill>
                <a:latin typeface="Constantia"/>
                <a:cs typeface="Constantia"/>
              </a:rPr>
              <a:t>To</a:t>
            </a:r>
            <a:r>
              <a:rPr sz="3000" b="1" spc="-1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0" dirty="0">
                <a:solidFill>
                  <a:srgbClr val="FFFFFF"/>
                </a:solidFill>
                <a:latin typeface="Constantia"/>
                <a:cs typeface="Constantia"/>
              </a:rPr>
              <a:t>provide</a:t>
            </a:r>
            <a:r>
              <a:rPr sz="3000" b="1" spc="-10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30" dirty="0">
                <a:solidFill>
                  <a:srgbClr val="FFFFFF"/>
                </a:solidFill>
                <a:latin typeface="Constantia"/>
                <a:cs typeface="Constantia"/>
              </a:rPr>
              <a:t>for</a:t>
            </a:r>
            <a:r>
              <a:rPr sz="3000" b="1" spc="-1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protection</a:t>
            </a:r>
            <a:r>
              <a:rPr sz="3000" b="1" spc="-9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of</a:t>
            </a:r>
            <a:r>
              <a:rPr sz="3000" b="1" spc="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the </a:t>
            </a:r>
            <a:r>
              <a:rPr sz="3000" b="1" spc="-20" dirty="0">
                <a:solidFill>
                  <a:srgbClr val="FFFFFF"/>
                </a:solidFill>
                <a:latin typeface="Constantia"/>
                <a:cs typeface="Constantia"/>
              </a:rPr>
              <a:t>interests</a:t>
            </a:r>
            <a:r>
              <a:rPr sz="3000" b="1" spc="-1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of</a:t>
            </a:r>
            <a:r>
              <a:rPr sz="3000" b="1" spc="-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consumers</a:t>
            </a:r>
            <a:r>
              <a:rPr sz="3000" b="1" spc="-10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,</a:t>
            </a:r>
            <a:r>
              <a:rPr sz="3000" b="1" spc="-114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and</a:t>
            </a:r>
            <a:r>
              <a:rPr sz="3000" b="1" spc="-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for</a:t>
            </a:r>
            <a:r>
              <a:rPr sz="3000" b="1" spc="-16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the </a:t>
            </a:r>
            <a:r>
              <a:rPr sz="3000" b="1" spc="-20" dirty="0">
                <a:solidFill>
                  <a:srgbClr val="FFFFFF"/>
                </a:solidFill>
                <a:latin typeface="Constantia"/>
                <a:cs typeface="Constantia"/>
              </a:rPr>
              <a:t>said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	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purpose.</a:t>
            </a:r>
            <a:endParaRPr sz="3000">
              <a:latin typeface="Constantia"/>
              <a:cs typeface="Constantia"/>
            </a:endParaRPr>
          </a:p>
          <a:p>
            <a:pPr marL="1005840" marR="5080" indent="-79375">
              <a:lnSpc>
                <a:spcPct val="100000"/>
              </a:lnSpc>
              <a:spcBef>
                <a:spcPts val="720"/>
              </a:spcBef>
            </a:pPr>
            <a:r>
              <a:rPr sz="3000" b="1" spc="-150" dirty="0">
                <a:solidFill>
                  <a:srgbClr val="FFFFFF"/>
                </a:solidFill>
                <a:latin typeface="Constantia"/>
                <a:cs typeface="Constantia"/>
              </a:rPr>
              <a:t>To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establish:</a:t>
            </a:r>
            <a:r>
              <a:rPr sz="3000" b="1" spc="-7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(a)</a:t>
            </a:r>
            <a:r>
              <a:rPr sz="3000" b="1" spc="-114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authorities</a:t>
            </a:r>
            <a:r>
              <a:rPr sz="3000" b="1" spc="-10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for</a:t>
            </a:r>
            <a:r>
              <a:rPr sz="3000" b="1" spc="-1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timely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and</a:t>
            </a:r>
            <a:r>
              <a:rPr sz="3000" b="1" spc="-1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effective</a:t>
            </a:r>
            <a:r>
              <a:rPr sz="3000" b="1" spc="-1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administration</a:t>
            </a:r>
            <a:r>
              <a:rPr sz="3000" b="1" spc="-5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(CCPA).</a:t>
            </a:r>
            <a:endParaRPr sz="3000">
              <a:latin typeface="Constantia"/>
              <a:cs typeface="Constantia"/>
            </a:endParaRPr>
          </a:p>
          <a:p>
            <a:pPr marL="996950" marR="1453515" indent="-70485">
              <a:lnSpc>
                <a:spcPct val="120000"/>
              </a:lnSpc>
              <a:tabLst>
                <a:tab pos="3850004" algn="l"/>
              </a:tabLst>
            </a:pP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Institutions</a:t>
            </a:r>
            <a:r>
              <a:rPr sz="3000" b="1" spc="-114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for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	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settlement</a:t>
            </a:r>
            <a:r>
              <a:rPr sz="3000" b="1" spc="-11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of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consumers'</a:t>
            </a:r>
            <a:r>
              <a:rPr sz="3000" b="1" spc="-15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disputes</a:t>
            </a:r>
            <a:r>
              <a:rPr sz="3000" b="1" spc="-1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(CDRC).</a:t>
            </a:r>
            <a:endParaRPr sz="3000">
              <a:latin typeface="Constantia"/>
              <a:cs typeface="Constant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09090" y="5296916"/>
            <a:ext cx="700214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38200" marR="5080" indent="-826135">
              <a:lnSpc>
                <a:spcPct val="100000"/>
              </a:lnSpc>
              <a:spcBef>
                <a:spcPts val="100"/>
              </a:spcBef>
              <a:tabLst>
                <a:tab pos="838200" algn="l"/>
                <a:tab pos="3177540" algn="l"/>
              </a:tabLst>
            </a:pPr>
            <a:r>
              <a:rPr sz="3000" b="1" spc="-20" dirty="0">
                <a:solidFill>
                  <a:srgbClr val="FFFFFF"/>
                </a:solidFill>
                <a:latin typeface="Constantia"/>
                <a:cs typeface="Constantia"/>
              </a:rPr>
              <a:t>(iv)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	</a:t>
            </a:r>
            <a:r>
              <a:rPr sz="3000" b="1" spc="-150" dirty="0">
                <a:solidFill>
                  <a:srgbClr val="FFFFFF"/>
                </a:solidFill>
                <a:latin typeface="Constantia"/>
                <a:cs typeface="Constantia"/>
              </a:rPr>
              <a:t>To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deal</a:t>
            </a:r>
            <a:r>
              <a:rPr sz="3000" b="1" spc="-1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0" dirty="0">
                <a:solidFill>
                  <a:srgbClr val="FFFFFF"/>
                </a:solidFill>
                <a:latin typeface="Constantia"/>
                <a:cs typeface="Constantia"/>
              </a:rPr>
              <a:t>with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	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matters</a:t>
            </a:r>
            <a:r>
              <a:rPr sz="3000" b="1" spc="-1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0" dirty="0">
                <a:solidFill>
                  <a:srgbClr val="FFFFFF"/>
                </a:solidFill>
                <a:latin typeface="Constantia"/>
                <a:cs typeface="Constantia"/>
              </a:rPr>
              <a:t>connected</a:t>
            </a:r>
            <a:r>
              <a:rPr sz="3000" b="1" spc="-9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25" dirty="0">
                <a:solidFill>
                  <a:srgbClr val="FFFFFF"/>
                </a:solidFill>
                <a:latin typeface="Constantia"/>
                <a:cs typeface="Constantia"/>
              </a:rPr>
              <a:t>or </a:t>
            </a:r>
            <a:r>
              <a:rPr sz="3000" b="1" dirty="0">
                <a:solidFill>
                  <a:srgbClr val="FFFFFF"/>
                </a:solidFill>
                <a:latin typeface="Constantia"/>
                <a:cs typeface="Constantia"/>
              </a:rPr>
              <a:t>incidental</a:t>
            </a:r>
            <a:r>
              <a:rPr sz="3000" b="1" spc="-1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Constantia"/>
                <a:cs typeface="Constantia"/>
              </a:rPr>
              <a:t>thereto.</a:t>
            </a:r>
            <a:endParaRPr sz="30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4973" rIns="0" bIns="0" rtlCol="0">
            <a:spAutoFit/>
          </a:bodyPr>
          <a:lstStyle/>
          <a:p>
            <a:pPr marL="882015">
              <a:lnSpc>
                <a:spcPct val="100000"/>
              </a:lnSpc>
              <a:spcBef>
                <a:spcPts val="100"/>
              </a:spcBef>
            </a:pPr>
            <a:r>
              <a:rPr sz="3900" b="1" spc="-40" dirty="0">
                <a:solidFill>
                  <a:srgbClr val="FFFF00"/>
                </a:solidFill>
                <a:latin typeface="Constantia"/>
                <a:cs typeface="Constantia"/>
              </a:rPr>
              <a:t>APPLICATION</a:t>
            </a:r>
            <a:r>
              <a:rPr sz="3900" b="1" spc="-10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900" b="1" dirty="0">
                <a:solidFill>
                  <a:srgbClr val="FFFF00"/>
                </a:solidFill>
                <a:latin typeface="Constantia"/>
                <a:cs typeface="Constantia"/>
              </a:rPr>
              <a:t>OF</a:t>
            </a:r>
            <a:r>
              <a:rPr sz="3900" b="1" spc="-135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900" b="1" dirty="0">
                <a:solidFill>
                  <a:srgbClr val="FFFF00"/>
                </a:solidFill>
                <a:latin typeface="Constantia"/>
                <a:cs typeface="Constantia"/>
              </a:rPr>
              <a:t>THE</a:t>
            </a:r>
            <a:r>
              <a:rPr sz="3900" b="1" spc="-125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900" b="1" spc="-25" dirty="0">
                <a:solidFill>
                  <a:srgbClr val="FFFF00"/>
                </a:solidFill>
                <a:latin typeface="Constantia"/>
                <a:cs typeface="Constantia"/>
              </a:rPr>
              <a:t>ACT</a:t>
            </a:r>
            <a:endParaRPr sz="3900">
              <a:latin typeface="Constantia"/>
              <a:cs typeface="Constant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7107" y="1375963"/>
            <a:ext cx="8504555" cy="47072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26465" marR="5080" indent="-914400">
              <a:lnSpc>
                <a:spcPct val="100000"/>
              </a:lnSpc>
              <a:spcBef>
                <a:spcPts val="105"/>
              </a:spcBef>
              <a:buSzPct val="81250"/>
              <a:buFont typeface="Constantia"/>
              <a:buAutoNum type="romanLcParenBoth"/>
              <a:tabLst>
                <a:tab pos="926465" algn="l"/>
              </a:tabLst>
            </a:pPr>
            <a:r>
              <a:rPr sz="3200" b="1" spc="-145" dirty="0">
                <a:solidFill>
                  <a:srgbClr val="FFFFFF"/>
                </a:solidFill>
                <a:latin typeface="Constantia"/>
                <a:cs typeface="Constantia"/>
              </a:rPr>
              <a:t>To</a:t>
            </a:r>
            <a:r>
              <a:rPr sz="3200" b="1" spc="-1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the</a:t>
            </a:r>
            <a:r>
              <a:rPr sz="3200" b="1" spc="-15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20" dirty="0">
                <a:solidFill>
                  <a:srgbClr val="FFFFFF"/>
                </a:solidFill>
                <a:latin typeface="Constantia"/>
                <a:cs typeface="Constantia"/>
              </a:rPr>
              <a:t>whole</a:t>
            </a:r>
            <a:r>
              <a:rPr sz="3200" b="1" spc="-1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of</a:t>
            </a:r>
            <a:r>
              <a:rPr sz="3200" b="1" spc="6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India</a:t>
            </a:r>
            <a:r>
              <a:rPr sz="3200" b="1" spc="-16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30" dirty="0">
                <a:solidFill>
                  <a:srgbClr val="FFFFFF"/>
                </a:solidFill>
                <a:latin typeface="Constantia"/>
                <a:cs typeface="Constantia"/>
              </a:rPr>
              <a:t>except</a:t>
            </a:r>
            <a:r>
              <a:rPr sz="3200" b="1" spc="-12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the</a:t>
            </a:r>
            <a:r>
              <a:rPr sz="3200" b="1" spc="-8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20" dirty="0">
                <a:solidFill>
                  <a:srgbClr val="FFFFFF"/>
                </a:solidFill>
                <a:latin typeface="Constantia"/>
                <a:cs typeface="Constantia"/>
              </a:rPr>
              <a:t>State</a:t>
            </a:r>
            <a:r>
              <a:rPr sz="3200" b="1" spc="-1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25" dirty="0">
                <a:solidFill>
                  <a:srgbClr val="FFFFFF"/>
                </a:solidFill>
                <a:latin typeface="Constantia"/>
                <a:cs typeface="Constantia"/>
              </a:rPr>
              <a:t>of Jammu</a:t>
            </a:r>
            <a:r>
              <a:rPr sz="3200" b="1" spc="-1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and</a:t>
            </a:r>
            <a:r>
              <a:rPr sz="3200" b="1" spc="-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Kashmir.</a:t>
            </a:r>
            <a:endParaRPr sz="3200">
              <a:latin typeface="Constantia"/>
              <a:cs typeface="Constantia"/>
            </a:endParaRPr>
          </a:p>
          <a:p>
            <a:pPr marL="926465" marR="391795" indent="-818515">
              <a:lnSpc>
                <a:spcPct val="100000"/>
              </a:lnSpc>
              <a:spcBef>
                <a:spcPts val="765"/>
              </a:spcBef>
              <a:buAutoNum type="romanLcParenBoth"/>
              <a:tabLst>
                <a:tab pos="926465" algn="l"/>
              </a:tabLst>
            </a:pPr>
            <a:r>
              <a:rPr sz="3200" b="1" spc="-145" dirty="0">
                <a:solidFill>
                  <a:srgbClr val="FFFFFF"/>
                </a:solidFill>
                <a:latin typeface="Constantia"/>
                <a:cs typeface="Constantia"/>
              </a:rPr>
              <a:t>To</a:t>
            </a:r>
            <a:r>
              <a:rPr sz="3200" b="1" spc="-19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come</a:t>
            </a:r>
            <a:r>
              <a:rPr sz="3200" b="1" spc="-15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into</a:t>
            </a:r>
            <a:r>
              <a:rPr sz="3200" b="1" spc="-12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35" dirty="0">
                <a:solidFill>
                  <a:srgbClr val="FFFFFF"/>
                </a:solidFill>
                <a:latin typeface="Constantia"/>
                <a:cs typeface="Constantia"/>
              </a:rPr>
              <a:t>force</a:t>
            </a:r>
            <a:r>
              <a:rPr sz="3200" b="1" spc="-1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on</a:t>
            </a:r>
            <a:r>
              <a:rPr sz="3200" b="1" spc="-15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such</a:t>
            </a:r>
            <a:r>
              <a:rPr sz="3200" b="1" spc="-1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20" dirty="0">
                <a:solidFill>
                  <a:srgbClr val="FFFFFF"/>
                </a:solidFill>
                <a:latin typeface="Constantia"/>
                <a:cs typeface="Constantia"/>
              </a:rPr>
              <a:t>date</a:t>
            </a:r>
            <a:r>
              <a:rPr sz="3200" b="1" spc="-17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as</a:t>
            </a:r>
            <a:r>
              <a:rPr sz="3200" b="1" spc="-12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25" dirty="0">
                <a:solidFill>
                  <a:srgbClr val="FFFFFF"/>
                </a:solidFill>
                <a:latin typeface="Constantia"/>
                <a:cs typeface="Constantia"/>
              </a:rPr>
              <a:t>the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Central</a:t>
            </a:r>
            <a:r>
              <a:rPr sz="3200" b="1" spc="-16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25" dirty="0">
                <a:solidFill>
                  <a:srgbClr val="FFFFFF"/>
                </a:solidFill>
                <a:latin typeface="Constantia"/>
                <a:cs typeface="Constantia"/>
              </a:rPr>
              <a:t>Government</a:t>
            </a:r>
            <a:r>
              <a:rPr sz="3200" b="1" spc="-16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60" dirty="0">
                <a:solidFill>
                  <a:srgbClr val="FFFFFF"/>
                </a:solidFill>
                <a:latin typeface="Constantia"/>
                <a:cs typeface="Constantia"/>
              </a:rPr>
              <a:t>may,</a:t>
            </a:r>
            <a:r>
              <a:rPr sz="3200" b="1" spc="-1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25" dirty="0">
                <a:solidFill>
                  <a:srgbClr val="FFFFFF"/>
                </a:solidFill>
                <a:latin typeface="Constantia"/>
                <a:cs typeface="Constantia"/>
              </a:rPr>
              <a:t>by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notification,</a:t>
            </a:r>
            <a:r>
              <a:rPr sz="3200" b="1" spc="-1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appoint.</a:t>
            </a:r>
            <a:endParaRPr sz="3200">
              <a:latin typeface="Constantia"/>
              <a:cs typeface="Constantia"/>
            </a:endParaRPr>
          </a:p>
          <a:p>
            <a:pPr marL="927735" marR="542925" indent="-915669">
              <a:lnSpc>
                <a:spcPct val="100000"/>
              </a:lnSpc>
              <a:spcBef>
                <a:spcPts val="765"/>
              </a:spcBef>
              <a:buAutoNum type="romanLcParenBoth"/>
              <a:tabLst>
                <a:tab pos="927735" algn="l"/>
              </a:tabLst>
            </a:pPr>
            <a:r>
              <a:rPr sz="3200" b="1" spc="-25" dirty="0">
                <a:solidFill>
                  <a:srgbClr val="FFFFFF"/>
                </a:solidFill>
                <a:latin typeface="Constantia"/>
                <a:cs typeface="Constantia"/>
              </a:rPr>
              <a:t>Different</a:t>
            </a:r>
            <a:r>
              <a:rPr sz="3200" b="1" spc="-19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dates</a:t>
            </a:r>
            <a:r>
              <a:rPr sz="3200" b="1" spc="-1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may</a:t>
            </a:r>
            <a:r>
              <a:rPr sz="3200" b="1" spc="-1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be</a:t>
            </a:r>
            <a:r>
              <a:rPr sz="3200" b="1" spc="-19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appointed</a:t>
            </a:r>
            <a:r>
              <a:rPr sz="3200" b="1" spc="-7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25" dirty="0">
                <a:solidFill>
                  <a:srgbClr val="FFFFFF"/>
                </a:solidFill>
                <a:latin typeface="Constantia"/>
                <a:cs typeface="Constantia"/>
              </a:rPr>
              <a:t>for </a:t>
            </a:r>
            <a:r>
              <a:rPr sz="3200" b="1" spc="-20" dirty="0">
                <a:solidFill>
                  <a:srgbClr val="FFFFFF"/>
                </a:solidFill>
                <a:latin typeface="Constantia"/>
                <a:cs typeface="Constantia"/>
              </a:rPr>
              <a:t>different</a:t>
            </a:r>
            <a:r>
              <a:rPr sz="3200" b="1" spc="-114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20" dirty="0">
                <a:solidFill>
                  <a:srgbClr val="FFFFFF"/>
                </a:solidFill>
                <a:latin typeface="Constantia"/>
                <a:cs typeface="Constantia"/>
              </a:rPr>
              <a:t>States</a:t>
            </a:r>
            <a:r>
              <a:rPr sz="3200" b="1" spc="-15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and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20" dirty="0">
                <a:solidFill>
                  <a:srgbClr val="FFFFFF"/>
                </a:solidFill>
                <a:latin typeface="Constantia"/>
                <a:cs typeface="Constantia"/>
              </a:rPr>
              <a:t>for</a:t>
            </a:r>
            <a:r>
              <a:rPr sz="3200" b="1" spc="-19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different </a:t>
            </a:r>
            <a:r>
              <a:rPr sz="3200" b="1" spc="-20" dirty="0">
                <a:solidFill>
                  <a:srgbClr val="FFFFFF"/>
                </a:solidFill>
                <a:latin typeface="Constantia"/>
                <a:cs typeface="Constantia"/>
              </a:rPr>
              <a:t>provisions</a:t>
            </a:r>
            <a:r>
              <a:rPr sz="3200" b="1" spc="-1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of</a:t>
            </a:r>
            <a:r>
              <a:rPr sz="3200" b="1" spc="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this</a:t>
            </a:r>
            <a:r>
              <a:rPr sz="3200" b="1" spc="-10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20" dirty="0">
                <a:solidFill>
                  <a:srgbClr val="FFFFFF"/>
                </a:solidFill>
                <a:latin typeface="Constantia"/>
                <a:cs typeface="Constantia"/>
              </a:rPr>
              <a:t>Act.</a:t>
            </a:r>
            <a:endParaRPr sz="3200">
              <a:latin typeface="Constantia"/>
              <a:cs typeface="Constantia"/>
            </a:endParaRPr>
          </a:p>
          <a:p>
            <a:pPr marL="927735" indent="-914400">
              <a:lnSpc>
                <a:spcPct val="100000"/>
              </a:lnSpc>
              <a:spcBef>
                <a:spcPts val="765"/>
              </a:spcBef>
              <a:buAutoNum type="romanLcParenBoth"/>
              <a:tabLst>
                <a:tab pos="927735" algn="l"/>
              </a:tabLst>
            </a:pPr>
            <a:r>
              <a:rPr sz="3200" b="1" spc="-20" dirty="0">
                <a:solidFill>
                  <a:srgbClr val="FFFFFF"/>
                </a:solidFill>
                <a:latin typeface="Constantia"/>
                <a:cs typeface="Constantia"/>
              </a:rPr>
              <a:t>Apply</a:t>
            </a:r>
            <a:r>
              <a:rPr sz="3200" b="1" spc="-15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30" dirty="0">
                <a:solidFill>
                  <a:srgbClr val="FFFFFF"/>
                </a:solidFill>
                <a:latin typeface="Constantia"/>
                <a:cs typeface="Constantia"/>
              </a:rPr>
              <a:t>to</a:t>
            </a:r>
            <a:r>
              <a:rPr sz="3200" b="1" spc="-1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all</a:t>
            </a:r>
            <a:r>
              <a:rPr sz="3200" b="1" spc="-10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25" dirty="0">
                <a:solidFill>
                  <a:srgbClr val="FFFFFF"/>
                </a:solidFill>
                <a:latin typeface="Constantia"/>
                <a:cs typeface="Constantia"/>
              </a:rPr>
              <a:t>goods</a:t>
            </a:r>
            <a:r>
              <a:rPr sz="3200" b="1" spc="-18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and</a:t>
            </a:r>
            <a:r>
              <a:rPr sz="3200" b="1" spc="-7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services.</a:t>
            </a:r>
            <a:endParaRPr sz="32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40614" y="171254"/>
            <a:ext cx="2626995" cy="497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100" b="1" spc="-10" dirty="0">
                <a:solidFill>
                  <a:srgbClr val="FFFF00"/>
                </a:solidFill>
                <a:latin typeface="Constantia"/>
                <a:cs typeface="Constantia"/>
              </a:rPr>
              <a:t>DEFINITIONS</a:t>
            </a:r>
            <a:endParaRPr sz="3100">
              <a:latin typeface="Constantia"/>
              <a:cs typeface="Constant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87102" y="643692"/>
            <a:ext cx="8458835" cy="5557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marR="5080" indent="-344805">
              <a:lnSpc>
                <a:spcPct val="110000"/>
              </a:lnSpc>
              <a:spcBef>
                <a:spcPts val="100"/>
              </a:spcBef>
              <a:buClr>
                <a:srgbClr val="0AD0D9"/>
              </a:buClr>
              <a:buSzPct val="68333"/>
              <a:buFont typeface="Arial MT"/>
              <a:buChar char="•"/>
              <a:tabLst>
                <a:tab pos="356870" algn="l"/>
                <a:tab pos="2816860" algn="l"/>
              </a:tabLst>
            </a:pPr>
            <a:r>
              <a:rPr sz="3000" b="1" dirty="0">
                <a:solidFill>
                  <a:srgbClr val="F1F1F1"/>
                </a:solidFill>
                <a:latin typeface="Constantia"/>
                <a:cs typeface="Constantia"/>
              </a:rPr>
              <a:t>New</a:t>
            </a:r>
            <a:r>
              <a:rPr sz="3000" b="1" spc="-180" dirty="0">
                <a:solidFill>
                  <a:srgbClr val="F1F1F1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1F1F1"/>
                </a:solidFill>
                <a:latin typeface="Constantia"/>
                <a:cs typeface="Constantia"/>
              </a:rPr>
              <a:t>Definitions</a:t>
            </a:r>
            <a:r>
              <a:rPr sz="3000" b="1" spc="-110" dirty="0">
                <a:solidFill>
                  <a:srgbClr val="F1F1F1"/>
                </a:solidFill>
                <a:latin typeface="Constantia"/>
                <a:cs typeface="Constantia"/>
              </a:rPr>
              <a:t> </a:t>
            </a:r>
            <a:r>
              <a:rPr sz="3000" b="1" spc="-20" dirty="0">
                <a:solidFill>
                  <a:srgbClr val="F1F1F1"/>
                </a:solidFill>
                <a:latin typeface="Constantia"/>
                <a:cs typeface="Constantia"/>
              </a:rPr>
              <a:t>mostly</a:t>
            </a:r>
            <a:r>
              <a:rPr sz="3000" b="1" spc="-160" dirty="0">
                <a:solidFill>
                  <a:srgbClr val="F1F1F1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1F1F1"/>
                </a:solidFill>
                <a:latin typeface="Constantia"/>
                <a:cs typeface="Constantia"/>
              </a:rPr>
              <a:t>related</a:t>
            </a:r>
            <a:r>
              <a:rPr sz="3000" b="1" spc="-65" dirty="0">
                <a:solidFill>
                  <a:srgbClr val="F1F1F1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1F1F1"/>
                </a:solidFill>
                <a:latin typeface="Constantia"/>
                <a:cs typeface="Constantia"/>
              </a:rPr>
              <a:t>E-Commerce, </a:t>
            </a:r>
            <a:r>
              <a:rPr sz="3000" b="1" spc="-25" dirty="0">
                <a:solidFill>
                  <a:srgbClr val="F1F1F1"/>
                </a:solidFill>
                <a:latin typeface="Constantia"/>
                <a:cs typeface="Constantia"/>
              </a:rPr>
              <a:t>Contract</a:t>
            </a:r>
            <a:r>
              <a:rPr sz="3000" b="1" spc="-130" dirty="0">
                <a:solidFill>
                  <a:srgbClr val="F1F1F1"/>
                </a:solidFill>
                <a:latin typeface="Constantia"/>
                <a:cs typeface="Constantia"/>
              </a:rPr>
              <a:t> </a:t>
            </a:r>
            <a:r>
              <a:rPr sz="3000" b="1" spc="-20" dirty="0">
                <a:solidFill>
                  <a:srgbClr val="F1F1F1"/>
                </a:solidFill>
                <a:latin typeface="Constantia"/>
                <a:cs typeface="Constantia"/>
              </a:rPr>
              <a:t>etc.</a:t>
            </a:r>
            <a:r>
              <a:rPr sz="3000" b="1" dirty="0">
                <a:solidFill>
                  <a:srgbClr val="F1F1F1"/>
                </a:solidFill>
                <a:latin typeface="Constantia"/>
                <a:cs typeface="Constantia"/>
              </a:rPr>
              <a:t>	</a:t>
            </a:r>
            <a:r>
              <a:rPr sz="3000" b="1" spc="-20" dirty="0">
                <a:solidFill>
                  <a:srgbClr val="F1F1F1"/>
                </a:solidFill>
                <a:latin typeface="Constantia"/>
                <a:cs typeface="Constantia"/>
              </a:rPr>
              <a:t>(nearly</a:t>
            </a:r>
            <a:r>
              <a:rPr sz="3000" b="1" spc="-150" dirty="0">
                <a:solidFill>
                  <a:srgbClr val="F1F1F1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1F1F1"/>
                </a:solidFill>
                <a:latin typeface="Constantia"/>
                <a:cs typeface="Constantia"/>
              </a:rPr>
              <a:t>23</a:t>
            </a:r>
            <a:r>
              <a:rPr sz="3000" b="1" spc="-145" dirty="0">
                <a:solidFill>
                  <a:srgbClr val="F1F1F1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1F1F1"/>
                </a:solidFill>
                <a:latin typeface="Constantia"/>
                <a:cs typeface="Constantia"/>
              </a:rPr>
              <a:t>added):</a:t>
            </a:r>
            <a:r>
              <a:rPr sz="3000" b="1" spc="-50" dirty="0">
                <a:solidFill>
                  <a:srgbClr val="F1F1F1"/>
                </a:solidFill>
                <a:latin typeface="Constantia"/>
                <a:cs typeface="Constantia"/>
              </a:rPr>
              <a:t> </a:t>
            </a:r>
            <a:r>
              <a:rPr sz="3000" b="1" spc="-25" dirty="0">
                <a:solidFill>
                  <a:srgbClr val="F1F1F1"/>
                </a:solidFill>
                <a:latin typeface="Constantia"/>
                <a:cs typeface="Constantia"/>
              </a:rPr>
              <a:t>Ex. </a:t>
            </a:r>
            <a:r>
              <a:rPr sz="3000" b="1" spc="-20" dirty="0">
                <a:solidFill>
                  <a:srgbClr val="F1F1F1"/>
                </a:solidFill>
                <a:latin typeface="Constantia"/>
                <a:cs typeface="Constantia"/>
              </a:rPr>
              <a:t>Consumer</a:t>
            </a:r>
            <a:r>
              <a:rPr sz="3000" b="1" spc="-140" dirty="0">
                <a:solidFill>
                  <a:srgbClr val="F1F1F1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1F1F1"/>
                </a:solidFill>
                <a:latin typeface="Constantia"/>
                <a:cs typeface="Constantia"/>
              </a:rPr>
              <a:t>Rights</a:t>
            </a:r>
            <a:r>
              <a:rPr sz="3000" b="1" spc="-70" dirty="0">
                <a:solidFill>
                  <a:srgbClr val="F1F1F1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1F1F1"/>
                </a:solidFill>
                <a:latin typeface="Constantia"/>
                <a:cs typeface="Constantia"/>
              </a:rPr>
              <a:t>–</a:t>
            </a:r>
            <a:r>
              <a:rPr sz="3000" b="1" spc="-25" dirty="0">
                <a:solidFill>
                  <a:srgbClr val="F1F1F1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1F1F1"/>
                </a:solidFill>
                <a:latin typeface="Constantia"/>
                <a:cs typeface="Constantia"/>
              </a:rPr>
              <a:t>Defined</a:t>
            </a:r>
            <a:r>
              <a:rPr sz="3000" b="1" spc="-40" dirty="0">
                <a:solidFill>
                  <a:srgbClr val="F1F1F1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1F1F1"/>
                </a:solidFill>
                <a:latin typeface="Constantia"/>
                <a:cs typeface="Constantia"/>
              </a:rPr>
              <a:t>for</a:t>
            </a:r>
            <a:r>
              <a:rPr sz="3000" b="1" spc="-160" dirty="0">
                <a:solidFill>
                  <a:srgbClr val="F1F1F1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1F1F1"/>
                </a:solidFill>
                <a:latin typeface="Constantia"/>
                <a:cs typeface="Constantia"/>
              </a:rPr>
              <a:t>the</a:t>
            </a:r>
            <a:r>
              <a:rPr sz="3000" b="1" spc="-110" dirty="0">
                <a:solidFill>
                  <a:srgbClr val="F1F1F1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1F1F1"/>
                </a:solidFill>
                <a:latin typeface="Constantia"/>
                <a:cs typeface="Constantia"/>
              </a:rPr>
              <a:t>first</a:t>
            </a:r>
            <a:r>
              <a:rPr sz="3000" b="1" spc="-125" dirty="0">
                <a:solidFill>
                  <a:srgbClr val="F1F1F1"/>
                </a:solidFill>
                <a:latin typeface="Constantia"/>
                <a:cs typeface="Constantia"/>
              </a:rPr>
              <a:t> </a:t>
            </a:r>
            <a:r>
              <a:rPr sz="3000" b="1" spc="-20" dirty="0">
                <a:solidFill>
                  <a:srgbClr val="F1F1F1"/>
                </a:solidFill>
                <a:latin typeface="Constantia"/>
                <a:cs typeface="Constantia"/>
              </a:rPr>
              <a:t>time</a:t>
            </a:r>
            <a:endParaRPr sz="3000">
              <a:latin typeface="Constantia"/>
              <a:cs typeface="Constantia"/>
            </a:endParaRPr>
          </a:p>
          <a:p>
            <a:pPr marL="356870" indent="-344170">
              <a:lnSpc>
                <a:spcPct val="100000"/>
              </a:lnSpc>
              <a:spcBef>
                <a:spcPts val="360"/>
              </a:spcBef>
              <a:buClr>
                <a:srgbClr val="0AD0D9"/>
              </a:buClr>
              <a:buSzPct val="95000"/>
              <a:buFont typeface="Arial MT"/>
              <a:buChar char="•"/>
              <a:tabLst>
                <a:tab pos="356870" algn="l"/>
              </a:tabLst>
            </a:pPr>
            <a:r>
              <a:rPr sz="3000" b="1" spc="-10" dirty="0">
                <a:solidFill>
                  <a:srgbClr val="F1F1F1"/>
                </a:solidFill>
                <a:latin typeface="Constantia"/>
                <a:cs typeface="Constantia"/>
              </a:rPr>
              <a:t>Design</a:t>
            </a:r>
            <a:endParaRPr sz="3000">
              <a:latin typeface="Constantia"/>
              <a:cs typeface="Constantia"/>
            </a:endParaRPr>
          </a:p>
          <a:p>
            <a:pPr marL="356870" indent="-344170">
              <a:lnSpc>
                <a:spcPct val="100000"/>
              </a:lnSpc>
              <a:spcBef>
                <a:spcPts val="360"/>
              </a:spcBef>
              <a:buClr>
                <a:srgbClr val="0AD0D9"/>
              </a:buClr>
              <a:buSzPct val="95000"/>
              <a:buFont typeface="Arial MT"/>
              <a:buChar char="•"/>
              <a:tabLst>
                <a:tab pos="356870" algn="l"/>
              </a:tabLst>
            </a:pPr>
            <a:r>
              <a:rPr sz="3000" b="1" spc="-10" dirty="0">
                <a:solidFill>
                  <a:srgbClr val="F1F1F1"/>
                </a:solidFill>
                <a:latin typeface="Constantia"/>
                <a:cs typeface="Constantia"/>
              </a:rPr>
              <a:t>Direct</a:t>
            </a:r>
            <a:r>
              <a:rPr sz="3000" b="1" spc="-170" dirty="0">
                <a:solidFill>
                  <a:srgbClr val="F1F1F1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1F1F1"/>
                </a:solidFill>
                <a:latin typeface="Constantia"/>
                <a:cs typeface="Constantia"/>
              </a:rPr>
              <a:t>selling</a:t>
            </a:r>
            <a:endParaRPr sz="3000">
              <a:latin typeface="Constantia"/>
              <a:cs typeface="Constantia"/>
            </a:endParaRPr>
          </a:p>
          <a:p>
            <a:pPr marL="356870" indent="-344170">
              <a:lnSpc>
                <a:spcPct val="100000"/>
              </a:lnSpc>
              <a:spcBef>
                <a:spcPts val="359"/>
              </a:spcBef>
              <a:buClr>
                <a:srgbClr val="0AD0D9"/>
              </a:buClr>
              <a:buSzPct val="95000"/>
              <a:buFont typeface="Arial MT"/>
              <a:buChar char="•"/>
              <a:tabLst>
                <a:tab pos="356870" algn="l"/>
              </a:tabLst>
            </a:pPr>
            <a:r>
              <a:rPr sz="3000" b="1" spc="-10" dirty="0">
                <a:solidFill>
                  <a:srgbClr val="F1F1F1"/>
                </a:solidFill>
                <a:latin typeface="Constantia"/>
                <a:cs typeface="Constantia"/>
              </a:rPr>
              <a:t>E-Commerce</a:t>
            </a:r>
            <a:endParaRPr sz="3000">
              <a:latin typeface="Constantia"/>
              <a:cs typeface="Constantia"/>
            </a:endParaRPr>
          </a:p>
          <a:p>
            <a:pPr marL="356870" indent="-344170">
              <a:lnSpc>
                <a:spcPct val="100000"/>
              </a:lnSpc>
              <a:spcBef>
                <a:spcPts val="360"/>
              </a:spcBef>
              <a:buClr>
                <a:srgbClr val="0AD0D9"/>
              </a:buClr>
              <a:buSzPct val="95000"/>
              <a:buFont typeface="Arial MT"/>
              <a:buChar char="•"/>
              <a:tabLst>
                <a:tab pos="356870" algn="l"/>
              </a:tabLst>
            </a:pPr>
            <a:r>
              <a:rPr sz="3000" b="1" dirty="0">
                <a:solidFill>
                  <a:srgbClr val="F1F1F1"/>
                </a:solidFill>
                <a:latin typeface="Constantia"/>
                <a:cs typeface="Constantia"/>
              </a:rPr>
              <a:t>Electric</a:t>
            </a:r>
            <a:r>
              <a:rPr sz="3000" b="1" spc="-145" dirty="0">
                <a:solidFill>
                  <a:srgbClr val="F1F1F1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1F1F1"/>
                </a:solidFill>
                <a:latin typeface="Constantia"/>
                <a:cs typeface="Constantia"/>
              </a:rPr>
              <a:t>Service</a:t>
            </a:r>
            <a:r>
              <a:rPr sz="3000" b="1" spc="-165" dirty="0">
                <a:solidFill>
                  <a:srgbClr val="F1F1F1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1F1F1"/>
                </a:solidFill>
                <a:latin typeface="Constantia"/>
                <a:cs typeface="Constantia"/>
              </a:rPr>
              <a:t>providers</a:t>
            </a:r>
            <a:endParaRPr sz="3000">
              <a:latin typeface="Constantia"/>
              <a:cs typeface="Constantia"/>
            </a:endParaRPr>
          </a:p>
          <a:p>
            <a:pPr marL="356870" indent="-344170">
              <a:lnSpc>
                <a:spcPct val="100000"/>
              </a:lnSpc>
              <a:spcBef>
                <a:spcPts val="360"/>
              </a:spcBef>
              <a:buClr>
                <a:srgbClr val="0AD0D9"/>
              </a:buClr>
              <a:buSzPct val="95000"/>
              <a:buFont typeface="Arial MT"/>
              <a:buChar char="•"/>
              <a:tabLst>
                <a:tab pos="356870" algn="l"/>
              </a:tabLst>
            </a:pPr>
            <a:r>
              <a:rPr sz="3000" b="1" dirty="0">
                <a:solidFill>
                  <a:srgbClr val="F1F1F1"/>
                </a:solidFill>
                <a:latin typeface="Constantia"/>
                <a:cs typeface="Constantia"/>
              </a:rPr>
              <a:t>Harm,</a:t>
            </a:r>
            <a:r>
              <a:rPr sz="3000" b="1" spc="-130" dirty="0">
                <a:solidFill>
                  <a:srgbClr val="F1F1F1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1F1F1"/>
                </a:solidFill>
                <a:latin typeface="Constantia"/>
                <a:cs typeface="Constantia"/>
              </a:rPr>
              <a:t>injury</a:t>
            </a:r>
            <a:endParaRPr sz="3000">
              <a:latin typeface="Constantia"/>
              <a:cs typeface="Constantia"/>
            </a:endParaRPr>
          </a:p>
          <a:p>
            <a:pPr marL="356870" indent="-344170">
              <a:lnSpc>
                <a:spcPct val="100000"/>
              </a:lnSpc>
              <a:spcBef>
                <a:spcPts val="360"/>
              </a:spcBef>
              <a:buClr>
                <a:srgbClr val="0AD0D9"/>
              </a:buClr>
              <a:buSzPct val="95000"/>
              <a:buFont typeface="Arial MT"/>
              <a:buChar char="•"/>
              <a:tabLst>
                <a:tab pos="356870" algn="l"/>
              </a:tabLst>
            </a:pPr>
            <a:r>
              <a:rPr sz="3000" b="1" dirty="0">
                <a:solidFill>
                  <a:srgbClr val="F1F1F1"/>
                </a:solidFill>
                <a:latin typeface="Constantia"/>
                <a:cs typeface="Constantia"/>
              </a:rPr>
              <a:t>Mediation,</a:t>
            </a:r>
            <a:r>
              <a:rPr sz="3000" b="1" spc="-175" dirty="0">
                <a:solidFill>
                  <a:srgbClr val="F1F1F1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1F1F1"/>
                </a:solidFill>
                <a:latin typeface="Constantia"/>
                <a:cs typeface="Constantia"/>
              </a:rPr>
              <a:t>Mediator</a:t>
            </a:r>
            <a:endParaRPr sz="3000">
              <a:latin typeface="Constantia"/>
              <a:cs typeface="Constantia"/>
            </a:endParaRPr>
          </a:p>
          <a:p>
            <a:pPr marL="356870" indent="-344170">
              <a:lnSpc>
                <a:spcPct val="100000"/>
              </a:lnSpc>
              <a:spcBef>
                <a:spcPts val="360"/>
              </a:spcBef>
              <a:buClr>
                <a:srgbClr val="0AD0D9"/>
              </a:buClr>
              <a:buSzPct val="95000"/>
              <a:buFont typeface="Arial MT"/>
              <a:buChar char="•"/>
              <a:tabLst>
                <a:tab pos="356870" algn="l"/>
              </a:tabLst>
            </a:pPr>
            <a:r>
              <a:rPr sz="3000" b="1" spc="-10" dirty="0">
                <a:solidFill>
                  <a:srgbClr val="F1F1F1"/>
                </a:solidFill>
                <a:latin typeface="Constantia"/>
                <a:cs typeface="Constantia"/>
              </a:rPr>
              <a:t>Misleading</a:t>
            </a:r>
            <a:r>
              <a:rPr sz="3000" b="1" spc="-114" dirty="0">
                <a:solidFill>
                  <a:srgbClr val="F1F1F1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1F1F1"/>
                </a:solidFill>
                <a:latin typeface="Constantia"/>
                <a:cs typeface="Constantia"/>
              </a:rPr>
              <a:t>advertisement</a:t>
            </a:r>
            <a:endParaRPr sz="3000">
              <a:latin typeface="Constantia"/>
              <a:cs typeface="Constantia"/>
            </a:endParaRPr>
          </a:p>
          <a:p>
            <a:pPr marL="356870" indent="-344170">
              <a:lnSpc>
                <a:spcPct val="100000"/>
              </a:lnSpc>
              <a:spcBef>
                <a:spcPts val="360"/>
              </a:spcBef>
              <a:buClr>
                <a:srgbClr val="0AD0D9"/>
              </a:buClr>
              <a:buSzPct val="95000"/>
              <a:buFont typeface="Arial MT"/>
              <a:buChar char="•"/>
              <a:tabLst>
                <a:tab pos="356870" algn="l"/>
              </a:tabLst>
            </a:pPr>
            <a:r>
              <a:rPr sz="3000" b="1" spc="-10" dirty="0">
                <a:solidFill>
                  <a:srgbClr val="F1F1F1"/>
                </a:solidFill>
                <a:latin typeface="Constantia"/>
                <a:cs typeface="Constantia"/>
              </a:rPr>
              <a:t>Product</a:t>
            </a:r>
            <a:r>
              <a:rPr sz="3000" b="1" spc="-170" dirty="0">
                <a:solidFill>
                  <a:srgbClr val="F1F1F1"/>
                </a:solidFill>
                <a:latin typeface="Constantia"/>
                <a:cs typeface="Constantia"/>
              </a:rPr>
              <a:t> </a:t>
            </a:r>
            <a:r>
              <a:rPr sz="3000" b="1" dirty="0">
                <a:solidFill>
                  <a:srgbClr val="F1F1F1"/>
                </a:solidFill>
                <a:latin typeface="Constantia"/>
                <a:cs typeface="Constantia"/>
              </a:rPr>
              <a:t>,</a:t>
            </a:r>
            <a:r>
              <a:rPr sz="3000" b="1" spc="-120" dirty="0">
                <a:solidFill>
                  <a:srgbClr val="F1F1F1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1F1F1"/>
                </a:solidFill>
                <a:latin typeface="Constantia"/>
                <a:cs typeface="Constantia"/>
              </a:rPr>
              <a:t>product</a:t>
            </a:r>
            <a:r>
              <a:rPr sz="3000" b="1" spc="-140" dirty="0">
                <a:solidFill>
                  <a:srgbClr val="F1F1F1"/>
                </a:solidFill>
                <a:latin typeface="Constantia"/>
                <a:cs typeface="Constantia"/>
              </a:rPr>
              <a:t> </a:t>
            </a:r>
            <a:r>
              <a:rPr sz="3000" b="1" spc="-25" dirty="0">
                <a:solidFill>
                  <a:srgbClr val="F1F1F1"/>
                </a:solidFill>
                <a:latin typeface="Constantia"/>
                <a:cs typeface="Constantia"/>
              </a:rPr>
              <a:t>liability,</a:t>
            </a:r>
            <a:r>
              <a:rPr sz="3000" b="1" spc="-20" dirty="0">
                <a:solidFill>
                  <a:srgbClr val="F1F1F1"/>
                </a:solidFill>
                <a:latin typeface="Constantia"/>
                <a:cs typeface="Constantia"/>
              </a:rPr>
              <a:t> </a:t>
            </a:r>
            <a:r>
              <a:rPr sz="3000" b="1" spc="-50" dirty="0">
                <a:solidFill>
                  <a:srgbClr val="F1F1F1"/>
                </a:solidFill>
                <a:latin typeface="Constantia"/>
                <a:cs typeface="Constantia"/>
              </a:rPr>
              <a:t>PL</a:t>
            </a:r>
            <a:r>
              <a:rPr sz="3000" b="1" spc="-135" dirty="0">
                <a:solidFill>
                  <a:srgbClr val="F1F1F1"/>
                </a:solidFill>
                <a:latin typeface="Constantia"/>
                <a:cs typeface="Constantia"/>
              </a:rPr>
              <a:t> </a:t>
            </a:r>
            <a:r>
              <a:rPr sz="3000" b="1" spc="-10" dirty="0">
                <a:solidFill>
                  <a:srgbClr val="F1F1F1"/>
                </a:solidFill>
                <a:latin typeface="Constantia"/>
                <a:cs typeface="Constantia"/>
              </a:rPr>
              <a:t>action</a:t>
            </a:r>
            <a:endParaRPr sz="30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7929" rIns="0" bIns="0" rtlCol="0">
            <a:spAutoFit/>
          </a:bodyPr>
          <a:lstStyle/>
          <a:p>
            <a:pPr marL="261620">
              <a:lnSpc>
                <a:spcPct val="100000"/>
              </a:lnSpc>
              <a:spcBef>
                <a:spcPts val="100"/>
              </a:spcBef>
            </a:pPr>
            <a:r>
              <a:rPr sz="3600" spc="-20" dirty="0">
                <a:solidFill>
                  <a:srgbClr val="FFFF00"/>
                </a:solidFill>
                <a:latin typeface="Constantia"/>
                <a:cs typeface="Constantia"/>
              </a:rPr>
              <a:t>CONSUMER</a:t>
            </a:r>
            <a:r>
              <a:rPr sz="3600" spc="-165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600" spc="-35" dirty="0">
                <a:solidFill>
                  <a:srgbClr val="FFFF00"/>
                </a:solidFill>
                <a:latin typeface="Constantia"/>
                <a:cs typeface="Constantia"/>
              </a:rPr>
              <a:t>PROTECTION</a:t>
            </a:r>
            <a:r>
              <a:rPr sz="3600" spc="-110" dirty="0">
                <a:solidFill>
                  <a:srgbClr val="FFFF00"/>
                </a:solidFill>
                <a:latin typeface="Constantia"/>
                <a:cs typeface="Constantia"/>
              </a:rPr>
              <a:t> </a:t>
            </a:r>
            <a:r>
              <a:rPr sz="3600" spc="-10" dirty="0">
                <a:solidFill>
                  <a:srgbClr val="FFFF00"/>
                </a:solidFill>
                <a:latin typeface="Constantia"/>
                <a:cs typeface="Constantia"/>
              </a:rPr>
              <a:t>COUNCIL</a:t>
            </a:r>
            <a:endParaRPr sz="3600">
              <a:latin typeface="Constantia"/>
              <a:cs typeface="Constant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43000" y="1600200"/>
            <a:ext cx="1676400" cy="914400"/>
          </a:xfrm>
          <a:prstGeom prst="rect">
            <a:avLst/>
          </a:prstGeom>
          <a:solidFill>
            <a:srgbClr val="0F6EC5"/>
          </a:solidFill>
          <a:ln w="25400">
            <a:solidFill>
              <a:srgbClr val="075091"/>
            </a:solidFill>
          </a:ln>
        </p:spPr>
        <p:txBody>
          <a:bodyPr vert="horz" wrap="square" lIns="0" tIns="254635" rIns="0" bIns="0" rtlCol="0">
            <a:spAutoFit/>
          </a:bodyPr>
          <a:lstStyle/>
          <a:p>
            <a:pPr marL="443865">
              <a:lnSpc>
                <a:spcPct val="100000"/>
              </a:lnSpc>
              <a:spcBef>
                <a:spcPts val="2005"/>
              </a:spcBef>
            </a:pPr>
            <a:r>
              <a:rPr sz="2400" b="1" spc="-20" dirty="0">
                <a:solidFill>
                  <a:srgbClr val="FFFF00"/>
                </a:solidFill>
                <a:latin typeface="Constantia"/>
                <a:cs typeface="Constantia"/>
              </a:rPr>
              <a:t>CCPC</a:t>
            </a:r>
            <a:endParaRPr sz="2400">
              <a:latin typeface="Constantia"/>
              <a:cs typeface="Constanti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130300" y="2509043"/>
            <a:ext cx="1701800" cy="1419860"/>
            <a:chOff x="1130300" y="2509043"/>
            <a:chExt cx="1701800" cy="1419860"/>
          </a:xfrm>
        </p:grpSpPr>
        <p:sp>
          <p:nvSpPr>
            <p:cNvPr id="5" name="object 5"/>
            <p:cNvSpPr/>
            <p:nvPr/>
          </p:nvSpPr>
          <p:spPr>
            <a:xfrm>
              <a:off x="1980444" y="2515393"/>
              <a:ext cx="1905" cy="445134"/>
            </a:xfrm>
            <a:custGeom>
              <a:avLst/>
              <a:gdLst/>
              <a:ahLst/>
              <a:cxnLst/>
              <a:rect l="l" t="t" r="r" b="b"/>
              <a:pathLst>
                <a:path w="1905" h="445135">
                  <a:moveTo>
                    <a:pt x="1549" y="0"/>
                  </a:moveTo>
                  <a:lnTo>
                    <a:pt x="0" y="444627"/>
                  </a:lnTo>
                </a:path>
              </a:pathLst>
            </a:custGeom>
            <a:ln w="127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936259" y="2883668"/>
              <a:ext cx="88900" cy="76835"/>
            </a:xfrm>
            <a:custGeom>
              <a:avLst/>
              <a:gdLst/>
              <a:ahLst/>
              <a:cxnLst/>
              <a:rect l="l" t="t" r="r" b="b"/>
              <a:pathLst>
                <a:path w="88900" h="76835">
                  <a:moveTo>
                    <a:pt x="88900" y="304"/>
                  </a:moveTo>
                  <a:lnTo>
                    <a:pt x="44183" y="76352"/>
                  </a:lnTo>
                  <a:lnTo>
                    <a:pt x="0" y="0"/>
                  </a:lnTo>
                </a:path>
              </a:pathLst>
            </a:custGeom>
            <a:ln w="127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43000" y="3001784"/>
              <a:ext cx="1676400" cy="914400"/>
            </a:xfrm>
            <a:custGeom>
              <a:avLst/>
              <a:gdLst/>
              <a:ahLst/>
              <a:cxnLst/>
              <a:rect l="l" t="t" r="r" b="b"/>
              <a:pathLst>
                <a:path w="1676400" h="914400">
                  <a:moveTo>
                    <a:pt x="1676400" y="0"/>
                  </a:moveTo>
                  <a:lnTo>
                    <a:pt x="0" y="0"/>
                  </a:lnTo>
                  <a:lnTo>
                    <a:pt x="0" y="914400"/>
                  </a:lnTo>
                  <a:lnTo>
                    <a:pt x="1676400" y="914400"/>
                  </a:lnTo>
                  <a:lnTo>
                    <a:pt x="1676400" y="0"/>
                  </a:lnTo>
                  <a:close/>
                </a:path>
              </a:pathLst>
            </a:custGeom>
            <a:solidFill>
              <a:srgbClr val="0F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43000" y="3001784"/>
              <a:ext cx="1676400" cy="914400"/>
            </a:xfrm>
            <a:custGeom>
              <a:avLst/>
              <a:gdLst/>
              <a:ahLst/>
              <a:cxnLst/>
              <a:rect l="l" t="t" r="r" b="b"/>
              <a:pathLst>
                <a:path w="1676400" h="914400">
                  <a:moveTo>
                    <a:pt x="0" y="0"/>
                  </a:moveTo>
                  <a:lnTo>
                    <a:pt x="1676400" y="0"/>
                  </a:lnTo>
                  <a:lnTo>
                    <a:pt x="1676400" y="914400"/>
                  </a:lnTo>
                  <a:lnTo>
                    <a:pt x="0" y="914400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075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589658" y="3243587"/>
            <a:ext cx="7829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solidFill>
                  <a:srgbClr val="FFFF00"/>
                </a:solidFill>
                <a:latin typeface="Constantia"/>
                <a:cs typeface="Constantia"/>
              </a:rPr>
              <a:t>SCPC</a:t>
            </a:r>
            <a:endParaRPr sz="2400">
              <a:latin typeface="Constantia"/>
              <a:cs typeface="Constanti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054100" y="3910624"/>
            <a:ext cx="1701800" cy="1436370"/>
            <a:chOff x="1054100" y="3910624"/>
            <a:chExt cx="1701800" cy="1436370"/>
          </a:xfrm>
        </p:grpSpPr>
        <p:sp>
          <p:nvSpPr>
            <p:cNvPr id="11" name="object 11"/>
            <p:cNvSpPr/>
            <p:nvPr/>
          </p:nvSpPr>
          <p:spPr>
            <a:xfrm>
              <a:off x="1980444" y="3916974"/>
              <a:ext cx="1905" cy="490855"/>
            </a:xfrm>
            <a:custGeom>
              <a:avLst/>
              <a:gdLst/>
              <a:ahLst/>
              <a:cxnLst/>
              <a:rect l="l" t="t" r="r" b="b"/>
              <a:pathLst>
                <a:path w="1905" h="490854">
                  <a:moveTo>
                    <a:pt x="1549" y="0"/>
                  </a:moveTo>
                  <a:lnTo>
                    <a:pt x="0" y="490842"/>
                  </a:lnTo>
                </a:path>
              </a:pathLst>
            </a:custGeom>
            <a:ln w="127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936231" y="4331479"/>
              <a:ext cx="88900" cy="76835"/>
            </a:xfrm>
            <a:custGeom>
              <a:avLst/>
              <a:gdLst/>
              <a:ahLst/>
              <a:cxnLst/>
              <a:rect l="l" t="t" r="r" b="b"/>
              <a:pathLst>
                <a:path w="88900" h="76835">
                  <a:moveTo>
                    <a:pt x="88900" y="279"/>
                  </a:moveTo>
                  <a:lnTo>
                    <a:pt x="44208" y="76339"/>
                  </a:lnTo>
                  <a:lnTo>
                    <a:pt x="0" y="0"/>
                  </a:lnTo>
                </a:path>
              </a:pathLst>
            </a:custGeom>
            <a:ln w="127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66800" y="4419599"/>
              <a:ext cx="1676400" cy="914400"/>
            </a:xfrm>
            <a:custGeom>
              <a:avLst/>
              <a:gdLst/>
              <a:ahLst/>
              <a:cxnLst/>
              <a:rect l="l" t="t" r="r" b="b"/>
              <a:pathLst>
                <a:path w="1676400" h="914400">
                  <a:moveTo>
                    <a:pt x="1676400" y="0"/>
                  </a:moveTo>
                  <a:lnTo>
                    <a:pt x="0" y="0"/>
                  </a:lnTo>
                  <a:lnTo>
                    <a:pt x="0" y="914400"/>
                  </a:lnTo>
                  <a:lnTo>
                    <a:pt x="1676400" y="914400"/>
                  </a:lnTo>
                  <a:lnTo>
                    <a:pt x="1676400" y="0"/>
                  </a:lnTo>
                  <a:close/>
                </a:path>
              </a:pathLst>
            </a:custGeom>
            <a:solidFill>
              <a:srgbClr val="0F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66800" y="4419599"/>
              <a:ext cx="1676400" cy="914400"/>
            </a:xfrm>
            <a:custGeom>
              <a:avLst/>
              <a:gdLst/>
              <a:ahLst/>
              <a:cxnLst/>
              <a:rect l="l" t="t" r="r" b="b"/>
              <a:pathLst>
                <a:path w="1676400" h="914400">
                  <a:moveTo>
                    <a:pt x="0" y="0"/>
                  </a:moveTo>
                  <a:lnTo>
                    <a:pt x="1676400" y="0"/>
                  </a:lnTo>
                  <a:lnTo>
                    <a:pt x="1676400" y="914400"/>
                  </a:lnTo>
                  <a:lnTo>
                    <a:pt x="0" y="914400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075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472342" y="4661407"/>
            <a:ext cx="8629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solidFill>
                  <a:srgbClr val="FFFF00"/>
                </a:solidFill>
                <a:latin typeface="Constantia"/>
                <a:cs typeface="Constantia"/>
              </a:rPr>
              <a:t>DCPC</a:t>
            </a:r>
            <a:endParaRPr sz="2400">
              <a:latin typeface="Constantia"/>
              <a:cs typeface="Constanti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5105400" y="2007952"/>
            <a:ext cx="603885" cy="101600"/>
            <a:chOff x="5105400" y="2007952"/>
            <a:chExt cx="603885" cy="101600"/>
          </a:xfrm>
        </p:grpSpPr>
        <p:sp>
          <p:nvSpPr>
            <p:cNvPr id="17" name="object 17"/>
            <p:cNvSpPr/>
            <p:nvPr/>
          </p:nvSpPr>
          <p:spPr>
            <a:xfrm>
              <a:off x="5105400" y="2058174"/>
              <a:ext cx="603885" cy="0"/>
            </a:xfrm>
            <a:custGeom>
              <a:avLst/>
              <a:gdLst/>
              <a:ahLst/>
              <a:cxnLst/>
              <a:rect l="l" t="t" r="r" b="b"/>
              <a:pathLst>
                <a:path w="603885">
                  <a:moveTo>
                    <a:pt x="0" y="0"/>
                  </a:moveTo>
                  <a:lnTo>
                    <a:pt x="603376" y="0"/>
                  </a:lnTo>
                </a:path>
              </a:pathLst>
            </a:custGeom>
            <a:ln w="14249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626103" y="2014302"/>
              <a:ext cx="76835" cy="88900"/>
            </a:xfrm>
            <a:custGeom>
              <a:avLst/>
              <a:gdLst/>
              <a:ahLst/>
              <a:cxnLst/>
              <a:rect l="l" t="t" r="r" b="b"/>
              <a:pathLst>
                <a:path w="76835" h="88900">
                  <a:moveTo>
                    <a:pt x="241" y="0"/>
                  </a:moveTo>
                  <a:lnTo>
                    <a:pt x="76327" y="44653"/>
                  </a:lnTo>
                  <a:lnTo>
                    <a:pt x="0" y="88900"/>
                  </a:lnTo>
                </a:path>
              </a:pathLst>
            </a:custGeom>
            <a:ln w="12699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2736850" y="2989084"/>
            <a:ext cx="2381250" cy="1939925"/>
            <a:chOff x="2736850" y="2989084"/>
            <a:chExt cx="2381250" cy="1939925"/>
          </a:xfrm>
        </p:grpSpPr>
        <p:sp>
          <p:nvSpPr>
            <p:cNvPr id="20" name="object 20"/>
            <p:cNvSpPr/>
            <p:nvPr/>
          </p:nvSpPr>
          <p:spPr>
            <a:xfrm>
              <a:off x="2819400" y="3428999"/>
              <a:ext cx="597535" cy="1905"/>
            </a:xfrm>
            <a:custGeom>
              <a:avLst/>
              <a:gdLst/>
              <a:ahLst/>
              <a:cxnLst/>
              <a:rect l="l" t="t" r="r" b="b"/>
              <a:pathLst>
                <a:path w="597535" h="1904">
                  <a:moveTo>
                    <a:pt x="0" y="0"/>
                  </a:moveTo>
                  <a:lnTo>
                    <a:pt x="597027" y="1549"/>
                  </a:lnTo>
                </a:path>
              </a:pathLst>
            </a:custGeom>
            <a:ln w="12699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340103" y="3385902"/>
              <a:ext cx="76835" cy="88900"/>
            </a:xfrm>
            <a:custGeom>
              <a:avLst/>
              <a:gdLst/>
              <a:ahLst/>
              <a:cxnLst/>
              <a:rect l="l" t="t" r="r" b="b"/>
              <a:pathLst>
                <a:path w="76835" h="88900">
                  <a:moveTo>
                    <a:pt x="241" y="0"/>
                  </a:moveTo>
                  <a:lnTo>
                    <a:pt x="76327" y="44653"/>
                  </a:lnTo>
                  <a:lnTo>
                    <a:pt x="0" y="88900"/>
                  </a:lnTo>
                </a:path>
              </a:pathLst>
            </a:custGeom>
            <a:ln w="12699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743200" y="4876800"/>
              <a:ext cx="597535" cy="1905"/>
            </a:xfrm>
            <a:custGeom>
              <a:avLst/>
              <a:gdLst/>
              <a:ahLst/>
              <a:cxnLst/>
              <a:rect l="l" t="t" r="r" b="b"/>
              <a:pathLst>
                <a:path w="597535" h="1904">
                  <a:moveTo>
                    <a:pt x="0" y="0"/>
                  </a:moveTo>
                  <a:lnTo>
                    <a:pt x="597027" y="1549"/>
                  </a:lnTo>
                </a:path>
              </a:pathLst>
            </a:custGeom>
            <a:ln w="12699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263905" y="4833701"/>
              <a:ext cx="76835" cy="88900"/>
            </a:xfrm>
            <a:custGeom>
              <a:avLst/>
              <a:gdLst/>
              <a:ahLst/>
              <a:cxnLst/>
              <a:rect l="l" t="t" r="r" b="b"/>
              <a:pathLst>
                <a:path w="76835" h="88900">
                  <a:moveTo>
                    <a:pt x="241" y="0"/>
                  </a:moveTo>
                  <a:lnTo>
                    <a:pt x="76327" y="44653"/>
                  </a:lnTo>
                  <a:lnTo>
                    <a:pt x="0" y="88900"/>
                  </a:lnTo>
                </a:path>
              </a:pathLst>
            </a:custGeom>
            <a:ln w="12699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429000" y="3001784"/>
              <a:ext cx="1676400" cy="914400"/>
            </a:xfrm>
            <a:custGeom>
              <a:avLst/>
              <a:gdLst/>
              <a:ahLst/>
              <a:cxnLst/>
              <a:rect l="l" t="t" r="r" b="b"/>
              <a:pathLst>
                <a:path w="1676400" h="914400">
                  <a:moveTo>
                    <a:pt x="0" y="0"/>
                  </a:moveTo>
                  <a:lnTo>
                    <a:pt x="1676400" y="0"/>
                  </a:lnTo>
                  <a:lnTo>
                    <a:pt x="1676400" y="914400"/>
                  </a:lnTo>
                  <a:lnTo>
                    <a:pt x="0" y="914400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075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3429000" y="1600200"/>
            <a:ext cx="1676400" cy="914400"/>
          </a:xfrm>
          <a:prstGeom prst="rect">
            <a:avLst/>
          </a:prstGeom>
          <a:solidFill>
            <a:srgbClr val="0F6EC5"/>
          </a:solidFill>
          <a:ln w="25400">
            <a:solidFill>
              <a:srgbClr val="075091"/>
            </a:solidFill>
          </a:ln>
        </p:spPr>
        <p:txBody>
          <a:bodyPr vert="horz" wrap="square" lIns="0" tIns="254635" rIns="0" bIns="0" rtlCol="0">
            <a:spAutoFit/>
          </a:bodyPr>
          <a:lstStyle/>
          <a:p>
            <a:pPr marL="213995">
              <a:lnSpc>
                <a:spcPct val="100000"/>
              </a:lnSpc>
              <a:spcBef>
                <a:spcPts val="2005"/>
              </a:spcBef>
            </a:pPr>
            <a:r>
              <a:rPr sz="2400" b="1" spc="-10" dirty="0">
                <a:solidFill>
                  <a:srgbClr val="FFFF00"/>
                </a:solidFill>
                <a:latin typeface="Constantia"/>
                <a:cs typeface="Constantia"/>
              </a:rPr>
              <a:t>National</a:t>
            </a:r>
            <a:endParaRPr sz="2400">
              <a:latin typeface="Constantia"/>
              <a:cs typeface="Constanti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950874" y="3353194"/>
            <a:ext cx="633095" cy="254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2000" b="1" spc="-20" dirty="0">
                <a:solidFill>
                  <a:srgbClr val="FFFFFF"/>
                </a:solidFill>
                <a:latin typeface="Constantia"/>
                <a:cs typeface="Constantia"/>
              </a:rPr>
              <a:t>SCPC</a:t>
            </a:r>
            <a:endParaRPr sz="2000">
              <a:latin typeface="Constantia"/>
              <a:cs typeface="Constanti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715000" y="1600200"/>
            <a:ext cx="2209800" cy="914400"/>
          </a:xfrm>
          <a:prstGeom prst="rect">
            <a:avLst/>
          </a:prstGeom>
          <a:solidFill>
            <a:srgbClr val="0F6EC5"/>
          </a:solidFill>
          <a:ln w="25400">
            <a:solidFill>
              <a:srgbClr val="075091"/>
            </a:solidFill>
          </a:ln>
        </p:spPr>
        <p:txBody>
          <a:bodyPr vert="horz" wrap="square" lIns="0" tIns="254635" rIns="0" bIns="0" rtlCol="0">
            <a:spAutoFit/>
          </a:bodyPr>
          <a:lstStyle/>
          <a:p>
            <a:pPr marL="178435">
              <a:lnSpc>
                <a:spcPct val="100000"/>
              </a:lnSpc>
              <a:spcBef>
                <a:spcPts val="2005"/>
              </a:spcBef>
            </a:pPr>
            <a:r>
              <a:rPr sz="2400" b="1" spc="-10" dirty="0">
                <a:solidFill>
                  <a:srgbClr val="FFFF00"/>
                </a:solidFill>
                <a:latin typeface="Constantia"/>
                <a:cs typeface="Constantia"/>
              </a:rPr>
              <a:t>CP/UM/MCA</a:t>
            </a:r>
            <a:endParaRPr sz="2400">
              <a:latin typeface="Constantia"/>
              <a:cs typeface="Constantia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3416300" y="2989084"/>
            <a:ext cx="1701800" cy="939800"/>
            <a:chOff x="3416300" y="2989084"/>
            <a:chExt cx="1701800" cy="939800"/>
          </a:xfrm>
        </p:grpSpPr>
        <p:sp>
          <p:nvSpPr>
            <p:cNvPr id="29" name="object 29"/>
            <p:cNvSpPr/>
            <p:nvPr/>
          </p:nvSpPr>
          <p:spPr>
            <a:xfrm>
              <a:off x="3429000" y="3001784"/>
              <a:ext cx="1676400" cy="914400"/>
            </a:xfrm>
            <a:custGeom>
              <a:avLst/>
              <a:gdLst/>
              <a:ahLst/>
              <a:cxnLst/>
              <a:rect l="l" t="t" r="r" b="b"/>
              <a:pathLst>
                <a:path w="1676400" h="914400">
                  <a:moveTo>
                    <a:pt x="1676400" y="0"/>
                  </a:moveTo>
                  <a:lnTo>
                    <a:pt x="0" y="0"/>
                  </a:lnTo>
                  <a:lnTo>
                    <a:pt x="0" y="914400"/>
                  </a:lnTo>
                  <a:lnTo>
                    <a:pt x="1676400" y="914400"/>
                  </a:lnTo>
                  <a:lnTo>
                    <a:pt x="1676400" y="0"/>
                  </a:lnTo>
                  <a:close/>
                </a:path>
              </a:pathLst>
            </a:custGeom>
            <a:solidFill>
              <a:srgbClr val="0F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429000" y="3001784"/>
              <a:ext cx="1676400" cy="914400"/>
            </a:xfrm>
            <a:custGeom>
              <a:avLst/>
              <a:gdLst/>
              <a:ahLst/>
              <a:cxnLst/>
              <a:rect l="l" t="t" r="r" b="b"/>
              <a:pathLst>
                <a:path w="1676400" h="914400">
                  <a:moveTo>
                    <a:pt x="0" y="0"/>
                  </a:moveTo>
                  <a:lnTo>
                    <a:pt x="1676400" y="0"/>
                  </a:lnTo>
                  <a:lnTo>
                    <a:pt x="1676400" y="914400"/>
                  </a:lnTo>
                  <a:lnTo>
                    <a:pt x="0" y="914400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075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3893946" y="3243587"/>
            <a:ext cx="7416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FF00"/>
                </a:solidFill>
                <a:latin typeface="Constantia"/>
                <a:cs typeface="Constantia"/>
              </a:rPr>
              <a:t>State</a:t>
            </a:r>
            <a:endParaRPr sz="2400">
              <a:latin typeface="Constantia"/>
              <a:cs typeface="Constantia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3340100" y="4300715"/>
            <a:ext cx="1701800" cy="939800"/>
            <a:chOff x="3340100" y="4300715"/>
            <a:chExt cx="1701800" cy="939800"/>
          </a:xfrm>
        </p:grpSpPr>
        <p:sp>
          <p:nvSpPr>
            <p:cNvPr id="33" name="object 33"/>
            <p:cNvSpPr/>
            <p:nvPr/>
          </p:nvSpPr>
          <p:spPr>
            <a:xfrm>
              <a:off x="3352800" y="4313415"/>
              <a:ext cx="1676400" cy="914400"/>
            </a:xfrm>
            <a:custGeom>
              <a:avLst/>
              <a:gdLst/>
              <a:ahLst/>
              <a:cxnLst/>
              <a:rect l="l" t="t" r="r" b="b"/>
              <a:pathLst>
                <a:path w="1676400" h="914400">
                  <a:moveTo>
                    <a:pt x="1676400" y="0"/>
                  </a:moveTo>
                  <a:lnTo>
                    <a:pt x="0" y="0"/>
                  </a:lnTo>
                  <a:lnTo>
                    <a:pt x="0" y="914400"/>
                  </a:lnTo>
                  <a:lnTo>
                    <a:pt x="1676400" y="914400"/>
                  </a:lnTo>
                  <a:lnTo>
                    <a:pt x="1676400" y="0"/>
                  </a:lnTo>
                  <a:close/>
                </a:path>
              </a:pathLst>
            </a:custGeom>
            <a:solidFill>
              <a:srgbClr val="0F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352800" y="4313415"/>
              <a:ext cx="1676400" cy="914400"/>
            </a:xfrm>
            <a:custGeom>
              <a:avLst/>
              <a:gdLst/>
              <a:ahLst/>
              <a:cxnLst/>
              <a:rect l="l" t="t" r="r" b="b"/>
              <a:pathLst>
                <a:path w="1676400" h="914400">
                  <a:moveTo>
                    <a:pt x="0" y="0"/>
                  </a:moveTo>
                  <a:lnTo>
                    <a:pt x="1676400" y="0"/>
                  </a:lnTo>
                  <a:lnTo>
                    <a:pt x="1676400" y="914400"/>
                  </a:lnTo>
                  <a:lnTo>
                    <a:pt x="0" y="914400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075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3628769" y="4555228"/>
            <a:ext cx="11245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FF00"/>
                </a:solidFill>
                <a:latin typeface="Constantia"/>
                <a:cs typeface="Constantia"/>
              </a:rPr>
              <a:t>District</a:t>
            </a:r>
            <a:endParaRPr sz="2400">
              <a:latin typeface="Constantia"/>
              <a:cs typeface="Constantia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5099050" y="3303352"/>
            <a:ext cx="2762250" cy="1891030"/>
            <a:chOff x="5099050" y="3303352"/>
            <a:chExt cx="2762250" cy="1891030"/>
          </a:xfrm>
        </p:grpSpPr>
        <p:sp>
          <p:nvSpPr>
            <p:cNvPr id="37" name="object 37"/>
            <p:cNvSpPr/>
            <p:nvPr/>
          </p:nvSpPr>
          <p:spPr>
            <a:xfrm>
              <a:off x="5105400" y="3352800"/>
              <a:ext cx="597535" cy="1905"/>
            </a:xfrm>
            <a:custGeom>
              <a:avLst/>
              <a:gdLst/>
              <a:ahLst/>
              <a:cxnLst/>
              <a:rect l="l" t="t" r="r" b="b"/>
              <a:pathLst>
                <a:path w="597535" h="1904">
                  <a:moveTo>
                    <a:pt x="0" y="0"/>
                  </a:moveTo>
                  <a:lnTo>
                    <a:pt x="597027" y="1549"/>
                  </a:lnTo>
                </a:path>
              </a:pathLst>
            </a:custGeom>
            <a:ln w="12699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626103" y="3309702"/>
              <a:ext cx="76835" cy="88900"/>
            </a:xfrm>
            <a:custGeom>
              <a:avLst/>
              <a:gdLst/>
              <a:ahLst/>
              <a:cxnLst/>
              <a:rect l="l" t="t" r="r" b="b"/>
              <a:pathLst>
                <a:path w="76835" h="88900">
                  <a:moveTo>
                    <a:pt x="241" y="0"/>
                  </a:moveTo>
                  <a:lnTo>
                    <a:pt x="76327" y="44653"/>
                  </a:lnTo>
                  <a:lnTo>
                    <a:pt x="0" y="88900"/>
                  </a:lnTo>
                </a:path>
              </a:pathLst>
            </a:custGeom>
            <a:ln w="12699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686272" y="4267200"/>
              <a:ext cx="2162810" cy="914400"/>
            </a:xfrm>
            <a:custGeom>
              <a:avLst/>
              <a:gdLst/>
              <a:ahLst/>
              <a:cxnLst/>
              <a:rect l="l" t="t" r="r" b="b"/>
              <a:pathLst>
                <a:path w="2162809" h="914400">
                  <a:moveTo>
                    <a:pt x="2162327" y="0"/>
                  </a:moveTo>
                  <a:lnTo>
                    <a:pt x="0" y="0"/>
                  </a:lnTo>
                  <a:lnTo>
                    <a:pt x="0" y="914400"/>
                  </a:lnTo>
                  <a:lnTo>
                    <a:pt x="2162327" y="914400"/>
                  </a:lnTo>
                  <a:lnTo>
                    <a:pt x="2162327" y="0"/>
                  </a:lnTo>
                  <a:close/>
                </a:path>
              </a:pathLst>
            </a:custGeom>
            <a:solidFill>
              <a:srgbClr val="0F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5686272" y="4267200"/>
              <a:ext cx="2162810" cy="914400"/>
            </a:xfrm>
            <a:custGeom>
              <a:avLst/>
              <a:gdLst/>
              <a:ahLst/>
              <a:cxnLst/>
              <a:rect l="l" t="t" r="r" b="b"/>
              <a:pathLst>
                <a:path w="2162809" h="914400">
                  <a:moveTo>
                    <a:pt x="0" y="0"/>
                  </a:moveTo>
                  <a:lnTo>
                    <a:pt x="2162327" y="0"/>
                  </a:lnTo>
                  <a:lnTo>
                    <a:pt x="2162327" y="914400"/>
                  </a:lnTo>
                  <a:lnTo>
                    <a:pt x="0" y="914400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075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6091890" y="4326128"/>
            <a:ext cx="135064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16839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FF00"/>
                </a:solidFill>
                <a:latin typeface="Constantia"/>
                <a:cs typeface="Constantia"/>
              </a:rPr>
              <a:t>District Collector</a:t>
            </a:r>
            <a:endParaRPr sz="2400">
              <a:latin typeface="Constantia"/>
              <a:cs typeface="Constantia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2829289" y="2007952"/>
            <a:ext cx="610235" cy="101600"/>
            <a:chOff x="2829289" y="2007952"/>
            <a:chExt cx="610235" cy="101600"/>
          </a:xfrm>
        </p:grpSpPr>
        <p:sp>
          <p:nvSpPr>
            <p:cNvPr id="43" name="object 43"/>
            <p:cNvSpPr/>
            <p:nvPr/>
          </p:nvSpPr>
          <p:spPr>
            <a:xfrm>
              <a:off x="2835639" y="2057400"/>
              <a:ext cx="597535" cy="1905"/>
            </a:xfrm>
            <a:custGeom>
              <a:avLst/>
              <a:gdLst/>
              <a:ahLst/>
              <a:cxnLst/>
              <a:rect l="l" t="t" r="r" b="b"/>
              <a:pathLst>
                <a:path w="597535" h="1905">
                  <a:moveTo>
                    <a:pt x="0" y="0"/>
                  </a:moveTo>
                  <a:lnTo>
                    <a:pt x="597027" y="1549"/>
                  </a:lnTo>
                </a:path>
              </a:pathLst>
            </a:custGeom>
            <a:ln w="12699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356344" y="2014302"/>
              <a:ext cx="76835" cy="88900"/>
            </a:xfrm>
            <a:custGeom>
              <a:avLst/>
              <a:gdLst/>
              <a:ahLst/>
              <a:cxnLst/>
              <a:rect l="l" t="t" r="r" b="b"/>
              <a:pathLst>
                <a:path w="76835" h="88900">
                  <a:moveTo>
                    <a:pt x="241" y="0"/>
                  </a:moveTo>
                  <a:lnTo>
                    <a:pt x="76327" y="44653"/>
                  </a:lnTo>
                  <a:lnTo>
                    <a:pt x="0" y="88900"/>
                  </a:lnTo>
                </a:path>
              </a:pathLst>
            </a:custGeom>
            <a:ln w="12699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5" name="object 45"/>
          <p:cNvGrpSpPr/>
          <p:nvPr/>
        </p:nvGrpSpPr>
        <p:grpSpPr>
          <a:xfrm>
            <a:off x="5052829" y="2882900"/>
            <a:ext cx="2884805" cy="1894205"/>
            <a:chOff x="5052829" y="2882900"/>
            <a:chExt cx="2884805" cy="1894205"/>
          </a:xfrm>
        </p:grpSpPr>
        <p:sp>
          <p:nvSpPr>
            <p:cNvPr id="46" name="object 46"/>
            <p:cNvSpPr/>
            <p:nvPr/>
          </p:nvSpPr>
          <p:spPr>
            <a:xfrm>
              <a:off x="5059179" y="4724400"/>
              <a:ext cx="597535" cy="1905"/>
            </a:xfrm>
            <a:custGeom>
              <a:avLst/>
              <a:gdLst/>
              <a:ahLst/>
              <a:cxnLst/>
              <a:rect l="l" t="t" r="r" b="b"/>
              <a:pathLst>
                <a:path w="597535" h="1904">
                  <a:moveTo>
                    <a:pt x="0" y="0"/>
                  </a:moveTo>
                  <a:lnTo>
                    <a:pt x="597027" y="1549"/>
                  </a:lnTo>
                </a:path>
              </a:pathLst>
            </a:custGeom>
            <a:ln w="12699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5579884" y="4681301"/>
              <a:ext cx="76835" cy="88900"/>
            </a:xfrm>
            <a:custGeom>
              <a:avLst/>
              <a:gdLst/>
              <a:ahLst/>
              <a:cxnLst/>
              <a:rect l="l" t="t" r="r" b="b"/>
              <a:pathLst>
                <a:path w="76835" h="88900">
                  <a:moveTo>
                    <a:pt x="241" y="0"/>
                  </a:moveTo>
                  <a:lnTo>
                    <a:pt x="76327" y="44653"/>
                  </a:lnTo>
                  <a:lnTo>
                    <a:pt x="0" y="88900"/>
                  </a:lnTo>
                </a:path>
              </a:pathLst>
            </a:custGeom>
            <a:ln w="12699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5714999" y="2895600"/>
              <a:ext cx="2209800" cy="914400"/>
            </a:xfrm>
            <a:custGeom>
              <a:avLst/>
              <a:gdLst/>
              <a:ahLst/>
              <a:cxnLst/>
              <a:rect l="l" t="t" r="r" b="b"/>
              <a:pathLst>
                <a:path w="2209800" h="914400">
                  <a:moveTo>
                    <a:pt x="2209800" y="0"/>
                  </a:moveTo>
                  <a:lnTo>
                    <a:pt x="0" y="0"/>
                  </a:lnTo>
                  <a:lnTo>
                    <a:pt x="0" y="914400"/>
                  </a:lnTo>
                  <a:lnTo>
                    <a:pt x="2209800" y="914400"/>
                  </a:lnTo>
                  <a:lnTo>
                    <a:pt x="2209800" y="0"/>
                  </a:lnTo>
                  <a:close/>
                </a:path>
              </a:pathLst>
            </a:custGeom>
            <a:solidFill>
              <a:srgbClr val="0F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5714999" y="2895600"/>
              <a:ext cx="2209800" cy="914400"/>
            </a:xfrm>
            <a:custGeom>
              <a:avLst/>
              <a:gdLst/>
              <a:ahLst/>
              <a:cxnLst/>
              <a:rect l="l" t="t" r="r" b="b"/>
              <a:pathLst>
                <a:path w="2209800" h="914400">
                  <a:moveTo>
                    <a:pt x="0" y="0"/>
                  </a:moveTo>
                  <a:lnTo>
                    <a:pt x="2209800" y="0"/>
                  </a:lnTo>
                  <a:lnTo>
                    <a:pt x="2209800" y="914400"/>
                  </a:lnTo>
                  <a:lnTo>
                    <a:pt x="0" y="914400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075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5814218" y="3137408"/>
            <a:ext cx="200913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FF00"/>
                </a:solidFill>
                <a:latin typeface="Constantia"/>
                <a:cs typeface="Constantia"/>
              </a:rPr>
              <a:t>CP/St.M/MCA</a:t>
            </a:r>
            <a:endParaRPr sz="24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1135</Words>
  <Application>Microsoft Office PowerPoint</Application>
  <PresentationFormat>On-screen Show (4:3)</PresentationFormat>
  <Paragraphs>154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 MT</vt:lpstr>
      <vt:lpstr>Constantia</vt:lpstr>
      <vt:lpstr>Impact</vt:lpstr>
      <vt:lpstr>Office Theme</vt:lpstr>
      <vt:lpstr>PowerPoint Presentation</vt:lpstr>
      <vt:lpstr>PowerPoint Presentation</vt:lpstr>
      <vt:lpstr>MAJOR MILESTONES Major Amendments under Act, 1986</vt:lpstr>
      <vt:lpstr>At a Glance Consumer Protection, Act 1986</vt:lpstr>
      <vt:lpstr>At a Glance Consumer Protection Act 2019 Estt./Provision made for</vt:lpstr>
      <vt:lpstr>SCHEME OF CPA, 2019</vt:lpstr>
      <vt:lpstr>APPLICATION OF THE ACT</vt:lpstr>
      <vt:lpstr>DEFINITIONS</vt:lpstr>
      <vt:lpstr>CONSUMER PROTECTION COUNCIL</vt:lpstr>
      <vt:lpstr>Central Consumer Protection Authority (CCPA) Object:</vt:lpstr>
      <vt:lpstr>Purpose:</vt:lpstr>
      <vt:lpstr>Investigation Wing</vt:lpstr>
      <vt:lpstr>Nature of Complains to be made:</vt:lpstr>
      <vt:lpstr>Power of inquiry or investigation:</vt:lpstr>
      <vt:lpstr>Functions (Section 18):</vt:lpstr>
      <vt:lpstr>(iv)</vt:lpstr>
      <vt:lpstr>Powers:</vt:lpstr>
      <vt:lpstr>PowerPoint Presentation</vt:lpstr>
      <vt:lpstr>Consumer Commission Jurisdiction (Pecuniary)</vt:lpstr>
      <vt:lpstr>MEDIATION</vt:lpstr>
      <vt:lpstr>PRODUCT LIABILITY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K.Elumalai</dc:creator>
  <cp:lastModifiedBy>tarun vyas</cp:lastModifiedBy>
  <cp:revision>2</cp:revision>
  <dcterms:created xsi:type="dcterms:W3CDTF">2024-02-26T17:14:05Z</dcterms:created>
  <dcterms:modified xsi:type="dcterms:W3CDTF">2024-02-28T06:22:46Z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2020-04-16T00:00:00Z</vt:filetime>
  </property>
  <property fmtid="{D5CDD505-2E9C-101B-9397-08002B2CF9AE}" pid="3" name="Creator">
    <vt:lpwstr>Acrobat PDFMaker 20 for PowerPoint</vt:lpwstr>
  </property>
  <property fmtid="{D5CDD505-2E9C-101B-9397-08002B2CF9AE}" pid="4" name="LastSaved">
    <vt:filetime>2024-02-26T00:00:00Z</vt:filetime>
  </property>
  <property fmtid="{D5CDD505-2E9C-101B-9397-08002B2CF9AE}" pid="5" name="Producer">
    <vt:lpwstr>Adobe PDF Library 20.6.74</vt:lpwstr>
  </property>
</Properties>
</file>