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3"/>
  </p:notesMasterIdLst>
  <p:sldIdLst>
    <p:sldId id="319" r:id="rId2"/>
    <p:sldId id="343" r:id="rId3"/>
    <p:sldId id="344" r:id="rId4"/>
    <p:sldId id="345" r:id="rId5"/>
    <p:sldId id="265" r:id="rId6"/>
    <p:sldId id="300" r:id="rId7"/>
    <p:sldId id="297" r:id="rId8"/>
    <p:sldId id="298" r:id="rId9"/>
    <p:sldId id="303" r:id="rId10"/>
    <p:sldId id="304" r:id="rId11"/>
    <p:sldId id="302" r:id="rId12"/>
    <p:sldId id="309" r:id="rId13"/>
    <p:sldId id="292" r:id="rId14"/>
    <p:sldId id="268" r:id="rId15"/>
    <p:sldId id="312" r:id="rId16"/>
    <p:sldId id="266" r:id="rId17"/>
    <p:sldId id="310" r:id="rId18"/>
    <p:sldId id="267" r:id="rId19"/>
    <p:sldId id="308" r:id="rId20"/>
    <p:sldId id="314" r:id="rId21"/>
    <p:sldId id="336"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581384D-24F1-4850-AD2C-8C60206E2AA9}" type="datetimeFigureOut">
              <a:rPr lang="en-US" smtClean="0"/>
              <a:pPr/>
              <a:t>7/14/2023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2EB7217-051F-42A3-A526-37361A832F13}" type="slidenum">
              <a:rPr lang="en-US" smtClean="0"/>
              <a:pPr/>
              <a:t>‹#›</a:t>
            </a:fld>
            <a:endParaRPr lang="en-US"/>
          </a:p>
        </p:txBody>
      </p:sp>
    </p:spTree>
    <p:extLst>
      <p:ext uri="{BB962C8B-B14F-4D97-AF65-F5344CB8AC3E}">
        <p14:creationId xmlns:p14="http://schemas.microsoft.com/office/powerpoint/2010/main" val="3221952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44BE8FC8-37D4-4F7F-BDAE-99DB333F797D}" type="datetimeFigureOut">
              <a:rPr lang="en-US" smtClean="0"/>
              <a:pPr/>
              <a:t>7/14/2023</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5870736-6189-44A0-A74F-2A71DF5828E8}"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4BE8FC8-37D4-4F7F-BDAE-99DB333F797D}" type="datetimeFigureOut">
              <a:rPr lang="en-US" smtClean="0"/>
              <a:pPr/>
              <a:t>7/14/2023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870736-6189-44A0-A74F-2A71DF5828E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4BE8FC8-37D4-4F7F-BDAE-99DB333F797D}" type="datetimeFigureOut">
              <a:rPr lang="en-US" smtClean="0"/>
              <a:pPr/>
              <a:t>7/14/2023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870736-6189-44A0-A74F-2A71DF5828E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4BE8FC8-37D4-4F7F-BDAE-99DB333F797D}" type="datetimeFigureOut">
              <a:rPr lang="en-US" smtClean="0"/>
              <a:pPr/>
              <a:t>7/14/2023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870736-6189-44A0-A74F-2A71DF5828E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4BE8FC8-37D4-4F7F-BDAE-99DB333F797D}" type="datetimeFigureOut">
              <a:rPr lang="en-US" smtClean="0"/>
              <a:pPr/>
              <a:t>7/14/2023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870736-6189-44A0-A74F-2A71DF5828E8}"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4BE8FC8-37D4-4F7F-BDAE-99DB333F797D}" type="datetimeFigureOut">
              <a:rPr lang="en-US" smtClean="0"/>
              <a:pPr/>
              <a:t>7/14/2023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870736-6189-44A0-A74F-2A71DF5828E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4BE8FC8-37D4-4F7F-BDAE-99DB333F797D}" type="datetimeFigureOut">
              <a:rPr lang="en-US" smtClean="0"/>
              <a:pPr/>
              <a:t>7/14/2023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870736-6189-44A0-A74F-2A71DF5828E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4BE8FC8-37D4-4F7F-BDAE-99DB333F797D}" type="datetimeFigureOut">
              <a:rPr lang="en-US" smtClean="0"/>
              <a:pPr/>
              <a:t>7/14/2023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870736-6189-44A0-A74F-2A71DF5828E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BE8FC8-37D4-4F7F-BDAE-99DB333F797D}" type="datetimeFigureOut">
              <a:rPr lang="en-US" smtClean="0"/>
              <a:pPr/>
              <a:t>7/14/2023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870736-6189-44A0-A74F-2A71DF5828E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4BE8FC8-37D4-4F7F-BDAE-99DB333F797D}" type="datetimeFigureOut">
              <a:rPr lang="en-US" smtClean="0"/>
              <a:pPr/>
              <a:t>7/14/2023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870736-6189-44A0-A74F-2A71DF5828E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4BE8FC8-37D4-4F7F-BDAE-99DB333F797D}" type="datetimeFigureOut">
              <a:rPr lang="en-US" smtClean="0"/>
              <a:pPr/>
              <a:t>7/14/2023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5870736-6189-44A0-A74F-2A71DF5828E8}"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4BE8FC8-37D4-4F7F-BDAE-99DB333F797D}" type="datetimeFigureOut">
              <a:rPr lang="en-US" smtClean="0"/>
              <a:pPr/>
              <a:t>7/14/2023</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5870736-6189-44A0-A74F-2A71DF5828E8}"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5.jpeg"/><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3.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15.jpeg"/><Relationship Id="rId4" Type="http://schemas.openxmlformats.org/officeDocument/2006/relationships/image" Target="../media/image25.jpeg"/></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30.jpeg"/><Relationship Id="rId4" Type="http://schemas.openxmlformats.org/officeDocument/2006/relationships/image" Target="../media/image29.jpeg"/></Relationships>
</file>

<file path=ppt/slides/_rels/slide14.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21.jpeg"/><Relationship Id="rId7" Type="http://schemas.openxmlformats.org/officeDocument/2006/relationships/image" Target="../media/image15.jpe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16.jpeg"/><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16.jpeg"/><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57200" y="0"/>
            <a:ext cx="7696200" cy="6678751"/>
          </a:xfrm>
          <a:prstGeom prst="rect">
            <a:avLst/>
          </a:prstGeom>
        </p:spPr>
        <p:txBody>
          <a:bodyPr wrap="square">
            <a:spAutoFit/>
          </a:bodyPr>
          <a:lstStyle/>
          <a:p>
            <a:pPr algn="ctr">
              <a:lnSpc>
                <a:spcPct val="200000"/>
              </a:lnSpc>
              <a:defRPr/>
            </a:pPr>
            <a:r>
              <a:rPr lang="en-US" sz="4000" dirty="0">
                <a:solidFill>
                  <a:schemeClr val="bg1">
                    <a:lumMod val="95000"/>
                    <a:lumOff val="5000"/>
                  </a:schemeClr>
                </a:solidFill>
                <a:latin typeface="Calibri" panose="020F0502020204030204" pitchFamily="34" charset="0"/>
                <a:ea typeface="Calibri" panose="020F0502020204030204" pitchFamily="34" charset="0"/>
                <a:cs typeface="Calibri" panose="020F0502020204030204" pitchFamily="34" charset="0"/>
              </a:rPr>
              <a:t>₍</a:t>
            </a:r>
            <a:r>
              <a:rPr lang="en-US" sz="2400" b="1" dirty="0">
                <a:solidFill>
                  <a:schemeClr val="bg1">
                    <a:lumMod val="95000"/>
                    <a:lumOff val="5000"/>
                  </a:schemeClr>
                </a:solidFill>
              </a:rPr>
              <a:t>PART </a:t>
            </a:r>
            <a:r>
              <a:rPr lang="en-US" sz="2400" b="1">
                <a:solidFill>
                  <a:schemeClr val="bg1">
                    <a:lumMod val="95000"/>
                    <a:lumOff val="5000"/>
                  </a:schemeClr>
                </a:solidFill>
              </a:rPr>
              <a:t>- </a:t>
            </a:r>
            <a:r>
              <a:rPr lang="en-US" sz="2400" b="1" smtClean="0">
                <a:solidFill>
                  <a:schemeClr val="bg1">
                    <a:lumMod val="95000"/>
                    <a:lumOff val="5000"/>
                  </a:schemeClr>
                </a:solidFill>
              </a:rPr>
              <a:t>1</a:t>
            </a:r>
            <a:r>
              <a:rPr lang="en-US" sz="4000" smtClean="0">
                <a:solidFill>
                  <a:schemeClr val="bg1">
                    <a:lumMod val="95000"/>
                    <a:lumOff val="5000"/>
                  </a:schemeClr>
                </a:solidFill>
                <a:latin typeface="Calibri" panose="020F0502020204030204" pitchFamily="34" charset="0"/>
                <a:ea typeface="Calibri" panose="020F0502020204030204" pitchFamily="34" charset="0"/>
                <a:cs typeface="Calibri" panose="020F0502020204030204" pitchFamily="34" charset="0"/>
              </a:rPr>
              <a:t>₎</a:t>
            </a:r>
            <a:endParaRPr lang="en-US" sz="4000" dirty="0">
              <a:solidFill>
                <a:schemeClr val="bg1">
                  <a:lumMod val="95000"/>
                  <a:lumOff val="5000"/>
                </a:schemeClr>
              </a:solidFill>
              <a:latin typeface="Times New Roman" pitchFamily="18" charset="0"/>
              <a:ea typeface="Calibri" pitchFamily="34" charset="0"/>
              <a:cs typeface="Times New Roman" pitchFamily="18" charset="0"/>
            </a:endParaRPr>
          </a:p>
          <a:p>
            <a:pPr>
              <a:lnSpc>
                <a:spcPct val="200000"/>
              </a:lnSpc>
              <a:defRPr/>
            </a:pPr>
            <a:r>
              <a:rPr lang="en-US" sz="2400" dirty="0" smtClean="0">
                <a:solidFill>
                  <a:schemeClr val="bg1">
                    <a:lumMod val="95000"/>
                    <a:lumOff val="5000"/>
                  </a:schemeClr>
                </a:solidFill>
                <a:latin typeface="Times New Roman" pitchFamily="18" charset="0"/>
                <a:ea typeface="Calibri" pitchFamily="34" charset="0"/>
                <a:cs typeface="Times New Roman" pitchFamily="18" charset="0"/>
              </a:rPr>
              <a:t>Name                        </a:t>
            </a:r>
            <a:r>
              <a:rPr lang="en-US" sz="2400" dirty="0">
                <a:solidFill>
                  <a:schemeClr val="bg1">
                    <a:lumMod val="95000"/>
                    <a:lumOff val="5000"/>
                  </a:schemeClr>
                </a:solidFill>
                <a:latin typeface="Times New Roman" pitchFamily="18" charset="0"/>
                <a:ea typeface="Calibri" pitchFamily="34" charset="0"/>
                <a:cs typeface="Times New Roman" pitchFamily="18" charset="0"/>
              </a:rPr>
              <a:t>: Dr .Purnima Shukla</a:t>
            </a:r>
            <a:endParaRPr lang="en-US" sz="2400" dirty="0">
              <a:solidFill>
                <a:schemeClr val="bg1">
                  <a:lumMod val="95000"/>
                  <a:lumOff val="5000"/>
                </a:schemeClr>
              </a:solidFill>
              <a:latin typeface="Times New Roman" pitchFamily="18" charset="0"/>
              <a:cs typeface="Times New Roman" pitchFamily="18" charset="0"/>
            </a:endParaRPr>
          </a:p>
          <a:p>
            <a:pPr>
              <a:lnSpc>
                <a:spcPct val="200000"/>
              </a:lnSpc>
              <a:defRPr/>
            </a:pPr>
            <a:r>
              <a:rPr lang="en-US" sz="2400" dirty="0">
                <a:solidFill>
                  <a:schemeClr val="bg1">
                    <a:lumMod val="95000"/>
                    <a:lumOff val="5000"/>
                  </a:schemeClr>
                </a:solidFill>
                <a:latin typeface="Times New Roman" pitchFamily="18" charset="0"/>
                <a:ea typeface="Calibri" pitchFamily="34" charset="0"/>
                <a:cs typeface="Times New Roman" pitchFamily="18" charset="0"/>
              </a:rPr>
              <a:t>Name of the College: Durga College, Raipur (C.G.), India</a:t>
            </a:r>
            <a:endParaRPr lang="en-US" sz="2400" dirty="0">
              <a:solidFill>
                <a:schemeClr val="bg1">
                  <a:lumMod val="95000"/>
                  <a:lumOff val="5000"/>
                </a:schemeClr>
              </a:solidFill>
              <a:latin typeface="Times New Roman" pitchFamily="18" charset="0"/>
              <a:cs typeface="Times New Roman" pitchFamily="18" charset="0"/>
            </a:endParaRPr>
          </a:p>
          <a:p>
            <a:pPr>
              <a:lnSpc>
                <a:spcPct val="200000"/>
              </a:lnSpc>
              <a:defRPr/>
            </a:pPr>
            <a:r>
              <a:rPr lang="en-US" sz="2400" dirty="0">
                <a:solidFill>
                  <a:schemeClr val="bg1">
                    <a:lumMod val="95000"/>
                    <a:lumOff val="5000"/>
                  </a:schemeClr>
                </a:solidFill>
                <a:latin typeface="Times New Roman" pitchFamily="18" charset="0"/>
                <a:ea typeface="Calibri" pitchFamily="34" charset="0"/>
                <a:cs typeface="Times New Roman" pitchFamily="18" charset="0"/>
              </a:rPr>
              <a:t>Name of the Faculty: Arts</a:t>
            </a:r>
            <a:endParaRPr lang="en-US" sz="2400" dirty="0">
              <a:solidFill>
                <a:schemeClr val="bg1">
                  <a:lumMod val="95000"/>
                  <a:lumOff val="5000"/>
                </a:schemeClr>
              </a:solidFill>
              <a:latin typeface="Times New Roman" pitchFamily="18" charset="0"/>
              <a:cs typeface="Times New Roman" pitchFamily="18" charset="0"/>
            </a:endParaRPr>
          </a:p>
          <a:p>
            <a:pPr>
              <a:lnSpc>
                <a:spcPct val="200000"/>
              </a:lnSpc>
              <a:defRPr/>
            </a:pPr>
            <a:r>
              <a:rPr lang="en-US" sz="2400" dirty="0" smtClean="0">
                <a:solidFill>
                  <a:schemeClr val="bg1">
                    <a:lumMod val="95000"/>
                    <a:lumOff val="5000"/>
                  </a:schemeClr>
                </a:solidFill>
                <a:latin typeface="Times New Roman" pitchFamily="18" charset="0"/>
                <a:ea typeface="Calibri" pitchFamily="34" charset="0"/>
                <a:cs typeface="Times New Roman" pitchFamily="18" charset="0"/>
              </a:rPr>
              <a:t>Designation    : H.O.D</a:t>
            </a:r>
            <a:r>
              <a:rPr lang="en-US" sz="2400" dirty="0">
                <a:solidFill>
                  <a:schemeClr val="bg1">
                    <a:lumMod val="95000"/>
                    <a:lumOff val="5000"/>
                  </a:schemeClr>
                </a:solidFill>
                <a:latin typeface="Times New Roman" pitchFamily="18" charset="0"/>
                <a:ea typeface="Calibri" pitchFamily="34" charset="0"/>
                <a:cs typeface="Times New Roman" pitchFamily="18" charset="0"/>
              </a:rPr>
              <a:t>. , Department of </a:t>
            </a:r>
            <a:r>
              <a:rPr lang="en-US" sz="2400" dirty="0" smtClean="0">
                <a:solidFill>
                  <a:schemeClr val="bg1">
                    <a:lumMod val="95000"/>
                    <a:lumOff val="5000"/>
                  </a:schemeClr>
                </a:solidFill>
                <a:latin typeface="Times New Roman" pitchFamily="18" charset="0"/>
                <a:ea typeface="Calibri" pitchFamily="34" charset="0"/>
                <a:cs typeface="Times New Roman" pitchFamily="18" charset="0"/>
              </a:rPr>
              <a:t>Geography</a:t>
            </a:r>
          </a:p>
          <a:p>
            <a:pPr>
              <a:lnSpc>
                <a:spcPct val="200000"/>
              </a:lnSpc>
              <a:defRPr/>
            </a:pPr>
            <a:r>
              <a:rPr lang="en-US" sz="2400" dirty="0" smtClean="0">
                <a:solidFill>
                  <a:schemeClr val="bg1">
                    <a:lumMod val="95000"/>
                    <a:lumOff val="5000"/>
                  </a:schemeClr>
                </a:solidFill>
                <a:latin typeface="Times New Roman" pitchFamily="18" charset="0"/>
                <a:ea typeface="Calibri" pitchFamily="34" charset="0"/>
                <a:cs typeface="Times New Roman" pitchFamily="18" charset="0"/>
              </a:rPr>
              <a:t>Topic                          :</a:t>
            </a:r>
            <a:r>
              <a:rPr lang="en-US" sz="2000" b="1" dirty="0">
                <a:solidFill>
                  <a:schemeClr val="bg1">
                    <a:lumMod val="95000"/>
                    <a:lumOff val="5000"/>
                  </a:schemeClr>
                </a:solidFill>
                <a:latin typeface="Times New Roman" pitchFamily="18" charset="0"/>
                <a:ea typeface="Calibri" pitchFamily="34" charset="0"/>
                <a:cs typeface="Times New Roman" pitchFamily="18" charset="0"/>
              </a:rPr>
              <a:t>SURVEYING</a:t>
            </a:r>
            <a:r>
              <a:rPr lang="en-US" sz="3200" b="1" dirty="0">
                <a:solidFill>
                  <a:schemeClr val="bg1">
                    <a:lumMod val="95000"/>
                    <a:lumOff val="5000"/>
                  </a:schemeClr>
                </a:solidFill>
                <a:latin typeface="Times New Roman" pitchFamily="18" charset="0"/>
                <a:ea typeface="Calibri" pitchFamily="34" charset="0"/>
                <a:cs typeface="Times New Roman" pitchFamily="18" charset="0"/>
              </a:rPr>
              <a:t> </a:t>
            </a:r>
            <a:r>
              <a:rPr lang="en-US" sz="5400" dirty="0">
                <a:solidFill>
                  <a:schemeClr val="bg1">
                    <a:lumMod val="95000"/>
                    <a:lumOff val="5000"/>
                  </a:schemeClr>
                </a:solidFill>
                <a:latin typeface="Calibri" panose="020F0502020204030204" pitchFamily="34" charset="0"/>
                <a:ea typeface="Calibri" panose="020F0502020204030204" pitchFamily="34" charset="0"/>
                <a:cs typeface="Calibri" panose="020F0502020204030204" pitchFamily="34" charset="0"/>
              </a:rPr>
              <a:t>₍</a:t>
            </a:r>
            <a:r>
              <a:rPr lang="en-US" b="1" dirty="0">
                <a:solidFill>
                  <a:schemeClr val="bg1">
                    <a:lumMod val="95000"/>
                    <a:lumOff val="5000"/>
                  </a:schemeClr>
                </a:solidFill>
              </a:rPr>
              <a:t>PRISMATIC COMPASS</a:t>
            </a:r>
            <a:r>
              <a:rPr lang="en-US" sz="5400" dirty="0">
                <a:solidFill>
                  <a:schemeClr val="bg1">
                    <a:lumMod val="95000"/>
                    <a:lumOff val="5000"/>
                  </a:schemeClr>
                </a:solidFill>
                <a:latin typeface="Calibri" panose="020F0502020204030204" pitchFamily="34" charset="0"/>
                <a:ea typeface="Calibri" panose="020F0502020204030204" pitchFamily="34" charset="0"/>
                <a:cs typeface="Calibri" panose="020F0502020204030204" pitchFamily="34" charset="0"/>
              </a:rPr>
              <a:t>₎</a:t>
            </a:r>
            <a:endParaRPr lang="en-US" sz="5400" dirty="0">
              <a:solidFill>
                <a:schemeClr val="bg1">
                  <a:lumMod val="95000"/>
                  <a:lumOff val="5000"/>
                </a:schemeClr>
              </a:solidFill>
              <a:latin typeface="Times New Roman" pitchFamily="18" charset="0"/>
              <a:ea typeface="Calibri" pitchFamily="34" charset="0"/>
              <a:cs typeface="Times New Roman" pitchFamily="18" charset="0"/>
            </a:endParaRPr>
          </a:p>
          <a:p>
            <a:pPr>
              <a:lnSpc>
                <a:spcPct val="200000"/>
              </a:lnSpc>
              <a:defRPr/>
            </a:pPr>
            <a:r>
              <a:rPr lang="en-US" sz="2400" dirty="0" smtClean="0">
                <a:solidFill>
                  <a:schemeClr val="bg1">
                    <a:lumMod val="95000"/>
                    <a:lumOff val="5000"/>
                  </a:schemeClr>
                </a:solidFill>
                <a:latin typeface="Times New Roman" pitchFamily="18" charset="0"/>
                <a:ea typeface="Cambria" pitchFamily="18" charset="0"/>
                <a:cs typeface="Times New Roman" pitchFamily="18" charset="0"/>
              </a:rPr>
              <a:t>Date                             </a:t>
            </a:r>
            <a:r>
              <a:rPr lang="en-US" sz="2400" dirty="0">
                <a:solidFill>
                  <a:schemeClr val="bg1">
                    <a:lumMod val="95000"/>
                    <a:lumOff val="5000"/>
                  </a:schemeClr>
                </a:solidFill>
                <a:latin typeface="Times New Roman" pitchFamily="18" charset="0"/>
                <a:ea typeface="Cambria" pitchFamily="18" charset="0"/>
                <a:cs typeface="Times New Roman" pitchFamily="18" charset="0"/>
              </a:rPr>
              <a:t>: 12/07/2023 	</a:t>
            </a:r>
            <a:endParaRPr lang="en-US" sz="2400" dirty="0">
              <a:solidFill>
                <a:schemeClr val="bg1">
                  <a:lumMod val="95000"/>
                  <a:lumOff val="5000"/>
                </a:schemeClr>
              </a:solidFill>
              <a:latin typeface="Times New Roman" pitchFamily="18" charset="0"/>
              <a:cs typeface="Times New Roman" pitchFamily="18" charset="0"/>
            </a:endParaRPr>
          </a:p>
        </p:txBody>
      </p:sp>
      <p:pic>
        <p:nvPicPr>
          <p:cNvPr id="2" name="Picture 1"/>
          <p:cNvPicPr>
            <a:picLocks noChangeAspect="1"/>
          </p:cNvPicPr>
          <p:nvPr/>
        </p:nvPicPr>
        <p:blipFill>
          <a:blip r:embed="rId2"/>
          <a:stretch>
            <a:fillRect/>
          </a:stretch>
        </p:blipFill>
        <p:spPr>
          <a:xfrm>
            <a:off x="7696200" y="4648200"/>
            <a:ext cx="1295618" cy="1191969"/>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1" name="Picture 3"/>
          <p:cNvPicPr>
            <a:picLocks noChangeAspect="1" noChangeArrowheads="1"/>
          </p:cNvPicPr>
          <p:nvPr/>
        </p:nvPicPr>
        <p:blipFill>
          <a:blip r:embed="rId2"/>
          <a:srcRect l="14861" t="42709" r="41215" b="30208"/>
          <a:stretch>
            <a:fillRect/>
          </a:stretch>
        </p:blipFill>
        <p:spPr bwMode="auto">
          <a:xfrm>
            <a:off x="0" y="0"/>
            <a:ext cx="9144000" cy="1600200"/>
          </a:xfrm>
          <a:prstGeom prst="rect">
            <a:avLst/>
          </a:prstGeom>
          <a:noFill/>
          <a:ln w="9525">
            <a:noFill/>
            <a:miter lim="800000"/>
            <a:headEnd/>
            <a:tailEnd/>
          </a:ln>
          <a:effectLst/>
        </p:spPr>
      </p:pic>
      <p:pic>
        <p:nvPicPr>
          <p:cNvPr id="63492" name="Picture 4"/>
          <p:cNvPicPr>
            <a:picLocks noChangeAspect="1" noChangeArrowheads="1"/>
          </p:cNvPicPr>
          <p:nvPr/>
        </p:nvPicPr>
        <p:blipFill>
          <a:blip r:embed="rId3"/>
          <a:srcRect l="21889" t="22917" r="40629" b="22917"/>
          <a:stretch>
            <a:fillRect/>
          </a:stretch>
        </p:blipFill>
        <p:spPr bwMode="auto">
          <a:xfrm>
            <a:off x="762000" y="2667000"/>
            <a:ext cx="3188677" cy="2590800"/>
          </a:xfrm>
          <a:prstGeom prst="rect">
            <a:avLst/>
          </a:prstGeom>
          <a:noFill/>
          <a:ln w="9525">
            <a:noFill/>
            <a:miter lim="800000"/>
            <a:headEnd/>
            <a:tailEnd/>
          </a:ln>
          <a:effectLst/>
        </p:spPr>
      </p:pic>
      <p:pic>
        <p:nvPicPr>
          <p:cNvPr id="8" name="Picture 7" descr="Prismatic Compass, प्रिज्मेटिक कम्पास - Ajanta Export Industry, Ambala |  ID: 12392466197"/>
          <p:cNvPicPr>
            <a:picLocks noChangeAspect="1" noChangeArrowheads="1"/>
          </p:cNvPicPr>
          <p:nvPr/>
        </p:nvPicPr>
        <p:blipFill>
          <a:blip r:embed="rId4"/>
          <a:srcRect/>
          <a:stretch>
            <a:fillRect/>
          </a:stretch>
        </p:blipFill>
        <p:spPr bwMode="auto">
          <a:xfrm>
            <a:off x="5486400" y="4648200"/>
            <a:ext cx="2143125" cy="1428750"/>
          </a:xfrm>
          <a:prstGeom prst="rect">
            <a:avLst/>
          </a:prstGeom>
          <a:noFill/>
        </p:spPr>
      </p:pic>
      <p:pic>
        <p:nvPicPr>
          <p:cNvPr id="9" name="Picture 8" descr="http://www.akiinstruments.com/images/ranging-rods/ranging-rods1.jpg"/>
          <p:cNvPicPr>
            <a:picLocks noChangeAspect="1" noChangeArrowheads="1"/>
          </p:cNvPicPr>
          <p:nvPr/>
        </p:nvPicPr>
        <p:blipFill>
          <a:blip r:embed="rId5"/>
          <a:srcRect l="54054" r="39459"/>
          <a:stretch>
            <a:fillRect/>
          </a:stretch>
        </p:blipFill>
        <p:spPr bwMode="auto">
          <a:xfrm>
            <a:off x="3048001" y="5486400"/>
            <a:ext cx="163992" cy="533400"/>
          </a:xfrm>
          <a:prstGeom prst="rect">
            <a:avLst/>
          </a:prstGeom>
          <a:noFill/>
        </p:spPr>
      </p:pic>
      <p:cxnSp>
        <p:nvCxnSpPr>
          <p:cNvPr id="10" name="Straight Connector 9"/>
          <p:cNvCxnSpPr>
            <a:endCxn id="8" idx="2"/>
          </p:cNvCxnSpPr>
          <p:nvPr/>
        </p:nvCxnSpPr>
        <p:spPr>
          <a:xfrm flipV="1">
            <a:off x="3124200" y="6076950"/>
            <a:ext cx="3433763" cy="19050"/>
          </a:xfrm>
          <a:prstGeom prst="line">
            <a:avLst/>
          </a:prstGeom>
          <a:ln w="53975"/>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2895600" y="6096000"/>
            <a:ext cx="421442" cy="369332"/>
          </a:xfrm>
          <a:prstGeom prst="rect">
            <a:avLst/>
          </a:prstGeom>
          <a:noFill/>
        </p:spPr>
        <p:txBody>
          <a:bodyPr wrap="square" rtlCol="0">
            <a:spAutoFit/>
          </a:bodyPr>
          <a:lstStyle/>
          <a:p>
            <a:r>
              <a:rPr lang="en-US" b="1" dirty="0" smtClean="0"/>
              <a:t>B</a:t>
            </a:r>
            <a:endParaRPr lang="en-US" b="1" dirty="0"/>
          </a:p>
        </p:txBody>
      </p:sp>
      <p:sp>
        <p:nvSpPr>
          <p:cNvPr id="14" name="TextBox 13"/>
          <p:cNvSpPr txBox="1"/>
          <p:nvPr/>
        </p:nvSpPr>
        <p:spPr>
          <a:xfrm>
            <a:off x="6324600" y="6019800"/>
            <a:ext cx="533400" cy="369332"/>
          </a:xfrm>
          <a:prstGeom prst="rect">
            <a:avLst/>
          </a:prstGeom>
          <a:noFill/>
        </p:spPr>
        <p:txBody>
          <a:bodyPr wrap="square" rtlCol="0">
            <a:spAutoFit/>
          </a:bodyPr>
          <a:lstStyle/>
          <a:p>
            <a:r>
              <a:rPr lang="en-US" b="1" dirty="0" smtClean="0"/>
              <a:t>  A</a:t>
            </a:r>
            <a:endParaRPr lang="en-US" b="1" dirty="0"/>
          </a:p>
        </p:txBody>
      </p:sp>
      <p:pic>
        <p:nvPicPr>
          <p:cNvPr id="63494" name="Picture 6" descr="Surveying Tapes: Types of Measuring Tape Used in Survey."/>
          <p:cNvPicPr>
            <a:picLocks noChangeAspect="1" noChangeArrowheads="1"/>
          </p:cNvPicPr>
          <p:nvPr/>
        </p:nvPicPr>
        <p:blipFill>
          <a:blip r:embed="rId6"/>
          <a:srcRect t="36804" r="55752" b="39952"/>
          <a:stretch>
            <a:fillRect/>
          </a:stretch>
        </p:blipFill>
        <p:spPr bwMode="auto">
          <a:xfrm>
            <a:off x="3124200" y="5791200"/>
            <a:ext cx="3429000" cy="2286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3494"/>
                                        </p:tgtEl>
                                        <p:attrNameLst>
                                          <p:attrName>style.visibility</p:attrName>
                                        </p:attrNameLst>
                                      </p:cBhvr>
                                      <p:to>
                                        <p:strVal val="visible"/>
                                      </p:to>
                                    </p:set>
                                    <p:animEffect transition="in" filter="circle(in)">
                                      <p:cBhvr>
                                        <p:cTn id="7" dur="2000"/>
                                        <p:tgtEl>
                                          <p:spTgt spid="634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2"/>
          <p:cNvPicPr>
            <a:picLocks noChangeAspect="1" noChangeArrowheads="1"/>
          </p:cNvPicPr>
          <p:nvPr/>
        </p:nvPicPr>
        <p:blipFill>
          <a:blip r:embed="rId2"/>
          <a:srcRect l="15844" t="40625" r="48548" b="35417"/>
          <a:stretch>
            <a:fillRect/>
          </a:stretch>
        </p:blipFill>
        <p:spPr bwMode="auto">
          <a:xfrm>
            <a:off x="0" y="5762625"/>
            <a:ext cx="4572000" cy="1095375"/>
          </a:xfrm>
          <a:prstGeom prst="rect">
            <a:avLst/>
          </a:prstGeom>
          <a:noFill/>
          <a:ln w="9525">
            <a:noFill/>
            <a:miter lim="800000"/>
            <a:headEnd/>
            <a:tailEnd/>
          </a:ln>
          <a:effectLst/>
        </p:spPr>
      </p:pic>
      <p:pic>
        <p:nvPicPr>
          <p:cNvPr id="55" name="Picture 4" descr="Witness Tree Forestry and Surveying, LLC | Seminary, MS"/>
          <p:cNvPicPr>
            <a:picLocks noChangeAspect="1" noChangeArrowheads="1"/>
          </p:cNvPicPr>
          <p:nvPr/>
        </p:nvPicPr>
        <p:blipFill>
          <a:blip r:embed="rId3"/>
          <a:srcRect/>
          <a:stretch>
            <a:fillRect/>
          </a:stretch>
        </p:blipFill>
        <p:spPr bwMode="auto">
          <a:xfrm>
            <a:off x="4267200" y="3276600"/>
            <a:ext cx="852586" cy="647701"/>
          </a:xfrm>
          <a:prstGeom prst="rect">
            <a:avLst/>
          </a:prstGeom>
          <a:noFill/>
        </p:spPr>
      </p:pic>
      <p:pic>
        <p:nvPicPr>
          <p:cNvPr id="61444" name="Picture 4" descr="Witness Tree Forestry and Surveying, LLC | Seminary, MS"/>
          <p:cNvPicPr>
            <a:picLocks noChangeAspect="1" noChangeArrowheads="1"/>
          </p:cNvPicPr>
          <p:nvPr/>
        </p:nvPicPr>
        <p:blipFill>
          <a:blip r:embed="rId3"/>
          <a:srcRect/>
          <a:stretch>
            <a:fillRect/>
          </a:stretch>
        </p:blipFill>
        <p:spPr bwMode="auto">
          <a:xfrm>
            <a:off x="4419600" y="5715000"/>
            <a:ext cx="852586" cy="647701"/>
          </a:xfrm>
          <a:prstGeom prst="rect">
            <a:avLst/>
          </a:prstGeom>
          <a:noFill/>
        </p:spPr>
      </p:pic>
      <p:pic>
        <p:nvPicPr>
          <p:cNvPr id="61442" name="Picture 2"/>
          <p:cNvPicPr>
            <a:picLocks noChangeAspect="1" noChangeArrowheads="1"/>
          </p:cNvPicPr>
          <p:nvPr/>
        </p:nvPicPr>
        <p:blipFill>
          <a:blip r:embed="rId4"/>
          <a:srcRect l="11713" t="44792" r="40264" b="30208"/>
          <a:stretch>
            <a:fillRect/>
          </a:stretch>
        </p:blipFill>
        <p:spPr bwMode="auto">
          <a:xfrm>
            <a:off x="0" y="0"/>
            <a:ext cx="9144000" cy="1828800"/>
          </a:xfrm>
          <a:prstGeom prst="rect">
            <a:avLst/>
          </a:prstGeom>
          <a:noFill/>
          <a:ln w="9525">
            <a:noFill/>
            <a:miter lim="800000"/>
            <a:headEnd/>
            <a:tailEnd/>
          </a:ln>
          <a:effectLst/>
        </p:spPr>
      </p:pic>
      <p:pic>
        <p:nvPicPr>
          <p:cNvPr id="5" name="Picture 8" descr="http://www.akiinstruments.com/images/ranging-rods/ranging-rods1.jpg"/>
          <p:cNvPicPr>
            <a:picLocks noChangeAspect="1" noChangeArrowheads="1"/>
          </p:cNvPicPr>
          <p:nvPr/>
        </p:nvPicPr>
        <p:blipFill>
          <a:blip r:embed="rId5"/>
          <a:srcRect l="54054" r="39459"/>
          <a:stretch>
            <a:fillRect/>
          </a:stretch>
        </p:blipFill>
        <p:spPr bwMode="auto">
          <a:xfrm>
            <a:off x="6324600" y="3429000"/>
            <a:ext cx="175055" cy="1138768"/>
          </a:xfrm>
          <a:prstGeom prst="rect">
            <a:avLst/>
          </a:prstGeom>
          <a:noFill/>
        </p:spPr>
      </p:pic>
      <p:pic>
        <p:nvPicPr>
          <p:cNvPr id="6" name="Picture 14" descr="Prismatic Compass, प्रिज्मेटिक कम्पास - Ajanta Export Industry, Ambala |  ID: 12392466197"/>
          <p:cNvPicPr>
            <a:picLocks noChangeAspect="1" noChangeArrowheads="1"/>
          </p:cNvPicPr>
          <p:nvPr/>
        </p:nvPicPr>
        <p:blipFill>
          <a:blip r:embed="rId6"/>
          <a:srcRect/>
          <a:stretch>
            <a:fillRect/>
          </a:stretch>
        </p:blipFill>
        <p:spPr bwMode="auto">
          <a:xfrm>
            <a:off x="1905000" y="3200401"/>
            <a:ext cx="2143125" cy="1428750"/>
          </a:xfrm>
          <a:prstGeom prst="rect">
            <a:avLst/>
          </a:prstGeom>
          <a:noFill/>
        </p:spPr>
      </p:pic>
      <p:cxnSp>
        <p:nvCxnSpPr>
          <p:cNvPr id="7" name="Straight Connector 6"/>
          <p:cNvCxnSpPr>
            <a:stCxn id="9" idx="6"/>
            <a:endCxn id="11" idx="2"/>
          </p:cNvCxnSpPr>
          <p:nvPr/>
        </p:nvCxnSpPr>
        <p:spPr>
          <a:xfrm>
            <a:off x="3200628" y="4702210"/>
            <a:ext cx="3047544" cy="22190"/>
          </a:xfrm>
          <a:prstGeom prst="line">
            <a:avLst/>
          </a:prstGeom>
          <a:ln w="53975"/>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6248400" y="4583668"/>
            <a:ext cx="421442" cy="369332"/>
          </a:xfrm>
          <a:prstGeom prst="rect">
            <a:avLst/>
          </a:prstGeom>
          <a:noFill/>
        </p:spPr>
        <p:txBody>
          <a:bodyPr wrap="square" rtlCol="0">
            <a:spAutoFit/>
          </a:bodyPr>
          <a:lstStyle/>
          <a:p>
            <a:r>
              <a:rPr lang="en-US" b="1" dirty="0" smtClean="0"/>
              <a:t>B</a:t>
            </a:r>
            <a:endParaRPr lang="en-US" b="1" dirty="0"/>
          </a:p>
        </p:txBody>
      </p:sp>
      <p:sp>
        <p:nvSpPr>
          <p:cNvPr id="9" name="Flowchart: Connector 8"/>
          <p:cNvSpPr/>
          <p:nvPr/>
        </p:nvSpPr>
        <p:spPr>
          <a:xfrm>
            <a:off x="2819400" y="4648200"/>
            <a:ext cx="381228" cy="108020"/>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2743200" y="4495800"/>
            <a:ext cx="533400" cy="369332"/>
          </a:xfrm>
          <a:prstGeom prst="rect">
            <a:avLst/>
          </a:prstGeom>
          <a:noFill/>
        </p:spPr>
        <p:txBody>
          <a:bodyPr wrap="square" rtlCol="0">
            <a:spAutoFit/>
          </a:bodyPr>
          <a:lstStyle/>
          <a:p>
            <a:r>
              <a:rPr lang="en-US" b="1" dirty="0" smtClean="0"/>
              <a:t>  A</a:t>
            </a:r>
            <a:endParaRPr lang="en-US" b="1" dirty="0"/>
          </a:p>
        </p:txBody>
      </p:sp>
      <p:sp>
        <p:nvSpPr>
          <p:cNvPr id="11" name="Flowchart: Connector 10"/>
          <p:cNvSpPr/>
          <p:nvPr/>
        </p:nvSpPr>
        <p:spPr>
          <a:xfrm>
            <a:off x="6248172" y="4648200"/>
            <a:ext cx="381228" cy="152400"/>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p:cNvCxnSpPr/>
          <p:nvPr/>
        </p:nvCxnSpPr>
        <p:spPr>
          <a:xfrm rot="5400000" flipH="1" flipV="1">
            <a:off x="2971800" y="3276600"/>
            <a:ext cx="1447800" cy="1295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2971800" y="3886200"/>
            <a:ext cx="1752600" cy="838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4724400" y="3886200"/>
            <a:ext cx="1676400" cy="838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4343400" y="3200400"/>
            <a:ext cx="2057400" cy="1524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4800600" y="4724400"/>
            <a:ext cx="1600200" cy="838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a:endCxn id="11" idx="3"/>
          </p:cNvCxnSpPr>
          <p:nvPr/>
        </p:nvCxnSpPr>
        <p:spPr>
          <a:xfrm rot="5400000" flipH="1" flipV="1">
            <a:off x="4779142" y="4875940"/>
            <a:ext cx="1622518" cy="1427202"/>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10800000">
            <a:off x="2971800" y="4724400"/>
            <a:ext cx="1905000" cy="1676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0800000">
            <a:off x="3124200" y="4876800"/>
            <a:ext cx="1752600" cy="685800"/>
          </a:xfrm>
          <a:prstGeom prst="line">
            <a:avLst/>
          </a:prstGeom>
        </p:spPr>
        <p:style>
          <a:lnRef idx="1">
            <a:schemeClr val="accent1"/>
          </a:lnRef>
          <a:fillRef idx="0">
            <a:schemeClr val="accent1"/>
          </a:fillRef>
          <a:effectRef idx="0">
            <a:schemeClr val="accent1"/>
          </a:effectRef>
          <a:fontRef idx="minor">
            <a:schemeClr val="tx1"/>
          </a:fontRef>
        </p:style>
      </p:cxnSp>
      <p:pic>
        <p:nvPicPr>
          <p:cNvPr id="53" name="Picture 8" descr="http://www.akiinstruments.com/images/ranging-rods/ranging-rods1.jpg"/>
          <p:cNvPicPr>
            <a:picLocks noChangeAspect="1" noChangeArrowheads="1"/>
          </p:cNvPicPr>
          <p:nvPr/>
        </p:nvPicPr>
        <p:blipFill>
          <a:blip r:embed="rId5"/>
          <a:srcRect l="54054" r="39459"/>
          <a:stretch>
            <a:fillRect/>
          </a:stretch>
        </p:blipFill>
        <p:spPr bwMode="auto">
          <a:xfrm>
            <a:off x="4724400" y="4419600"/>
            <a:ext cx="175055" cy="1138768"/>
          </a:xfrm>
          <a:prstGeom prst="rect">
            <a:avLst/>
          </a:prstGeom>
          <a:noFill/>
        </p:spPr>
      </p:pic>
      <p:pic>
        <p:nvPicPr>
          <p:cNvPr id="61446" name="Picture 6" descr="42 Types of Map Symbols - With Their Sketch Drawing and Colour ||Civil  Engineering Surveying Symbols|| - Civil Engineering"/>
          <p:cNvPicPr>
            <a:picLocks noChangeAspect="1" noChangeArrowheads="1"/>
          </p:cNvPicPr>
          <p:nvPr/>
        </p:nvPicPr>
        <p:blipFill>
          <a:blip r:embed="rId7"/>
          <a:srcRect t="47619" b="33333"/>
          <a:stretch>
            <a:fillRect/>
          </a:stretch>
        </p:blipFill>
        <p:spPr bwMode="auto">
          <a:xfrm>
            <a:off x="2971800" y="2895600"/>
            <a:ext cx="2857500" cy="3048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1"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0.70"/>
                                          </p:val>
                                        </p:tav>
                                        <p:tav tm="100000">
                                          <p:val>
                                            <p:strVal val="#ppt_w"/>
                                          </p:val>
                                        </p:tav>
                                      </p:tavLst>
                                    </p:anim>
                                    <p:anim calcmode="lin" valueType="num">
                                      <p:cBhvr>
                                        <p:cTn id="8" dur="1000" fill="hold"/>
                                        <p:tgtEl>
                                          <p:spTgt spid="10"/>
                                        </p:tgtEl>
                                        <p:attrNameLst>
                                          <p:attrName>ppt_h</p:attrName>
                                        </p:attrNameLst>
                                      </p:cBhvr>
                                      <p:tavLst>
                                        <p:tav tm="0">
                                          <p:val>
                                            <p:strVal val="#ppt_h"/>
                                          </p:val>
                                        </p:tav>
                                        <p:tav tm="100000">
                                          <p:val>
                                            <p:strVal val="#ppt_h"/>
                                          </p:val>
                                        </p:tav>
                                      </p:tavLst>
                                    </p:anim>
                                    <p:animEffect transition="in" filter="fade">
                                      <p:cBhvr>
                                        <p:cTn id="9" dur="1000"/>
                                        <p:tgtEl>
                                          <p:spTgt spid="10"/>
                                        </p:tgtEl>
                                      </p:cBhvr>
                                    </p:animEffect>
                                  </p:childTnLst>
                                </p:cTn>
                              </p:par>
                              <p:par>
                                <p:cTn id="10" presetID="55"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strVal val="#ppt_w*0.70"/>
                                          </p:val>
                                        </p:tav>
                                        <p:tav tm="100000">
                                          <p:val>
                                            <p:strVal val="#ppt_w"/>
                                          </p:val>
                                        </p:tav>
                                      </p:tavLst>
                                    </p:anim>
                                    <p:anim calcmode="lin" valueType="num">
                                      <p:cBhvr>
                                        <p:cTn id="13" dur="1000" fill="hold"/>
                                        <p:tgtEl>
                                          <p:spTgt spid="6"/>
                                        </p:tgtEl>
                                        <p:attrNameLst>
                                          <p:attrName>ppt_h</p:attrName>
                                        </p:attrNameLst>
                                      </p:cBhvr>
                                      <p:tavLst>
                                        <p:tav tm="0">
                                          <p:val>
                                            <p:strVal val="#ppt_h"/>
                                          </p:val>
                                        </p:tav>
                                        <p:tav tm="100000">
                                          <p:val>
                                            <p:strVal val="#ppt_h"/>
                                          </p:val>
                                        </p:tav>
                                      </p:tavLst>
                                    </p:anim>
                                    <p:animEffect transition="in" filter="fade">
                                      <p:cBhvr>
                                        <p:cTn id="14" dur="10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1000" fill="hold"/>
                                        <p:tgtEl>
                                          <p:spTgt spid="5"/>
                                        </p:tgtEl>
                                        <p:attrNameLst>
                                          <p:attrName>ppt_w</p:attrName>
                                        </p:attrNameLst>
                                      </p:cBhvr>
                                      <p:tavLst>
                                        <p:tav tm="0">
                                          <p:val>
                                            <p:strVal val="#ppt_w*0.70"/>
                                          </p:val>
                                        </p:tav>
                                        <p:tav tm="100000">
                                          <p:val>
                                            <p:strVal val="#ppt_w"/>
                                          </p:val>
                                        </p:tav>
                                      </p:tavLst>
                                    </p:anim>
                                    <p:anim calcmode="lin" valueType="num">
                                      <p:cBhvr>
                                        <p:cTn id="20" dur="1000" fill="hold"/>
                                        <p:tgtEl>
                                          <p:spTgt spid="5"/>
                                        </p:tgtEl>
                                        <p:attrNameLst>
                                          <p:attrName>ppt_h</p:attrName>
                                        </p:attrNameLst>
                                      </p:cBhvr>
                                      <p:tavLst>
                                        <p:tav tm="0">
                                          <p:val>
                                            <p:strVal val="#ppt_h"/>
                                          </p:val>
                                        </p:tav>
                                        <p:tav tm="100000">
                                          <p:val>
                                            <p:strVal val="#ppt_h"/>
                                          </p:val>
                                        </p:tav>
                                      </p:tavLst>
                                    </p:anim>
                                    <p:animEffect transition="in" filter="fade">
                                      <p:cBhvr>
                                        <p:cTn id="21" dur="1000"/>
                                        <p:tgtEl>
                                          <p:spTgt spid="5"/>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down)">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down)">
                                      <p:cBhvr>
                                        <p:cTn id="29" dur="500"/>
                                        <p:tgtEl>
                                          <p:spTgt spid="11"/>
                                        </p:tgtEl>
                                      </p:cBhvr>
                                    </p:animEffect>
                                  </p:childTnLst>
                                </p:cTn>
                              </p:par>
                              <p:par>
                                <p:cTn id="30" presetID="22" presetClass="entr" presetSubtype="4" fill="hold"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down)">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61444"/>
                                        </p:tgtEl>
                                        <p:attrNameLst>
                                          <p:attrName>style.visibility</p:attrName>
                                        </p:attrNameLst>
                                      </p:cBhvr>
                                      <p:to>
                                        <p:strVal val="visible"/>
                                      </p:to>
                                    </p:set>
                                    <p:animEffect transition="in" filter="circle(in)">
                                      <p:cBhvr>
                                        <p:cTn id="37" dur="2000"/>
                                        <p:tgtEl>
                                          <p:spTgt spid="61444"/>
                                        </p:tgtEl>
                                      </p:cBhvr>
                                    </p:animEffect>
                                  </p:childTnLst>
                                </p:cTn>
                              </p:par>
                              <p:par>
                                <p:cTn id="38" presetID="6" presetClass="entr" presetSubtype="16" fill="hold" nodeType="withEffect">
                                  <p:stCondLst>
                                    <p:cond delay="0"/>
                                  </p:stCondLst>
                                  <p:childTnLst>
                                    <p:set>
                                      <p:cBhvr>
                                        <p:cTn id="39" dur="1" fill="hold">
                                          <p:stCondLst>
                                            <p:cond delay="0"/>
                                          </p:stCondLst>
                                        </p:cTn>
                                        <p:tgtEl>
                                          <p:spTgt spid="44"/>
                                        </p:tgtEl>
                                        <p:attrNameLst>
                                          <p:attrName>style.visibility</p:attrName>
                                        </p:attrNameLst>
                                      </p:cBhvr>
                                      <p:to>
                                        <p:strVal val="visible"/>
                                      </p:to>
                                    </p:set>
                                    <p:animEffect transition="in" filter="circle(in)">
                                      <p:cBhvr>
                                        <p:cTn id="40" dur="2000"/>
                                        <p:tgtEl>
                                          <p:spTgt spid="44"/>
                                        </p:tgtEl>
                                      </p:cBhvr>
                                    </p:animEffect>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nodeType="clickEffect">
                                  <p:stCondLst>
                                    <p:cond delay="0"/>
                                  </p:stCondLst>
                                  <p:childTnLst>
                                    <p:set>
                                      <p:cBhvr>
                                        <p:cTn id="44" dur="1" fill="hold">
                                          <p:stCondLst>
                                            <p:cond delay="0"/>
                                          </p:stCondLst>
                                        </p:cTn>
                                        <p:tgtEl>
                                          <p:spTgt spid="49"/>
                                        </p:tgtEl>
                                        <p:attrNameLst>
                                          <p:attrName>style.visibility</p:attrName>
                                        </p:attrNameLst>
                                      </p:cBhvr>
                                      <p:to>
                                        <p:strVal val="visible"/>
                                      </p:to>
                                    </p:set>
                                    <p:animEffect transition="in" filter="circle(in)">
                                      <p:cBhvr>
                                        <p:cTn id="45" dur="2000"/>
                                        <p:tgtEl>
                                          <p:spTgt spid="49"/>
                                        </p:tgtEl>
                                      </p:cBhvr>
                                    </p:animEffect>
                                  </p:childTnLst>
                                </p:cTn>
                              </p:par>
                              <p:par>
                                <p:cTn id="46" presetID="6" presetClass="entr" presetSubtype="16" fill="hold" nodeType="withEffect">
                                  <p:stCondLst>
                                    <p:cond delay="0"/>
                                  </p:stCondLst>
                                  <p:childTnLst>
                                    <p:set>
                                      <p:cBhvr>
                                        <p:cTn id="47" dur="1" fill="hold">
                                          <p:stCondLst>
                                            <p:cond delay="0"/>
                                          </p:stCondLst>
                                        </p:cTn>
                                        <p:tgtEl>
                                          <p:spTgt spid="53"/>
                                        </p:tgtEl>
                                        <p:attrNameLst>
                                          <p:attrName>style.visibility</p:attrName>
                                        </p:attrNameLst>
                                      </p:cBhvr>
                                      <p:to>
                                        <p:strVal val="visible"/>
                                      </p:to>
                                    </p:set>
                                    <p:animEffect transition="in" filter="circle(in)">
                                      <p:cBhvr>
                                        <p:cTn id="48" dur="2000"/>
                                        <p:tgtEl>
                                          <p:spTgt spid="53"/>
                                        </p:tgtEl>
                                      </p:cBhvr>
                                    </p:animEffect>
                                  </p:childTnLst>
                                </p:cTn>
                              </p:par>
                            </p:childTnLst>
                          </p:cTn>
                        </p:par>
                      </p:childTnLst>
                    </p:cTn>
                  </p:par>
                  <p:par>
                    <p:cTn id="49" fill="hold">
                      <p:stCondLst>
                        <p:cond delay="indefinite"/>
                      </p:stCondLst>
                      <p:childTnLst>
                        <p:par>
                          <p:cTn id="50" fill="hold">
                            <p:stCondLst>
                              <p:cond delay="0"/>
                            </p:stCondLst>
                            <p:childTnLst>
                              <p:par>
                                <p:cTn id="51" presetID="6" presetClass="entr" presetSubtype="16" fill="hold" nodeType="click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circle(in)">
                                      <p:cBhvr>
                                        <p:cTn id="53" dur="2000"/>
                                        <p:tgtEl>
                                          <p:spTgt spid="14"/>
                                        </p:tgtEl>
                                      </p:cBhvr>
                                    </p:animEffect>
                                  </p:childTnLst>
                                </p:cTn>
                              </p:par>
                              <p:par>
                                <p:cTn id="54" presetID="6" presetClass="entr" presetSubtype="16" fill="hold" nodeType="withEffect">
                                  <p:stCondLst>
                                    <p:cond delay="0"/>
                                  </p:stCondLst>
                                  <p:childTnLst>
                                    <p:set>
                                      <p:cBhvr>
                                        <p:cTn id="55" dur="1" fill="hold">
                                          <p:stCondLst>
                                            <p:cond delay="0"/>
                                          </p:stCondLst>
                                        </p:cTn>
                                        <p:tgtEl>
                                          <p:spTgt spid="55"/>
                                        </p:tgtEl>
                                        <p:attrNameLst>
                                          <p:attrName>style.visibility</p:attrName>
                                        </p:attrNameLst>
                                      </p:cBhvr>
                                      <p:to>
                                        <p:strVal val="visible"/>
                                      </p:to>
                                    </p:set>
                                    <p:animEffect transition="in" filter="circle(in)">
                                      <p:cBhvr>
                                        <p:cTn id="56" dur="2000"/>
                                        <p:tgtEl>
                                          <p:spTgt spid="55"/>
                                        </p:tgtEl>
                                      </p:cBhvr>
                                    </p:animEffect>
                                  </p:childTnLst>
                                </p:cTn>
                              </p:par>
                            </p:childTnLst>
                          </p:cTn>
                        </p:par>
                      </p:childTnLst>
                    </p:cTn>
                  </p:par>
                  <p:par>
                    <p:cTn id="57" fill="hold">
                      <p:stCondLst>
                        <p:cond delay="indefinite"/>
                      </p:stCondLst>
                      <p:childTnLst>
                        <p:par>
                          <p:cTn id="58" fill="hold">
                            <p:stCondLst>
                              <p:cond delay="0"/>
                            </p:stCondLst>
                            <p:childTnLst>
                              <p:par>
                                <p:cTn id="59" presetID="6" presetClass="entr" presetSubtype="16" fill="hold" nodeType="click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circle(in)">
                                      <p:cBhvr>
                                        <p:cTn id="61" dur="2000"/>
                                        <p:tgtEl>
                                          <p:spTgt spid="13"/>
                                        </p:tgtEl>
                                      </p:cBhvr>
                                    </p:animEffect>
                                  </p:childTnLst>
                                </p:cTn>
                              </p:par>
                              <p:par>
                                <p:cTn id="62" presetID="6" presetClass="entr" presetSubtype="16" fill="hold" nodeType="withEffect">
                                  <p:stCondLst>
                                    <p:cond delay="0"/>
                                  </p:stCondLst>
                                  <p:childTnLst>
                                    <p:set>
                                      <p:cBhvr>
                                        <p:cTn id="63" dur="1" fill="hold">
                                          <p:stCondLst>
                                            <p:cond delay="0"/>
                                          </p:stCondLst>
                                        </p:cTn>
                                        <p:tgtEl>
                                          <p:spTgt spid="61446"/>
                                        </p:tgtEl>
                                        <p:attrNameLst>
                                          <p:attrName>style.visibility</p:attrName>
                                        </p:attrNameLst>
                                      </p:cBhvr>
                                      <p:to>
                                        <p:strVal val="visible"/>
                                      </p:to>
                                    </p:set>
                                    <p:animEffect transition="in" filter="circle(in)">
                                      <p:cBhvr>
                                        <p:cTn id="64" dur="2000"/>
                                        <p:tgtEl>
                                          <p:spTgt spid="61446"/>
                                        </p:tgtEl>
                                      </p:cBhvr>
                                    </p:animEffect>
                                  </p:childTnLst>
                                </p:cTn>
                              </p:par>
                              <p:par>
                                <p:cTn id="65" presetID="6" presetClass="entr" presetSubtype="16" fill="hold" nodeType="withEffect">
                                  <p:stCondLst>
                                    <p:cond delay="0"/>
                                  </p:stCondLst>
                                  <p:childTnLst>
                                    <p:set>
                                      <p:cBhvr>
                                        <p:cTn id="66" dur="1" fill="hold">
                                          <p:stCondLst>
                                            <p:cond delay="0"/>
                                          </p:stCondLst>
                                        </p:cTn>
                                        <p:tgtEl>
                                          <p:spTgt spid="61444"/>
                                        </p:tgtEl>
                                        <p:attrNameLst>
                                          <p:attrName>style.visibility</p:attrName>
                                        </p:attrNameLst>
                                      </p:cBhvr>
                                      <p:to>
                                        <p:strVal val="visible"/>
                                      </p:to>
                                    </p:set>
                                    <p:animEffect transition="in" filter="circle(in)">
                                      <p:cBhvr>
                                        <p:cTn id="67" dur="2000"/>
                                        <p:tgtEl>
                                          <p:spTgt spid="61444"/>
                                        </p:tgtEl>
                                      </p:cBhvr>
                                    </p:animEffect>
                                  </p:childTnLst>
                                </p:cTn>
                              </p:par>
                            </p:childTnLst>
                          </p:cTn>
                        </p:par>
                      </p:childTnLst>
                    </p:cTn>
                  </p:par>
                  <p:par>
                    <p:cTn id="68" fill="hold">
                      <p:stCondLst>
                        <p:cond delay="indefinite"/>
                      </p:stCondLst>
                      <p:childTnLst>
                        <p:par>
                          <p:cTn id="69" fill="hold">
                            <p:stCondLst>
                              <p:cond delay="0"/>
                            </p:stCondLst>
                            <p:childTnLst>
                              <p:par>
                                <p:cTn id="70" presetID="6" presetClass="entr" presetSubtype="16" fill="hold" nodeType="clickEffect">
                                  <p:stCondLst>
                                    <p:cond delay="0"/>
                                  </p:stCondLst>
                                  <p:childTnLst>
                                    <p:set>
                                      <p:cBhvr>
                                        <p:cTn id="71" dur="1" fill="hold">
                                          <p:stCondLst>
                                            <p:cond delay="0"/>
                                          </p:stCondLst>
                                        </p:cTn>
                                        <p:tgtEl>
                                          <p:spTgt spid="56"/>
                                        </p:tgtEl>
                                        <p:attrNameLst>
                                          <p:attrName>style.visibility</p:attrName>
                                        </p:attrNameLst>
                                      </p:cBhvr>
                                      <p:to>
                                        <p:strVal val="visible"/>
                                      </p:to>
                                    </p:set>
                                    <p:animEffect transition="in" filter="circle(in)">
                                      <p:cBhvr>
                                        <p:cTn id="72" dur="2000"/>
                                        <p:tgtEl>
                                          <p:spTgt spid="56"/>
                                        </p:tgtEl>
                                      </p:cBhvr>
                                    </p:animEffect>
                                  </p:childTnLst>
                                </p:cTn>
                              </p:par>
                            </p:childTnLst>
                          </p:cTn>
                        </p:par>
                      </p:childTnLst>
                    </p:cTn>
                  </p:par>
                  <p:par>
                    <p:cTn id="73" fill="hold">
                      <p:stCondLst>
                        <p:cond delay="indefinite"/>
                      </p:stCondLst>
                      <p:childTnLst>
                        <p:par>
                          <p:cTn id="74" fill="hold">
                            <p:stCondLst>
                              <p:cond delay="0"/>
                            </p:stCondLst>
                            <p:childTnLst>
                              <p:par>
                                <p:cTn id="75" presetID="6" presetClass="entr" presetSubtype="16" fill="hold" nodeType="clickEffect">
                                  <p:stCondLst>
                                    <p:cond delay="0"/>
                                  </p:stCondLst>
                                  <p:childTnLst>
                                    <p:set>
                                      <p:cBhvr>
                                        <p:cTn id="76" dur="1" fill="hold">
                                          <p:stCondLst>
                                            <p:cond delay="0"/>
                                          </p:stCondLst>
                                        </p:cTn>
                                        <p:tgtEl>
                                          <p:spTgt spid="34"/>
                                        </p:tgtEl>
                                        <p:attrNameLst>
                                          <p:attrName>style.visibility</p:attrName>
                                        </p:attrNameLst>
                                      </p:cBhvr>
                                      <p:to>
                                        <p:strVal val="visible"/>
                                      </p:to>
                                    </p:set>
                                    <p:animEffect transition="in" filter="circle(in)">
                                      <p:cBhvr>
                                        <p:cTn id="77" dur="2000"/>
                                        <p:tgtEl>
                                          <p:spTgt spid="34"/>
                                        </p:tgtEl>
                                      </p:cBhvr>
                                    </p:animEffect>
                                  </p:childTnLst>
                                </p:cTn>
                              </p:par>
                            </p:childTnLst>
                          </p:cTn>
                        </p:par>
                      </p:childTnLst>
                    </p:cTn>
                  </p:par>
                  <p:par>
                    <p:cTn id="78" fill="hold">
                      <p:stCondLst>
                        <p:cond delay="indefinite"/>
                      </p:stCondLst>
                      <p:childTnLst>
                        <p:par>
                          <p:cTn id="79" fill="hold">
                            <p:stCondLst>
                              <p:cond delay="0"/>
                            </p:stCondLst>
                            <p:childTnLst>
                              <p:par>
                                <p:cTn id="80" presetID="6" presetClass="entr" presetSubtype="16" fill="hold" nodeType="clickEffect">
                                  <p:stCondLst>
                                    <p:cond delay="0"/>
                                  </p:stCondLst>
                                  <p:childTnLst>
                                    <p:set>
                                      <p:cBhvr>
                                        <p:cTn id="81" dur="1" fill="hold">
                                          <p:stCondLst>
                                            <p:cond delay="0"/>
                                          </p:stCondLst>
                                        </p:cTn>
                                        <p:tgtEl>
                                          <p:spTgt spid="30"/>
                                        </p:tgtEl>
                                        <p:attrNameLst>
                                          <p:attrName>style.visibility</p:attrName>
                                        </p:attrNameLst>
                                      </p:cBhvr>
                                      <p:to>
                                        <p:strVal val="visible"/>
                                      </p:to>
                                    </p:set>
                                    <p:animEffect transition="in" filter="circle(in)">
                                      <p:cBhvr>
                                        <p:cTn id="82" dur="2000"/>
                                        <p:tgtEl>
                                          <p:spTgt spid="30"/>
                                        </p:tgtEl>
                                      </p:cBhvr>
                                    </p:animEffect>
                                  </p:childTnLst>
                                </p:cTn>
                              </p:par>
                            </p:childTnLst>
                          </p:cTn>
                        </p:par>
                      </p:childTnLst>
                    </p:cTn>
                  </p:par>
                  <p:par>
                    <p:cTn id="83" fill="hold">
                      <p:stCondLst>
                        <p:cond delay="indefinite"/>
                      </p:stCondLst>
                      <p:childTnLst>
                        <p:par>
                          <p:cTn id="84" fill="hold">
                            <p:stCondLst>
                              <p:cond delay="0"/>
                            </p:stCondLst>
                            <p:childTnLst>
                              <p:par>
                                <p:cTn id="85" presetID="6" presetClass="entr" presetSubtype="16" fill="hold" nodeType="clickEffect">
                                  <p:stCondLst>
                                    <p:cond delay="0"/>
                                  </p:stCondLst>
                                  <p:childTnLst>
                                    <p:set>
                                      <p:cBhvr>
                                        <p:cTn id="86" dur="1" fill="hold">
                                          <p:stCondLst>
                                            <p:cond delay="0"/>
                                          </p:stCondLst>
                                        </p:cTn>
                                        <p:tgtEl>
                                          <p:spTgt spid="24"/>
                                        </p:tgtEl>
                                        <p:attrNameLst>
                                          <p:attrName>style.visibility</p:attrName>
                                        </p:attrNameLst>
                                      </p:cBhvr>
                                      <p:to>
                                        <p:strVal val="visible"/>
                                      </p:to>
                                    </p:set>
                                    <p:animEffect transition="in" filter="circle(in)">
                                      <p:cBhvr>
                                        <p:cTn id="87" dur="2000"/>
                                        <p:tgtEl>
                                          <p:spTgt spid="24"/>
                                        </p:tgtEl>
                                      </p:cBhvr>
                                    </p:animEffect>
                                  </p:childTnLst>
                                </p:cTn>
                              </p:par>
                            </p:childTnLst>
                          </p:cTn>
                        </p:par>
                      </p:childTnLst>
                    </p:cTn>
                  </p:par>
                  <p:par>
                    <p:cTn id="88" fill="hold">
                      <p:stCondLst>
                        <p:cond delay="indefinite"/>
                      </p:stCondLst>
                      <p:childTnLst>
                        <p:par>
                          <p:cTn id="89" fill="hold">
                            <p:stCondLst>
                              <p:cond delay="0"/>
                            </p:stCondLst>
                            <p:childTnLst>
                              <p:par>
                                <p:cTn id="90" presetID="6" presetClass="entr" presetSubtype="16" fill="hold" nodeType="clickEffect">
                                  <p:stCondLst>
                                    <p:cond delay="0"/>
                                  </p:stCondLst>
                                  <p:childTnLst>
                                    <p:set>
                                      <p:cBhvr>
                                        <p:cTn id="91" dur="1" fill="hold">
                                          <p:stCondLst>
                                            <p:cond delay="0"/>
                                          </p:stCondLst>
                                        </p:cTn>
                                        <p:tgtEl>
                                          <p:spTgt spid="25"/>
                                        </p:tgtEl>
                                        <p:attrNameLst>
                                          <p:attrName>style.visibility</p:attrName>
                                        </p:attrNameLst>
                                      </p:cBhvr>
                                      <p:to>
                                        <p:strVal val="visible"/>
                                      </p:to>
                                    </p:set>
                                    <p:animEffect transition="in" filter="circle(in)">
                                      <p:cBhvr>
                                        <p:cTn id="92"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Prismatic Compass, प्रिज्मेटिक कम्पास - Ajanta Export Industry, Ambala |  ID: 12392466197"/>
          <p:cNvPicPr>
            <a:picLocks noChangeAspect="1" noChangeArrowheads="1"/>
          </p:cNvPicPr>
          <p:nvPr/>
        </p:nvPicPr>
        <p:blipFill>
          <a:blip r:embed="rId2"/>
          <a:srcRect/>
          <a:stretch>
            <a:fillRect/>
          </a:stretch>
        </p:blipFill>
        <p:spPr bwMode="auto">
          <a:xfrm>
            <a:off x="3038475" y="4038600"/>
            <a:ext cx="2143125" cy="2143125"/>
          </a:xfrm>
          <a:prstGeom prst="rect">
            <a:avLst/>
          </a:prstGeom>
          <a:noFill/>
        </p:spPr>
      </p:pic>
      <p:pic>
        <p:nvPicPr>
          <p:cNvPr id="5" name="Picture 14" descr="Prismatic Compass, प्रिज्मेटिक कम्पास - Ajanta Export Industry, Ambala |  ID: 12392466197"/>
          <p:cNvPicPr>
            <a:picLocks noChangeAspect="1" noChangeArrowheads="1"/>
          </p:cNvPicPr>
          <p:nvPr/>
        </p:nvPicPr>
        <p:blipFill>
          <a:blip r:embed="rId2"/>
          <a:srcRect/>
          <a:stretch>
            <a:fillRect/>
          </a:stretch>
        </p:blipFill>
        <p:spPr bwMode="auto">
          <a:xfrm>
            <a:off x="5181600" y="457200"/>
            <a:ext cx="2143125" cy="2143125"/>
          </a:xfrm>
          <a:prstGeom prst="rect">
            <a:avLst/>
          </a:prstGeom>
          <a:noFill/>
        </p:spPr>
      </p:pic>
      <p:sp>
        <p:nvSpPr>
          <p:cNvPr id="9" name="Flowchart: Connector 8"/>
          <p:cNvSpPr/>
          <p:nvPr/>
        </p:nvSpPr>
        <p:spPr>
          <a:xfrm>
            <a:off x="6019800" y="2514600"/>
            <a:ext cx="304800" cy="152400"/>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p:cNvSpPr/>
          <p:nvPr/>
        </p:nvSpPr>
        <p:spPr>
          <a:xfrm>
            <a:off x="3962400" y="6172200"/>
            <a:ext cx="304800" cy="152400"/>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p:cNvCxnSpPr/>
          <p:nvPr/>
        </p:nvCxnSpPr>
        <p:spPr>
          <a:xfrm rot="5400000" flipH="1" flipV="1">
            <a:off x="3231356" y="3398044"/>
            <a:ext cx="3743325" cy="2128837"/>
          </a:xfrm>
          <a:prstGeom prst="line">
            <a:avLst/>
          </a:prstGeom>
          <a:ln w="53975"/>
        </p:spPr>
        <p:style>
          <a:lnRef idx="1">
            <a:schemeClr val="accent1"/>
          </a:lnRef>
          <a:fillRef idx="0">
            <a:schemeClr val="accent1"/>
          </a:fillRef>
          <a:effectRef idx="0">
            <a:schemeClr val="accent1"/>
          </a:effectRef>
          <a:fontRef idx="minor">
            <a:schemeClr val="tx1"/>
          </a:fontRef>
        </p:style>
      </p:cxnSp>
      <p:cxnSp>
        <p:nvCxnSpPr>
          <p:cNvPr id="13" name="Straight Connector 12"/>
          <p:cNvCxnSpPr>
            <a:endCxn id="5" idx="2"/>
          </p:cNvCxnSpPr>
          <p:nvPr/>
        </p:nvCxnSpPr>
        <p:spPr>
          <a:xfrm rot="16200000" flipH="1">
            <a:off x="4424363" y="771525"/>
            <a:ext cx="457200" cy="3200400"/>
          </a:xfrm>
          <a:prstGeom prst="line">
            <a:avLst/>
          </a:prstGeom>
          <a:ln w="53975"/>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6206155" y="2426732"/>
            <a:ext cx="421442" cy="369332"/>
          </a:xfrm>
          <a:prstGeom prst="rect">
            <a:avLst/>
          </a:prstGeom>
          <a:noFill/>
        </p:spPr>
        <p:txBody>
          <a:bodyPr wrap="square" rtlCol="0">
            <a:spAutoFit/>
          </a:bodyPr>
          <a:lstStyle/>
          <a:p>
            <a:r>
              <a:rPr lang="en-US" b="1" dirty="0" smtClean="0"/>
              <a:t>B</a:t>
            </a:r>
            <a:endParaRPr lang="en-US" b="1" dirty="0"/>
          </a:p>
        </p:txBody>
      </p:sp>
      <p:sp>
        <p:nvSpPr>
          <p:cNvPr id="20" name="TextBox 19"/>
          <p:cNvSpPr txBox="1"/>
          <p:nvPr/>
        </p:nvSpPr>
        <p:spPr>
          <a:xfrm>
            <a:off x="4148554" y="6160532"/>
            <a:ext cx="423446" cy="369332"/>
          </a:xfrm>
          <a:prstGeom prst="rect">
            <a:avLst/>
          </a:prstGeom>
          <a:noFill/>
        </p:spPr>
        <p:txBody>
          <a:bodyPr wrap="square" rtlCol="0">
            <a:spAutoFit/>
          </a:bodyPr>
          <a:lstStyle/>
          <a:p>
            <a:r>
              <a:rPr lang="en-US" b="1" dirty="0" smtClean="0"/>
              <a:t>A</a:t>
            </a:r>
            <a:endParaRPr lang="en-US" b="1" dirty="0"/>
          </a:p>
        </p:txBody>
      </p:sp>
      <p:sp>
        <p:nvSpPr>
          <p:cNvPr id="18" name="TextBox 17"/>
          <p:cNvSpPr txBox="1"/>
          <p:nvPr/>
        </p:nvSpPr>
        <p:spPr>
          <a:xfrm>
            <a:off x="2514600" y="1981200"/>
            <a:ext cx="336952" cy="369332"/>
          </a:xfrm>
          <a:prstGeom prst="rect">
            <a:avLst/>
          </a:prstGeom>
          <a:noFill/>
        </p:spPr>
        <p:txBody>
          <a:bodyPr wrap="none" rtlCol="0">
            <a:spAutoFit/>
          </a:bodyPr>
          <a:lstStyle/>
          <a:p>
            <a:r>
              <a:rPr lang="en-US" b="1" dirty="0" smtClean="0"/>
              <a:t>C</a:t>
            </a:r>
            <a:endParaRPr lang="en-US" b="1" dirty="0"/>
          </a:p>
        </p:txBody>
      </p:sp>
      <p:sp>
        <p:nvSpPr>
          <p:cNvPr id="7" name="Flowchart: Connector 6"/>
          <p:cNvSpPr/>
          <p:nvPr/>
        </p:nvSpPr>
        <p:spPr>
          <a:xfrm>
            <a:off x="2781186" y="2052585"/>
            <a:ext cx="381228" cy="81015"/>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9634" name="Picture 2" descr="Surveying"/>
          <p:cNvPicPr>
            <a:picLocks noChangeAspect="1" noChangeArrowheads="1"/>
          </p:cNvPicPr>
          <p:nvPr/>
        </p:nvPicPr>
        <p:blipFill>
          <a:blip r:embed="rId3"/>
          <a:srcRect t="25806" r="31034"/>
          <a:stretch>
            <a:fillRect/>
          </a:stretch>
        </p:blipFill>
        <p:spPr bwMode="auto">
          <a:xfrm>
            <a:off x="6934200" y="4648200"/>
            <a:ext cx="837253" cy="842486"/>
          </a:xfrm>
          <a:prstGeom prst="ellipse">
            <a:avLst/>
          </a:prstGeom>
          <a:ln>
            <a:noFill/>
          </a:ln>
          <a:effectLst>
            <a:softEdge rad="112500"/>
          </a:effectLst>
        </p:spPr>
      </p:pic>
      <p:pic>
        <p:nvPicPr>
          <p:cNvPr id="69636" name="Picture 4" descr="Surveying"/>
          <p:cNvPicPr>
            <a:picLocks noChangeAspect="1" noChangeArrowheads="1"/>
          </p:cNvPicPr>
          <p:nvPr/>
        </p:nvPicPr>
        <p:blipFill>
          <a:blip r:embed="rId3"/>
          <a:srcRect t="25806" r="24138"/>
          <a:stretch>
            <a:fillRect/>
          </a:stretch>
        </p:blipFill>
        <p:spPr bwMode="auto">
          <a:xfrm>
            <a:off x="4343400" y="1066800"/>
            <a:ext cx="762000" cy="697057"/>
          </a:xfrm>
          <a:prstGeom prst="ellipse">
            <a:avLst/>
          </a:prstGeom>
          <a:ln>
            <a:noFill/>
          </a:ln>
          <a:effectLst>
            <a:softEdge rad="112500"/>
          </a:effectLst>
        </p:spPr>
      </p:pic>
      <p:pic>
        <p:nvPicPr>
          <p:cNvPr id="69638" name="Picture 6" descr="Forestry Archives - Page 3 of 3 - Forestry Notes"/>
          <p:cNvPicPr>
            <a:picLocks noChangeAspect="1" noChangeArrowheads="1"/>
          </p:cNvPicPr>
          <p:nvPr/>
        </p:nvPicPr>
        <p:blipFill>
          <a:blip r:embed="rId4"/>
          <a:srcRect/>
          <a:stretch>
            <a:fillRect/>
          </a:stretch>
        </p:blipFill>
        <p:spPr bwMode="auto">
          <a:xfrm>
            <a:off x="3352800" y="2894164"/>
            <a:ext cx="855766" cy="839636"/>
          </a:xfrm>
          <a:prstGeom prst="ellipse">
            <a:avLst/>
          </a:prstGeom>
          <a:ln>
            <a:noFill/>
          </a:ln>
          <a:effectLst>
            <a:softEdge rad="112500"/>
          </a:effectLst>
        </p:spPr>
      </p:pic>
      <p:pic>
        <p:nvPicPr>
          <p:cNvPr id="69640" name="Picture 8" descr="http://www.akiinstruments.com/images/ranging-rods/ranging-rods1.jpg"/>
          <p:cNvPicPr>
            <a:picLocks noChangeAspect="1" noChangeArrowheads="1"/>
          </p:cNvPicPr>
          <p:nvPr/>
        </p:nvPicPr>
        <p:blipFill>
          <a:blip r:embed="rId5"/>
          <a:srcRect l="54054" r="39459"/>
          <a:stretch>
            <a:fillRect/>
          </a:stretch>
        </p:blipFill>
        <p:spPr bwMode="auto">
          <a:xfrm>
            <a:off x="2895600" y="304800"/>
            <a:ext cx="175055" cy="1708152"/>
          </a:xfrm>
          <a:prstGeom prst="rect">
            <a:avLst/>
          </a:prstGeom>
          <a:noFill/>
        </p:spPr>
      </p:pic>
      <p:pic>
        <p:nvPicPr>
          <p:cNvPr id="26" name="Picture 8" descr="http://www.akiinstruments.com/images/ranging-rods/ranging-rods1.jpg"/>
          <p:cNvPicPr>
            <a:picLocks noChangeAspect="1" noChangeArrowheads="1"/>
          </p:cNvPicPr>
          <p:nvPr/>
        </p:nvPicPr>
        <p:blipFill>
          <a:blip r:embed="rId5"/>
          <a:srcRect l="54054" r="39459"/>
          <a:stretch>
            <a:fillRect/>
          </a:stretch>
        </p:blipFill>
        <p:spPr bwMode="auto">
          <a:xfrm>
            <a:off x="6019800" y="3505200"/>
            <a:ext cx="175055" cy="1708152"/>
          </a:xfrm>
          <a:prstGeom prst="rect">
            <a:avLst/>
          </a:prstGeom>
          <a:noFill/>
        </p:spPr>
      </p:pic>
      <p:pic>
        <p:nvPicPr>
          <p:cNvPr id="27" name="Picture 2"/>
          <p:cNvPicPr>
            <a:picLocks noChangeAspect="1" noChangeArrowheads="1"/>
          </p:cNvPicPr>
          <p:nvPr/>
        </p:nvPicPr>
        <p:blipFill>
          <a:blip r:embed="rId6"/>
          <a:srcRect l="7613" t="43750" r="53148" b="34375"/>
          <a:stretch>
            <a:fillRect/>
          </a:stretch>
        </p:blipFill>
        <p:spPr bwMode="auto">
          <a:xfrm>
            <a:off x="0" y="3657600"/>
            <a:ext cx="9144000" cy="914400"/>
          </a:xfrm>
          <a:prstGeom prst="rect">
            <a:avLst/>
          </a:prstGeom>
          <a:noFill/>
          <a:ln w="9525">
            <a:noFill/>
            <a:miter lim="800000"/>
            <a:headEnd/>
            <a:tailEnd/>
          </a:ln>
          <a:effectLst/>
        </p:spPr>
      </p:pic>
      <p:pic>
        <p:nvPicPr>
          <p:cNvPr id="21" name="Picture 14" descr="Prismatic Compass, प्रिज्मेटिक कम्पास - Ajanta Export Industry, Ambala |  ID: 12392466197"/>
          <p:cNvPicPr>
            <a:picLocks noChangeAspect="1" noChangeArrowheads="1"/>
          </p:cNvPicPr>
          <p:nvPr/>
        </p:nvPicPr>
        <p:blipFill>
          <a:blip r:embed="rId2"/>
          <a:srcRect/>
          <a:stretch>
            <a:fillRect/>
          </a:stretch>
        </p:blipFill>
        <p:spPr bwMode="auto">
          <a:xfrm>
            <a:off x="228600" y="838200"/>
            <a:ext cx="2143125" cy="2143125"/>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ChangeAspect="1" noChangeArrowheads="1"/>
          </p:cNvPicPr>
          <p:nvPr/>
        </p:nvPicPr>
        <p:blipFill>
          <a:blip r:embed="rId2">
            <a:duotone>
              <a:prstClr val="black"/>
              <a:schemeClr val="accent5">
                <a:tint val="45000"/>
                <a:satMod val="400000"/>
              </a:schemeClr>
            </a:duotone>
          </a:blip>
          <a:srcRect l="9956" t="28125" r="31479" b="51042"/>
          <a:stretch>
            <a:fillRect/>
          </a:stretch>
        </p:blipFill>
        <p:spPr bwMode="auto">
          <a:xfrm>
            <a:off x="0" y="304800"/>
            <a:ext cx="9144000" cy="2362200"/>
          </a:xfrm>
          <a:prstGeom prst="rect">
            <a:avLst/>
          </a:prstGeom>
          <a:noFill/>
          <a:ln w="9525">
            <a:noFill/>
            <a:miter lim="800000"/>
            <a:headEnd/>
            <a:tailEnd/>
          </a:ln>
          <a:effectLst/>
        </p:spPr>
      </p:pic>
      <p:pic>
        <p:nvPicPr>
          <p:cNvPr id="48132" name="Picture 4" descr="https://lh3.googleusercontent.com/-2zEPep_S8bY/XoMd2wmmW_I/AAAAAAAAJHY/NE79OMdSu3YA92PbJQCfW7NMhB_MyQqtgCLcBGAsYHQ/s1600/1585651160221022-3.png"/>
          <p:cNvPicPr>
            <a:picLocks noChangeAspect="1" noChangeArrowheads="1"/>
          </p:cNvPicPr>
          <p:nvPr/>
        </p:nvPicPr>
        <p:blipFill>
          <a:blip r:embed="rId3" cstate="print"/>
          <a:srcRect/>
          <a:stretch>
            <a:fillRect/>
          </a:stretch>
        </p:blipFill>
        <p:spPr bwMode="auto">
          <a:xfrm rot="21421013">
            <a:off x="6036291" y="3132971"/>
            <a:ext cx="2850219" cy="2734429"/>
          </a:xfrm>
          <a:prstGeom prst="rect">
            <a:avLst/>
          </a:prstGeom>
          <a:noFill/>
        </p:spPr>
      </p:pic>
      <p:pic>
        <p:nvPicPr>
          <p:cNvPr id="48134" name="Picture 6" descr="https://lh3.googleusercontent.com/-4YLLPGR3RqI/XoMd4OlI7uI/AAAAAAAAJHc/oeITyXDoyjohkASJcP4kFojjdnLzQuu5QCLcBGAsYHQ/s1600/1585651164997140-2.png"/>
          <p:cNvPicPr>
            <a:picLocks noChangeAspect="1" noChangeArrowheads="1"/>
          </p:cNvPicPr>
          <p:nvPr/>
        </p:nvPicPr>
        <p:blipFill>
          <a:blip r:embed="rId4" cstate="print"/>
          <a:srcRect/>
          <a:stretch>
            <a:fillRect/>
          </a:stretch>
        </p:blipFill>
        <p:spPr bwMode="auto">
          <a:xfrm>
            <a:off x="3048000" y="3429000"/>
            <a:ext cx="3043514" cy="2455736"/>
          </a:xfrm>
          <a:prstGeom prst="rect">
            <a:avLst/>
          </a:prstGeom>
          <a:noFill/>
        </p:spPr>
      </p:pic>
      <p:pic>
        <p:nvPicPr>
          <p:cNvPr id="48136" name="Picture 8" descr="https://lh3.googleusercontent.com/-ZhC301rqDAw/XoMd5aws4lI/AAAAAAAAJHg/75QooMsLP8oXiNMd4NwLSAR51S9CM2-pQCLcBGAsYHQ/s1600/1585651169435629-1.png"/>
          <p:cNvPicPr>
            <a:picLocks noChangeAspect="1" noChangeArrowheads="1"/>
          </p:cNvPicPr>
          <p:nvPr/>
        </p:nvPicPr>
        <p:blipFill>
          <a:blip r:embed="rId5" cstate="print"/>
          <a:srcRect/>
          <a:stretch>
            <a:fillRect/>
          </a:stretch>
        </p:blipFill>
        <p:spPr bwMode="auto">
          <a:xfrm>
            <a:off x="0" y="2971800"/>
            <a:ext cx="2667000" cy="3432983"/>
          </a:xfrm>
          <a:prstGeom prst="rect">
            <a:avLst/>
          </a:prstGeom>
          <a:noFill/>
        </p:spPr>
      </p:pic>
      <p:grpSp>
        <p:nvGrpSpPr>
          <p:cNvPr id="8" name="Group 7"/>
          <p:cNvGrpSpPr/>
          <p:nvPr/>
        </p:nvGrpSpPr>
        <p:grpSpPr>
          <a:xfrm>
            <a:off x="7924799" y="0"/>
            <a:ext cx="1219201" cy="1219201"/>
            <a:chOff x="1524000" y="-609601"/>
            <a:chExt cx="1219201" cy="1219201"/>
          </a:xfrm>
        </p:grpSpPr>
        <p:pic>
          <p:nvPicPr>
            <p:cNvPr id="9" name="Picture 6" descr="COMPASS SURVEYING | MrStudy in Murshidabad"/>
            <p:cNvPicPr>
              <a:picLocks noChangeAspect="1" noChangeArrowheads="1"/>
            </p:cNvPicPr>
            <p:nvPr/>
          </p:nvPicPr>
          <p:blipFill>
            <a:blip r:embed="rId6">
              <a:duotone>
                <a:prstClr val="black"/>
                <a:schemeClr val="accent5">
                  <a:tint val="45000"/>
                  <a:satMod val="400000"/>
                </a:schemeClr>
              </a:duotone>
            </a:blip>
            <a:srcRect/>
            <a:stretch>
              <a:fillRect/>
            </a:stretch>
          </p:blipFill>
          <p:spPr bwMode="auto">
            <a:xfrm>
              <a:off x="1524000" y="-609601"/>
              <a:ext cx="1219201" cy="1219201"/>
            </a:xfrm>
            <a:prstGeom prst="rect">
              <a:avLst/>
            </a:prstGeom>
            <a:noFill/>
          </p:spPr>
        </p:pic>
        <p:sp>
          <p:nvSpPr>
            <p:cNvPr id="10" name="TextBox 9"/>
            <p:cNvSpPr txBox="1"/>
            <p:nvPr/>
          </p:nvSpPr>
          <p:spPr>
            <a:xfrm>
              <a:off x="1600200" y="0"/>
              <a:ext cx="685800" cy="369332"/>
            </a:xfrm>
            <a:prstGeom prst="rect">
              <a:avLst/>
            </a:prstGeom>
            <a:noFill/>
          </p:spPr>
          <p:txBody>
            <a:bodyPr wrap="square" rtlCol="0">
              <a:spAutoFit/>
            </a:bodyPr>
            <a:lstStyle/>
            <a:p>
              <a:r>
                <a:rPr lang="en-US" dirty="0" smtClean="0">
                  <a:solidFill>
                    <a:srgbClr val="FF0000"/>
                  </a:solidFill>
                </a:rPr>
                <a:t>PS</a:t>
              </a:r>
              <a:endParaRPr lang="en-US" dirty="0">
                <a:solidFill>
                  <a:srgbClr val="FF0000"/>
                </a:solidFill>
              </a:endParaRPr>
            </a:p>
          </p:txBody>
        </p:sp>
      </p:gr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icture 6" descr="42 Types of Map Symbols - With Their Sketch Drawing and Colour ||Civil  Engineering Surveying Symbols|| - Civil Engineering"/>
          <p:cNvPicPr>
            <a:picLocks noChangeAspect="1" noChangeArrowheads="1"/>
          </p:cNvPicPr>
          <p:nvPr/>
        </p:nvPicPr>
        <p:blipFill>
          <a:blip r:embed="rId2"/>
          <a:srcRect t="47619" b="33333"/>
          <a:stretch>
            <a:fillRect/>
          </a:stretch>
        </p:blipFill>
        <p:spPr bwMode="auto">
          <a:xfrm>
            <a:off x="5105401" y="6096000"/>
            <a:ext cx="4038599" cy="381000"/>
          </a:xfrm>
          <a:prstGeom prst="rect">
            <a:avLst/>
          </a:prstGeom>
          <a:noFill/>
        </p:spPr>
      </p:pic>
      <p:pic>
        <p:nvPicPr>
          <p:cNvPr id="49" name="Picture 4" descr="Witness Tree Forestry and Surveying, LLC | Seminary, MS"/>
          <p:cNvPicPr>
            <a:picLocks noChangeAspect="1" noChangeArrowheads="1"/>
          </p:cNvPicPr>
          <p:nvPr/>
        </p:nvPicPr>
        <p:blipFill>
          <a:blip r:embed="rId3"/>
          <a:srcRect/>
          <a:stretch>
            <a:fillRect/>
          </a:stretch>
        </p:blipFill>
        <p:spPr bwMode="auto">
          <a:xfrm>
            <a:off x="7772400" y="2514600"/>
            <a:ext cx="852586" cy="647701"/>
          </a:xfrm>
          <a:prstGeom prst="rect">
            <a:avLst/>
          </a:prstGeom>
          <a:noFill/>
        </p:spPr>
      </p:pic>
      <p:sp>
        <p:nvSpPr>
          <p:cNvPr id="4" name="Rectangle 3"/>
          <p:cNvSpPr/>
          <p:nvPr/>
        </p:nvSpPr>
        <p:spPr>
          <a:xfrm>
            <a:off x="0" y="304800"/>
            <a:ext cx="8839200" cy="2677656"/>
          </a:xfrm>
          <a:prstGeom prst="rect">
            <a:avLst/>
          </a:prstGeom>
        </p:spPr>
        <p:txBody>
          <a:bodyPr wrap="square">
            <a:spAutoFit/>
          </a:bodyPr>
          <a:lstStyle/>
          <a:p>
            <a:r>
              <a:rPr lang="en-US" sz="2400" dirty="0" smtClean="0"/>
              <a:t>Methods of Prismatic Compass Survey Like Plane table survey, following methods are used for conducting the prismatic compass survey: </a:t>
            </a:r>
          </a:p>
          <a:p>
            <a:pPr marL="457200" indent="-457200">
              <a:buAutoNum type="arabicPeriod"/>
            </a:pPr>
            <a:r>
              <a:rPr lang="en-US" sz="2400" dirty="0" smtClean="0"/>
              <a:t>Radiation Method </a:t>
            </a:r>
          </a:p>
          <a:p>
            <a:pPr marL="457200" indent="-457200">
              <a:buAutoNum type="arabicPeriod"/>
            </a:pPr>
            <a:r>
              <a:rPr lang="en-US" sz="2400" dirty="0" smtClean="0"/>
              <a:t>2. Intersection Method </a:t>
            </a:r>
          </a:p>
          <a:p>
            <a:pPr marL="457200" indent="-457200">
              <a:buAutoNum type="arabicPeriod"/>
            </a:pPr>
            <a:r>
              <a:rPr lang="en-US" sz="2400" dirty="0" smtClean="0"/>
              <a:t>3. Traverse (Open and Closed) Method </a:t>
            </a:r>
          </a:p>
          <a:p>
            <a:pPr marL="457200" indent="-457200">
              <a:buAutoNum type="arabicPeriod"/>
            </a:pPr>
            <a:r>
              <a:rPr lang="en-US" sz="2400" dirty="0" smtClean="0"/>
              <a:t>4. Resection Method </a:t>
            </a:r>
            <a:endParaRPr lang="en-US" sz="2400" dirty="0"/>
          </a:p>
        </p:txBody>
      </p:sp>
      <p:grpSp>
        <p:nvGrpSpPr>
          <p:cNvPr id="3" name="Group 2"/>
          <p:cNvGrpSpPr/>
          <p:nvPr/>
        </p:nvGrpSpPr>
        <p:grpSpPr>
          <a:xfrm>
            <a:off x="7924799" y="-228600"/>
            <a:ext cx="1219201" cy="1219201"/>
            <a:chOff x="1524000" y="-609601"/>
            <a:chExt cx="1219201" cy="1219201"/>
          </a:xfrm>
        </p:grpSpPr>
        <p:pic>
          <p:nvPicPr>
            <p:cNvPr id="5" name="Picture 6" descr="COMPASS SURVEYING | MrStudy in Murshidabad"/>
            <p:cNvPicPr>
              <a:picLocks noChangeAspect="1" noChangeArrowheads="1"/>
            </p:cNvPicPr>
            <p:nvPr/>
          </p:nvPicPr>
          <p:blipFill>
            <a:blip r:embed="rId4">
              <a:duotone>
                <a:prstClr val="black"/>
                <a:schemeClr val="accent5">
                  <a:tint val="45000"/>
                  <a:satMod val="400000"/>
                </a:schemeClr>
              </a:duotone>
            </a:blip>
            <a:srcRect/>
            <a:stretch>
              <a:fillRect/>
            </a:stretch>
          </p:blipFill>
          <p:spPr bwMode="auto">
            <a:xfrm>
              <a:off x="1524000" y="-609601"/>
              <a:ext cx="1219201" cy="1219201"/>
            </a:xfrm>
            <a:prstGeom prst="rect">
              <a:avLst/>
            </a:prstGeom>
            <a:noFill/>
          </p:spPr>
        </p:pic>
        <p:sp>
          <p:nvSpPr>
            <p:cNvPr id="6" name="TextBox 5"/>
            <p:cNvSpPr txBox="1"/>
            <p:nvPr/>
          </p:nvSpPr>
          <p:spPr>
            <a:xfrm>
              <a:off x="1600200" y="0"/>
              <a:ext cx="685800" cy="369332"/>
            </a:xfrm>
            <a:prstGeom prst="rect">
              <a:avLst/>
            </a:prstGeom>
            <a:noFill/>
          </p:spPr>
          <p:txBody>
            <a:bodyPr wrap="square" rtlCol="0">
              <a:spAutoFit/>
            </a:bodyPr>
            <a:lstStyle/>
            <a:p>
              <a:r>
                <a:rPr lang="en-US" dirty="0" smtClean="0">
                  <a:solidFill>
                    <a:srgbClr val="FF0000"/>
                  </a:solidFill>
                </a:rPr>
                <a:t>PS</a:t>
              </a:r>
              <a:endParaRPr lang="en-US" dirty="0">
                <a:solidFill>
                  <a:srgbClr val="FF0000"/>
                </a:solidFill>
              </a:endParaRPr>
            </a:p>
          </p:txBody>
        </p:sp>
      </p:grpSp>
      <p:pic>
        <p:nvPicPr>
          <p:cNvPr id="7" name="Picture 14" descr="Prismatic Compass, प्रिज्मेटिक कम्पास - Ajanta Export Industry, Ambala |  ID: 12392466197"/>
          <p:cNvPicPr>
            <a:picLocks noChangeAspect="1" noChangeArrowheads="1"/>
          </p:cNvPicPr>
          <p:nvPr/>
        </p:nvPicPr>
        <p:blipFill>
          <a:blip r:embed="rId5"/>
          <a:srcRect/>
          <a:stretch>
            <a:fillRect/>
          </a:stretch>
        </p:blipFill>
        <p:spPr bwMode="auto">
          <a:xfrm>
            <a:off x="5334000" y="3352800"/>
            <a:ext cx="1524000" cy="1524000"/>
          </a:xfrm>
          <a:prstGeom prst="rect">
            <a:avLst/>
          </a:prstGeom>
          <a:noFill/>
        </p:spPr>
      </p:pic>
      <p:sp>
        <p:nvSpPr>
          <p:cNvPr id="8" name="TextBox 7"/>
          <p:cNvSpPr txBox="1"/>
          <p:nvPr/>
        </p:nvSpPr>
        <p:spPr>
          <a:xfrm>
            <a:off x="5867400" y="4648200"/>
            <a:ext cx="533400" cy="369332"/>
          </a:xfrm>
          <a:prstGeom prst="rect">
            <a:avLst/>
          </a:prstGeom>
          <a:noFill/>
        </p:spPr>
        <p:txBody>
          <a:bodyPr wrap="square" rtlCol="0">
            <a:spAutoFit/>
          </a:bodyPr>
          <a:lstStyle/>
          <a:p>
            <a:r>
              <a:rPr lang="en-US" b="1" dirty="0" smtClean="0"/>
              <a:t>  A</a:t>
            </a:r>
            <a:endParaRPr lang="en-US" b="1" dirty="0"/>
          </a:p>
        </p:txBody>
      </p:sp>
      <p:sp>
        <p:nvSpPr>
          <p:cNvPr id="9" name="Flowchart: Connector 8"/>
          <p:cNvSpPr/>
          <p:nvPr/>
        </p:nvSpPr>
        <p:spPr>
          <a:xfrm>
            <a:off x="5943372" y="4724400"/>
            <a:ext cx="381228" cy="228600"/>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p:cNvCxnSpPr>
            <a:stCxn id="9" idx="7"/>
          </p:cNvCxnSpPr>
          <p:nvPr/>
        </p:nvCxnSpPr>
        <p:spPr>
          <a:xfrm rot="5400000" flipH="1" flipV="1">
            <a:off x="6394246" y="2998724"/>
            <a:ext cx="1633678" cy="188463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flipV="1">
            <a:off x="3048001" y="4876800"/>
            <a:ext cx="2895601" cy="30480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a:stCxn id="9" idx="1"/>
          </p:cNvCxnSpPr>
          <p:nvPr/>
        </p:nvCxnSpPr>
        <p:spPr>
          <a:xfrm rot="16200000" flipV="1">
            <a:off x="4392562" y="3151238"/>
            <a:ext cx="1862278" cy="1351002"/>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096000" y="4876800"/>
            <a:ext cx="2362200" cy="137160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5448300" y="5448300"/>
            <a:ext cx="1219200" cy="7620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4648200" y="2895600"/>
            <a:ext cx="35052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flipH="1" flipV="1">
            <a:off x="2705100" y="3238500"/>
            <a:ext cx="2286000" cy="1600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3048000" y="5181600"/>
            <a:ext cx="2971800" cy="914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16200000" flipH="1">
            <a:off x="6743700" y="4533900"/>
            <a:ext cx="31242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6019800" y="6096000"/>
            <a:ext cx="2438400" cy="152400"/>
          </a:xfrm>
          <a:prstGeom prst="line">
            <a:avLst/>
          </a:prstGeom>
        </p:spPr>
        <p:style>
          <a:lnRef idx="1">
            <a:schemeClr val="accent1"/>
          </a:lnRef>
          <a:fillRef idx="0">
            <a:schemeClr val="accent1"/>
          </a:fillRef>
          <a:effectRef idx="0">
            <a:schemeClr val="accent1"/>
          </a:effectRef>
          <a:fontRef idx="minor">
            <a:schemeClr val="tx1"/>
          </a:fontRef>
        </p:style>
      </p:cxnSp>
      <p:pic>
        <p:nvPicPr>
          <p:cNvPr id="48" name="Picture 6" descr="Forestry Archives - Page 3 of 3 - Forestry Notes"/>
          <p:cNvPicPr>
            <a:picLocks noChangeAspect="1" noChangeArrowheads="1"/>
          </p:cNvPicPr>
          <p:nvPr/>
        </p:nvPicPr>
        <p:blipFill>
          <a:blip r:embed="rId6"/>
          <a:srcRect/>
          <a:stretch>
            <a:fillRect/>
          </a:stretch>
        </p:blipFill>
        <p:spPr bwMode="auto">
          <a:xfrm>
            <a:off x="2209800" y="4572000"/>
            <a:ext cx="855766" cy="839636"/>
          </a:xfrm>
          <a:prstGeom prst="ellipse">
            <a:avLst/>
          </a:prstGeom>
          <a:ln>
            <a:noFill/>
          </a:ln>
          <a:effectLst>
            <a:softEdge rad="112500"/>
          </a:effectLst>
        </p:spPr>
      </p:pic>
      <p:pic>
        <p:nvPicPr>
          <p:cNvPr id="51" name="Picture 8" descr="http://www.akiinstruments.com/images/ranging-rods/ranging-rods1.jpg"/>
          <p:cNvPicPr>
            <a:picLocks noChangeAspect="1" noChangeArrowheads="1"/>
          </p:cNvPicPr>
          <p:nvPr/>
        </p:nvPicPr>
        <p:blipFill>
          <a:blip r:embed="rId7"/>
          <a:srcRect l="54054" r="39459"/>
          <a:stretch>
            <a:fillRect/>
          </a:stretch>
        </p:blipFill>
        <p:spPr bwMode="auto">
          <a:xfrm>
            <a:off x="4495801" y="1676400"/>
            <a:ext cx="228600" cy="1288347"/>
          </a:xfrm>
          <a:prstGeom prst="rect">
            <a:avLst/>
          </a:prstGeom>
          <a:noFill/>
        </p:spPr>
      </p:pic>
      <p:sp>
        <p:nvSpPr>
          <p:cNvPr id="52" name="TextBox 51"/>
          <p:cNvSpPr txBox="1"/>
          <p:nvPr/>
        </p:nvSpPr>
        <p:spPr>
          <a:xfrm>
            <a:off x="2895600" y="2514600"/>
            <a:ext cx="6248400" cy="5170646"/>
          </a:xfrm>
          <a:prstGeom prst="rect">
            <a:avLst/>
          </a:prstGeom>
          <a:noFill/>
        </p:spPr>
        <p:txBody>
          <a:bodyPr wrap="square" rtlCol="0">
            <a:spAutoFit/>
          </a:bodyPr>
          <a:lstStyle/>
          <a:p>
            <a:r>
              <a:rPr lang="en-US" dirty="0" smtClean="0"/>
              <a:t>                             </a:t>
            </a:r>
            <a:r>
              <a:rPr lang="en-US" b="1" dirty="0" smtClean="0">
                <a:solidFill>
                  <a:srgbClr val="C00000"/>
                </a:solidFill>
              </a:rPr>
              <a:t>a</a:t>
            </a:r>
            <a:r>
              <a:rPr lang="en-US" dirty="0" smtClean="0"/>
              <a:t>                                                                  </a:t>
            </a:r>
          </a:p>
          <a:p>
            <a:r>
              <a:rPr lang="en-US" dirty="0" smtClean="0"/>
              <a:t>                                                                                             </a:t>
            </a:r>
            <a:r>
              <a:rPr lang="en-US" b="1" dirty="0" smtClean="0">
                <a:solidFill>
                  <a:srgbClr val="C00000"/>
                </a:solidFill>
              </a:rPr>
              <a:t> b</a:t>
            </a:r>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 </a:t>
            </a:r>
            <a:r>
              <a:rPr lang="en-US" b="1" dirty="0" smtClean="0">
                <a:solidFill>
                  <a:srgbClr val="C00000"/>
                </a:solidFill>
              </a:rPr>
              <a:t> </a:t>
            </a:r>
          </a:p>
          <a:p>
            <a:pPr marL="457200" indent="-457200">
              <a:buAutoNum type="arabicPeriod"/>
            </a:pPr>
            <a:r>
              <a:rPr lang="en-US" b="1" dirty="0" smtClean="0">
                <a:solidFill>
                  <a:srgbClr val="C00000"/>
                </a:solidFill>
              </a:rPr>
              <a:t>Radiation or Radial Line Method </a:t>
            </a:r>
          </a:p>
          <a:p>
            <a:endParaRPr lang="en-US" b="1" dirty="0" smtClean="0">
              <a:solidFill>
                <a:srgbClr val="C00000"/>
              </a:solidFill>
            </a:endParaRPr>
          </a:p>
          <a:p>
            <a:r>
              <a:rPr lang="en-US" b="1" dirty="0" smtClean="0">
                <a:solidFill>
                  <a:srgbClr val="C00000"/>
                </a:solidFill>
              </a:rPr>
              <a:t>e</a:t>
            </a:r>
          </a:p>
          <a:p>
            <a:endParaRPr lang="en-US" dirty="0" smtClean="0"/>
          </a:p>
          <a:p>
            <a:endParaRPr lang="en-US" dirty="0" smtClean="0"/>
          </a:p>
          <a:p>
            <a:r>
              <a:rPr lang="en-US" dirty="0" smtClean="0"/>
              <a:t>                                                   </a:t>
            </a:r>
            <a:r>
              <a:rPr lang="en-US" b="1" dirty="0" smtClean="0">
                <a:solidFill>
                  <a:srgbClr val="C00000"/>
                </a:solidFill>
              </a:rPr>
              <a:t>d</a:t>
            </a:r>
          </a:p>
          <a:p>
            <a:r>
              <a:rPr lang="en-US" dirty="0" smtClean="0">
                <a:solidFill>
                  <a:srgbClr val="C00000"/>
                </a:solidFill>
              </a:rPr>
              <a:t>                                                                                                 c</a:t>
            </a:r>
          </a:p>
          <a:p>
            <a:r>
              <a:rPr lang="en-US" dirty="0" smtClean="0"/>
              <a:t>                                                                                                      </a:t>
            </a:r>
          </a:p>
          <a:p>
            <a:r>
              <a:rPr lang="en-US" dirty="0" smtClean="0"/>
              <a:t>                                                               </a:t>
            </a:r>
            <a:endParaRPr lang="en-US" dirty="0"/>
          </a:p>
        </p:txBody>
      </p:sp>
      <p:pic>
        <p:nvPicPr>
          <p:cNvPr id="54" name="Picture 6" descr="Surveying Tapes: Types of Measuring Tape Used in Survey."/>
          <p:cNvPicPr>
            <a:picLocks noChangeAspect="1" noChangeArrowheads="1"/>
          </p:cNvPicPr>
          <p:nvPr/>
        </p:nvPicPr>
        <p:blipFill>
          <a:blip r:embed="rId8"/>
          <a:srcRect t="36804" r="55752" b="39952"/>
          <a:stretch>
            <a:fillRect/>
          </a:stretch>
        </p:blipFill>
        <p:spPr bwMode="auto">
          <a:xfrm rot="3127805">
            <a:off x="4333919" y="3530877"/>
            <a:ext cx="2375034" cy="381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circle(in)">
                                      <p:cBhvr>
                                        <p:cTn id="17" dur="2000"/>
                                        <p:tgtEl>
                                          <p:spTgt spid="17"/>
                                        </p:tgtEl>
                                      </p:cBhvr>
                                    </p:animEffect>
                                  </p:childTnLst>
                                </p:cTn>
                              </p:par>
                              <p:par>
                                <p:cTn id="18" presetID="6" presetClass="entr" presetSubtype="16" fill="hold" nodeType="withEffect">
                                  <p:stCondLst>
                                    <p:cond delay="0"/>
                                  </p:stCondLst>
                                  <p:childTnLst>
                                    <p:set>
                                      <p:cBhvr>
                                        <p:cTn id="19" dur="1" fill="hold">
                                          <p:stCondLst>
                                            <p:cond delay="0"/>
                                          </p:stCondLst>
                                        </p:cTn>
                                        <p:tgtEl>
                                          <p:spTgt spid="51"/>
                                        </p:tgtEl>
                                        <p:attrNameLst>
                                          <p:attrName>style.visibility</p:attrName>
                                        </p:attrNameLst>
                                      </p:cBhvr>
                                      <p:to>
                                        <p:strVal val="visible"/>
                                      </p:to>
                                    </p:set>
                                    <p:animEffect transition="in" filter="circle(in)">
                                      <p:cBhvr>
                                        <p:cTn id="20" dur="2000"/>
                                        <p:tgtEl>
                                          <p:spTgt spid="51"/>
                                        </p:tgtEl>
                                      </p:cBhvr>
                                    </p:animEffect>
                                  </p:childTnLst>
                                </p:cTn>
                              </p:par>
                            </p:childTnLst>
                          </p:cTn>
                        </p:par>
                      </p:childTnLst>
                    </p:cTn>
                  </p:par>
                  <p:par>
                    <p:cTn id="21" fill="hold">
                      <p:stCondLst>
                        <p:cond delay="indefinite"/>
                      </p:stCondLst>
                      <p:childTnLst>
                        <p:par>
                          <p:cTn id="22" fill="hold">
                            <p:stCondLst>
                              <p:cond delay="0"/>
                            </p:stCondLst>
                            <p:childTnLst>
                              <p:par>
                                <p:cTn id="23" presetID="8" presetClass="entr" presetSubtype="16" fill="hold" nodeType="clickEffect">
                                  <p:stCondLst>
                                    <p:cond delay="0"/>
                                  </p:stCondLst>
                                  <p:childTnLst>
                                    <p:set>
                                      <p:cBhvr>
                                        <p:cTn id="24" dur="1" fill="hold">
                                          <p:stCondLst>
                                            <p:cond delay="0"/>
                                          </p:stCondLst>
                                        </p:cTn>
                                        <p:tgtEl>
                                          <p:spTgt spid="52">
                                            <p:txEl>
                                              <p:pRg st="0" end="0"/>
                                            </p:txEl>
                                          </p:spTgt>
                                        </p:tgtEl>
                                        <p:attrNameLst>
                                          <p:attrName>style.visibility</p:attrName>
                                        </p:attrNameLst>
                                      </p:cBhvr>
                                      <p:to>
                                        <p:strVal val="visible"/>
                                      </p:to>
                                    </p:set>
                                    <p:animEffect transition="in" filter="diamond(in)">
                                      <p:cBhvr>
                                        <p:cTn id="25" dur="2000"/>
                                        <p:tgtEl>
                                          <p:spTgt spid="52">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circle(in)">
                                      <p:cBhvr>
                                        <p:cTn id="30" dur="20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49"/>
                                        </p:tgtEl>
                                        <p:attrNameLst>
                                          <p:attrName>style.visibility</p:attrName>
                                        </p:attrNameLst>
                                      </p:cBhvr>
                                      <p:to>
                                        <p:strVal val="visible"/>
                                      </p:to>
                                    </p:set>
                                    <p:animEffect transition="in" filter="circle(in)">
                                      <p:cBhvr>
                                        <p:cTn id="35" dur="2000"/>
                                        <p:tgtEl>
                                          <p:spTgt spid="49"/>
                                        </p:tgtEl>
                                      </p:cBhvr>
                                    </p:animEffect>
                                  </p:childTnLst>
                                </p:cTn>
                              </p:par>
                            </p:childTnLst>
                          </p:cTn>
                        </p:par>
                      </p:childTnLst>
                    </p:cTn>
                  </p:par>
                  <p:par>
                    <p:cTn id="36" fill="hold">
                      <p:stCondLst>
                        <p:cond delay="indefinite"/>
                      </p:stCondLst>
                      <p:childTnLst>
                        <p:par>
                          <p:cTn id="37" fill="hold">
                            <p:stCondLst>
                              <p:cond delay="0"/>
                            </p:stCondLst>
                            <p:childTnLst>
                              <p:par>
                                <p:cTn id="38" presetID="8" presetClass="entr" presetSubtype="16" fill="hold" nodeType="clickEffect">
                                  <p:stCondLst>
                                    <p:cond delay="0"/>
                                  </p:stCondLst>
                                  <p:childTnLst>
                                    <p:set>
                                      <p:cBhvr>
                                        <p:cTn id="39" dur="1" fill="hold">
                                          <p:stCondLst>
                                            <p:cond delay="0"/>
                                          </p:stCondLst>
                                        </p:cTn>
                                        <p:tgtEl>
                                          <p:spTgt spid="52">
                                            <p:txEl>
                                              <p:pRg st="1" end="1"/>
                                            </p:txEl>
                                          </p:spTgt>
                                        </p:tgtEl>
                                        <p:attrNameLst>
                                          <p:attrName>style.visibility</p:attrName>
                                        </p:attrNameLst>
                                      </p:cBhvr>
                                      <p:to>
                                        <p:strVal val="visible"/>
                                      </p:to>
                                    </p:set>
                                    <p:animEffect transition="in" filter="diamond(in)">
                                      <p:cBhvr>
                                        <p:cTn id="40" dur="2000"/>
                                        <p:tgtEl>
                                          <p:spTgt spid="52">
                                            <p:txEl>
                                              <p:pRg st="1" end="1"/>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nodeType="click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circle(in)">
                                      <p:cBhvr>
                                        <p:cTn id="45" dur="2000"/>
                                        <p:tgtEl>
                                          <p:spTgt spid="18"/>
                                        </p:tgtEl>
                                      </p:cBhvr>
                                    </p:animEffect>
                                  </p:childTnLst>
                                </p:cTn>
                              </p:par>
                              <p:par>
                                <p:cTn id="46" presetID="6" presetClass="entr" presetSubtype="16" fill="hold" nodeType="withEffect">
                                  <p:stCondLst>
                                    <p:cond delay="0"/>
                                  </p:stCondLst>
                                  <p:childTnLst>
                                    <p:set>
                                      <p:cBhvr>
                                        <p:cTn id="47" dur="1" fill="hold">
                                          <p:stCondLst>
                                            <p:cond delay="0"/>
                                          </p:stCondLst>
                                        </p:cTn>
                                        <p:tgtEl>
                                          <p:spTgt spid="50"/>
                                        </p:tgtEl>
                                        <p:attrNameLst>
                                          <p:attrName>style.visibility</p:attrName>
                                        </p:attrNameLst>
                                      </p:cBhvr>
                                      <p:to>
                                        <p:strVal val="visible"/>
                                      </p:to>
                                    </p:set>
                                    <p:animEffect transition="in" filter="circle(in)">
                                      <p:cBhvr>
                                        <p:cTn id="48" dur="2000"/>
                                        <p:tgtEl>
                                          <p:spTgt spid="50"/>
                                        </p:tgtEl>
                                      </p:cBhvr>
                                    </p:animEffect>
                                  </p:childTnLst>
                                </p:cTn>
                              </p:par>
                            </p:childTnLst>
                          </p:cTn>
                        </p:par>
                      </p:childTnLst>
                    </p:cTn>
                  </p:par>
                  <p:par>
                    <p:cTn id="49" fill="hold">
                      <p:stCondLst>
                        <p:cond delay="indefinite"/>
                      </p:stCondLst>
                      <p:childTnLst>
                        <p:par>
                          <p:cTn id="50" fill="hold">
                            <p:stCondLst>
                              <p:cond delay="0"/>
                            </p:stCondLst>
                            <p:childTnLst>
                              <p:par>
                                <p:cTn id="51" presetID="8" presetClass="entr" presetSubtype="16" fill="hold" nodeType="clickEffect">
                                  <p:stCondLst>
                                    <p:cond delay="0"/>
                                  </p:stCondLst>
                                  <p:childTnLst>
                                    <p:set>
                                      <p:cBhvr>
                                        <p:cTn id="52" dur="1" fill="hold">
                                          <p:stCondLst>
                                            <p:cond delay="0"/>
                                          </p:stCondLst>
                                        </p:cTn>
                                        <p:tgtEl>
                                          <p:spTgt spid="52">
                                            <p:txEl>
                                              <p:pRg st="15" end="15"/>
                                            </p:txEl>
                                          </p:spTgt>
                                        </p:tgtEl>
                                        <p:attrNameLst>
                                          <p:attrName>style.visibility</p:attrName>
                                        </p:attrNameLst>
                                      </p:cBhvr>
                                      <p:to>
                                        <p:strVal val="visible"/>
                                      </p:to>
                                    </p:set>
                                    <p:animEffect transition="in" filter="diamond(in)">
                                      <p:cBhvr>
                                        <p:cTn id="53" dur="2000"/>
                                        <p:tgtEl>
                                          <p:spTgt spid="52">
                                            <p:txEl>
                                              <p:pRg st="15" end="15"/>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6" presetClass="entr" presetSubtype="16" fill="hold" nodeType="click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circle(in)">
                                      <p:cBhvr>
                                        <p:cTn id="58" dur="2000"/>
                                        <p:tgtEl>
                                          <p:spTgt spid="19"/>
                                        </p:tgtEl>
                                      </p:cBhvr>
                                    </p:animEffect>
                                  </p:childTnLst>
                                </p:cTn>
                              </p:par>
                            </p:childTnLst>
                          </p:cTn>
                        </p:par>
                      </p:childTnLst>
                    </p:cTn>
                  </p:par>
                  <p:par>
                    <p:cTn id="59" fill="hold">
                      <p:stCondLst>
                        <p:cond delay="indefinite"/>
                      </p:stCondLst>
                      <p:childTnLst>
                        <p:par>
                          <p:cTn id="60" fill="hold">
                            <p:stCondLst>
                              <p:cond delay="0"/>
                            </p:stCondLst>
                            <p:childTnLst>
                              <p:par>
                                <p:cTn id="61" presetID="8" presetClass="entr" presetSubtype="16" fill="hold" nodeType="clickEffect">
                                  <p:stCondLst>
                                    <p:cond delay="0"/>
                                  </p:stCondLst>
                                  <p:childTnLst>
                                    <p:set>
                                      <p:cBhvr>
                                        <p:cTn id="62" dur="1" fill="hold">
                                          <p:stCondLst>
                                            <p:cond delay="0"/>
                                          </p:stCondLst>
                                        </p:cTn>
                                        <p:tgtEl>
                                          <p:spTgt spid="52">
                                            <p:txEl>
                                              <p:pRg st="14" end="14"/>
                                            </p:txEl>
                                          </p:spTgt>
                                        </p:tgtEl>
                                        <p:attrNameLst>
                                          <p:attrName>style.visibility</p:attrName>
                                        </p:attrNameLst>
                                      </p:cBhvr>
                                      <p:to>
                                        <p:strVal val="visible"/>
                                      </p:to>
                                    </p:set>
                                    <p:animEffect transition="in" filter="diamond(in)">
                                      <p:cBhvr>
                                        <p:cTn id="63" dur="2000"/>
                                        <p:tgtEl>
                                          <p:spTgt spid="52">
                                            <p:txEl>
                                              <p:pRg st="14" end="14"/>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6" presetClass="entr" presetSubtype="16" fill="hold" nodeType="clickEffect">
                                  <p:stCondLst>
                                    <p:cond delay="0"/>
                                  </p:stCondLst>
                                  <p:childTnLst>
                                    <p:set>
                                      <p:cBhvr>
                                        <p:cTn id="67" dur="1" fill="hold">
                                          <p:stCondLst>
                                            <p:cond delay="0"/>
                                          </p:stCondLst>
                                        </p:cTn>
                                        <p:tgtEl>
                                          <p:spTgt spid="16"/>
                                        </p:tgtEl>
                                        <p:attrNameLst>
                                          <p:attrName>style.visibility</p:attrName>
                                        </p:attrNameLst>
                                      </p:cBhvr>
                                      <p:to>
                                        <p:strVal val="visible"/>
                                      </p:to>
                                    </p:set>
                                    <p:animEffect transition="in" filter="circle(in)">
                                      <p:cBhvr>
                                        <p:cTn id="68" dur="2000"/>
                                        <p:tgtEl>
                                          <p:spTgt spid="16"/>
                                        </p:tgtEl>
                                      </p:cBhvr>
                                    </p:animEffect>
                                  </p:childTnLst>
                                </p:cTn>
                              </p:par>
                              <p:par>
                                <p:cTn id="69" presetID="6" presetClass="entr" presetSubtype="16" fill="hold" nodeType="withEffect">
                                  <p:stCondLst>
                                    <p:cond delay="0"/>
                                  </p:stCondLst>
                                  <p:childTnLst>
                                    <p:set>
                                      <p:cBhvr>
                                        <p:cTn id="70" dur="1" fill="hold">
                                          <p:stCondLst>
                                            <p:cond delay="0"/>
                                          </p:stCondLst>
                                        </p:cTn>
                                        <p:tgtEl>
                                          <p:spTgt spid="48"/>
                                        </p:tgtEl>
                                        <p:attrNameLst>
                                          <p:attrName>style.visibility</p:attrName>
                                        </p:attrNameLst>
                                      </p:cBhvr>
                                      <p:to>
                                        <p:strVal val="visible"/>
                                      </p:to>
                                    </p:set>
                                    <p:animEffect transition="in" filter="circle(in)">
                                      <p:cBhvr>
                                        <p:cTn id="71" dur="2000"/>
                                        <p:tgtEl>
                                          <p:spTgt spid="48"/>
                                        </p:tgtEl>
                                      </p:cBhvr>
                                    </p:animEffect>
                                  </p:childTnLst>
                                </p:cTn>
                              </p:par>
                            </p:childTnLst>
                          </p:cTn>
                        </p:par>
                      </p:childTnLst>
                    </p:cTn>
                  </p:par>
                  <p:par>
                    <p:cTn id="72" fill="hold">
                      <p:stCondLst>
                        <p:cond delay="indefinite"/>
                      </p:stCondLst>
                      <p:childTnLst>
                        <p:par>
                          <p:cTn id="73" fill="hold">
                            <p:stCondLst>
                              <p:cond delay="0"/>
                            </p:stCondLst>
                            <p:childTnLst>
                              <p:par>
                                <p:cTn id="74" presetID="8" presetClass="entr" presetSubtype="16" fill="hold" nodeType="clickEffect">
                                  <p:stCondLst>
                                    <p:cond delay="0"/>
                                  </p:stCondLst>
                                  <p:childTnLst>
                                    <p:set>
                                      <p:cBhvr>
                                        <p:cTn id="75" dur="1" fill="hold">
                                          <p:stCondLst>
                                            <p:cond delay="0"/>
                                          </p:stCondLst>
                                        </p:cTn>
                                        <p:tgtEl>
                                          <p:spTgt spid="52">
                                            <p:txEl>
                                              <p:pRg st="11" end="11"/>
                                            </p:txEl>
                                          </p:spTgt>
                                        </p:tgtEl>
                                        <p:attrNameLst>
                                          <p:attrName>style.visibility</p:attrName>
                                        </p:attrNameLst>
                                      </p:cBhvr>
                                      <p:to>
                                        <p:strVal val="visible"/>
                                      </p:to>
                                    </p:set>
                                    <p:animEffect transition="in" filter="diamond(in)">
                                      <p:cBhvr>
                                        <p:cTn id="76" dur="2000"/>
                                        <p:tgtEl>
                                          <p:spTgt spid="52">
                                            <p:txEl>
                                              <p:pRg st="11" end="11"/>
                                            </p:txEl>
                                          </p:spTgt>
                                        </p:tgtEl>
                                      </p:cBhvr>
                                    </p:animEffect>
                                  </p:childTnLst>
                                </p:cTn>
                              </p:par>
                            </p:childTnLst>
                          </p:cTn>
                        </p:par>
                      </p:childTnLst>
                    </p:cTn>
                  </p:par>
                  <p:par>
                    <p:cTn id="77" fill="hold">
                      <p:stCondLst>
                        <p:cond delay="indefinite"/>
                      </p:stCondLst>
                      <p:childTnLst>
                        <p:par>
                          <p:cTn id="78" fill="hold">
                            <p:stCondLst>
                              <p:cond delay="0"/>
                            </p:stCondLst>
                            <p:childTnLst>
                              <p:par>
                                <p:cTn id="79" presetID="6" presetClass="entr" presetSubtype="16" fill="hold" nodeType="clickEffect">
                                  <p:stCondLst>
                                    <p:cond delay="0"/>
                                  </p:stCondLst>
                                  <p:childTnLst>
                                    <p:set>
                                      <p:cBhvr>
                                        <p:cTn id="80" dur="1" fill="hold">
                                          <p:stCondLst>
                                            <p:cond delay="0"/>
                                          </p:stCondLst>
                                        </p:cTn>
                                        <p:tgtEl>
                                          <p:spTgt spid="31"/>
                                        </p:tgtEl>
                                        <p:attrNameLst>
                                          <p:attrName>style.visibility</p:attrName>
                                        </p:attrNameLst>
                                      </p:cBhvr>
                                      <p:to>
                                        <p:strVal val="visible"/>
                                      </p:to>
                                    </p:set>
                                    <p:animEffect transition="in" filter="circle(in)">
                                      <p:cBhvr>
                                        <p:cTn id="81" dur="2000"/>
                                        <p:tgtEl>
                                          <p:spTgt spid="31"/>
                                        </p:tgtEl>
                                      </p:cBhvr>
                                    </p:animEffect>
                                  </p:childTnLst>
                                </p:cTn>
                              </p:par>
                            </p:childTnLst>
                          </p:cTn>
                        </p:par>
                      </p:childTnLst>
                    </p:cTn>
                  </p:par>
                  <p:par>
                    <p:cTn id="82" fill="hold">
                      <p:stCondLst>
                        <p:cond delay="indefinite"/>
                      </p:stCondLst>
                      <p:childTnLst>
                        <p:par>
                          <p:cTn id="83" fill="hold">
                            <p:stCondLst>
                              <p:cond delay="0"/>
                            </p:stCondLst>
                            <p:childTnLst>
                              <p:par>
                                <p:cTn id="84" presetID="6" presetClass="entr" presetSubtype="16" fill="hold" nodeType="clickEffect">
                                  <p:stCondLst>
                                    <p:cond delay="0"/>
                                  </p:stCondLst>
                                  <p:childTnLst>
                                    <p:set>
                                      <p:cBhvr>
                                        <p:cTn id="85" dur="1" fill="hold">
                                          <p:stCondLst>
                                            <p:cond delay="0"/>
                                          </p:stCondLst>
                                        </p:cTn>
                                        <p:tgtEl>
                                          <p:spTgt spid="36"/>
                                        </p:tgtEl>
                                        <p:attrNameLst>
                                          <p:attrName>style.visibility</p:attrName>
                                        </p:attrNameLst>
                                      </p:cBhvr>
                                      <p:to>
                                        <p:strVal val="visible"/>
                                      </p:to>
                                    </p:set>
                                    <p:animEffect transition="in" filter="circle(in)">
                                      <p:cBhvr>
                                        <p:cTn id="86" dur="2000"/>
                                        <p:tgtEl>
                                          <p:spTgt spid="36"/>
                                        </p:tgtEl>
                                      </p:cBhvr>
                                    </p:animEffect>
                                  </p:childTnLst>
                                </p:cTn>
                              </p:par>
                            </p:childTnLst>
                          </p:cTn>
                        </p:par>
                      </p:childTnLst>
                    </p:cTn>
                  </p:par>
                  <p:par>
                    <p:cTn id="87" fill="hold">
                      <p:stCondLst>
                        <p:cond delay="indefinite"/>
                      </p:stCondLst>
                      <p:childTnLst>
                        <p:par>
                          <p:cTn id="88" fill="hold">
                            <p:stCondLst>
                              <p:cond delay="0"/>
                            </p:stCondLst>
                            <p:childTnLst>
                              <p:par>
                                <p:cTn id="89" presetID="6" presetClass="entr" presetSubtype="16" fill="hold" nodeType="clickEffect">
                                  <p:stCondLst>
                                    <p:cond delay="0"/>
                                  </p:stCondLst>
                                  <p:childTnLst>
                                    <p:set>
                                      <p:cBhvr>
                                        <p:cTn id="90" dur="1" fill="hold">
                                          <p:stCondLst>
                                            <p:cond delay="0"/>
                                          </p:stCondLst>
                                        </p:cTn>
                                        <p:tgtEl>
                                          <p:spTgt spid="43"/>
                                        </p:tgtEl>
                                        <p:attrNameLst>
                                          <p:attrName>style.visibility</p:attrName>
                                        </p:attrNameLst>
                                      </p:cBhvr>
                                      <p:to>
                                        <p:strVal val="visible"/>
                                      </p:to>
                                    </p:set>
                                    <p:animEffect transition="in" filter="circle(in)">
                                      <p:cBhvr>
                                        <p:cTn id="91" dur="2000"/>
                                        <p:tgtEl>
                                          <p:spTgt spid="43"/>
                                        </p:tgtEl>
                                      </p:cBhvr>
                                    </p:animEffect>
                                  </p:childTnLst>
                                </p:cTn>
                              </p:par>
                            </p:childTnLst>
                          </p:cTn>
                        </p:par>
                      </p:childTnLst>
                    </p:cTn>
                  </p:par>
                  <p:par>
                    <p:cTn id="92" fill="hold">
                      <p:stCondLst>
                        <p:cond delay="indefinite"/>
                      </p:stCondLst>
                      <p:childTnLst>
                        <p:par>
                          <p:cTn id="93" fill="hold">
                            <p:stCondLst>
                              <p:cond delay="0"/>
                            </p:stCondLst>
                            <p:childTnLst>
                              <p:par>
                                <p:cTn id="94" presetID="6" presetClass="entr" presetSubtype="16" fill="hold" nodeType="clickEffect">
                                  <p:stCondLst>
                                    <p:cond delay="0"/>
                                  </p:stCondLst>
                                  <p:childTnLst>
                                    <p:set>
                                      <p:cBhvr>
                                        <p:cTn id="95" dur="1" fill="hold">
                                          <p:stCondLst>
                                            <p:cond delay="0"/>
                                          </p:stCondLst>
                                        </p:cTn>
                                        <p:tgtEl>
                                          <p:spTgt spid="35"/>
                                        </p:tgtEl>
                                        <p:attrNameLst>
                                          <p:attrName>style.visibility</p:attrName>
                                        </p:attrNameLst>
                                      </p:cBhvr>
                                      <p:to>
                                        <p:strVal val="visible"/>
                                      </p:to>
                                    </p:set>
                                    <p:animEffect transition="in" filter="circle(in)">
                                      <p:cBhvr>
                                        <p:cTn id="96" dur="2000"/>
                                        <p:tgtEl>
                                          <p:spTgt spid="35"/>
                                        </p:tgtEl>
                                      </p:cBhvr>
                                    </p:animEffect>
                                  </p:childTnLst>
                                </p:cTn>
                              </p:par>
                            </p:childTnLst>
                          </p:cTn>
                        </p:par>
                      </p:childTnLst>
                    </p:cTn>
                  </p:par>
                  <p:par>
                    <p:cTn id="97" fill="hold">
                      <p:stCondLst>
                        <p:cond delay="indefinite"/>
                      </p:stCondLst>
                      <p:childTnLst>
                        <p:par>
                          <p:cTn id="98" fill="hold">
                            <p:stCondLst>
                              <p:cond delay="0"/>
                            </p:stCondLst>
                            <p:childTnLst>
                              <p:par>
                                <p:cTn id="99" presetID="6" presetClass="entr" presetSubtype="16" fill="hold" nodeType="clickEffect">
                                  <p:stCondLst>
                                    <p:cond delay="0"/>
                                  </p:stCondLst>
                                  <p:childTnLst>
                                    <p:set>
                                      <p:cBhvr>
                                        <p:cTn id="100" dur="1" fill="hold">
                                          <p:stCondLst>
                                            <p:cond delay="0"/>
                                          </p:stCondLst>
                                        </p:cTn>
                                        <p:tgtEl>
                                          <p:spTgt spid="34"/>
                                        </p:tgtEl>
                                        <p:attrNameLst>
                                          <p:attrName>style.visibility</p:attrName>
                                        </p:attrNameLst>
                                      </p:cBhvr>
                                      <p:to>
                                        <p:strVal val="visible"/>
                                      </p:to>
                                    </p:set>
                                    <p:animEffect transition="in" filter="circle(in)">
                                      <p:cBhvr>
                                        <p:cTn id="101" dur="2000"/>
                                        <p:tgtEl>
                                          <p:spTgt spid="34"/>
                                        </p:tgtEl>
                                      </p:cBhvr>
                                    </p:animEffect>
                                  </p:childTnLst>
                                </p:cTn>
                              </p:par>
                            </p:childTnLst>
                          </p:cTn>
                        </p:par>
                      </p:childTnLst>
                    </p:cTn>
                  </p:par>
                  <p:par>
                    <p:cTn id="102" fill="hold">
                      <p:stCondLst>
                        <p:cond delay="indefinite"/>
                      </p:stCondLst>
                      <p:childTnLst>
                        <p:par>
                          <p:cTn id="103" fill="hold">
                            <p:stCondLst>
                              <p:cond delay="0"/>
                            </p:stCondLst>
                            <p:childTnLst>
                              <p:par>
                                <p:cTn id="104" presetID="6" presetClass="entr" presetSubtype="16" fill="hold" nodeType="clickEffect">
                                  <p:stCondLst>
                                    <p:cond delay="0"/>
                                  </p:stCondLst>
                                  <p:childTnLst>
                                    <p:set>
                                      <p:cBhvr>
                                        <p:cTn id="105" dur="1" fill="hold">
                                          <p:stCondLst>
                                            <p:cond delay="0"/>
                                          </p:stCondLst>
                                        </p:cTn>
                                        <p:tgtEl>
                                          <p:spTgt spid="52">
                                            <p:txEl>
                                              <p:pRg st="8" end="8"/>
                                            </p:txEl>
                                          </p:spTgt>
                                        </p:tgtEl>
                                        <p:attrNameLst>
                                          <p:attrName>style.visibility</p:attrName>
                                        </p:attrNameLst>
                                      </p:cBhvr>
                                      <p:to>
                                        <p:strVal val="visible"/>
                                      </p:to>
                                    </p:set>
                                    <p:animEffect transition="in" filter="circle(in)">
                                      <p:cBhvr>
                                        <p:cTn id="106" dur="2000"/>
                                        <p:tgtEl>
                                          <p:spTgt spid="52">
                                            <p:txEl>
                                              <p:pRg st="8" end="8"/>
                                            </p:txEl>
                                          </p:spTgt>
                                        </p:tgtEl>
                                      </p:cBhvr>
                                    </p:animEffect>
                                  </p:childTnLst>
                                </p:cTn>
                              </p:par>
                              <p:par>
                                <p:cTn id="107" presetID="6" presetClass="entr" presetSubtype="16" fill="hold" nodeType="withEffect">
                                  <p:stCondLst>
                                    <p:cond delay="0"/>
                                  </p:stCondLst>
                                  <p:childTnLst>
                                    <p:set>
                                      <p:cBhvr>
                                        <p:cTn id="108" dur="1" fill="hold">
                                          <p:stCondLst>
                                            <p:cond delay="0"/>
                                          </p:stCondLst>
                                        </p:cTn>
                                        <p:tgtEl>
                                          <p:spTgt spid="52">
                                            <p:txEl>
                                              <p:pRg st="9" end="9"/>
                                            </p:txEl>
                                          </p:spTgt>
                                        </p:tgtEl>
                                        <p:attrNameLst>
                                          <p:attrName>style.visibility</p:attrName>
                                        </p:attrNameLst>
                                      </p:cBhvr>
                                      <p:to>
                                        <p:strVal val="visible"/>
                                      </p:to>
                                    </p:set>
                                    <p:animEffect transition="in" filter="circle(in)">
                                      <p:cBhvr>
                                        <p:cTn id="109" dur="2000"/>
                                        <p:tgtEl>
                                          <p:spTgt spid="52">
                                            <p:txEl>
                                              <p:pRg st="9" end="9"/>
                                            </p:txEl>
                                          </p:spTgt>
                                        </p:tgtEl>
                                      </p:cBhvr>
                                    </p:animEffect>
                                  </p:childTnLst>
                                </p:cTn>
                              </p:par>
                            </p:childTnLst>
                          </p:cTn>
                        </p:par>
                      </p:childTnLst>
                    </p:cTn>
                  </p:par>
                  <p:par>
                    <p:cTn id="110" fill="hold">
                      <p:stCondLst>
                        <p:cond delay="indefinite"/>
                      </p:stCondLst>
                      <p:childTnLst>
                        <p:par>
                          <p:cTn id="111" fill="hold">
                            <p:stCondLst>
                              <p:cond delay="0"/>
                            </p:stCondLst>
                            <p:childTnLst>
                              <p:par>
                                <p:cTn id="112" presetID="6" presetClass="entr" presetSubtype="16" fill="hold" nodeType="clickEffect">
                                  <p:stCondLst>
                                    <p:cond delay="0"/>
                                  </p:stCondLst>
                                  <p:childTnLst>
                                    <p:set>
                                      <p:cBhvr>
                                        <p:cTn id="113" dur="1" fill="hold">
                                          <p:stCondLst>
                                            <p:cond delay="0"/>
                                          </p:stCondLst>
                                        </p:cTn>
                                        <p:tgtEl>
                                          <p:spTgt spid="54"/>
                                        </p:tgtEl>
                                        <p:attrNameLst>
                                          <p:attrName>style.visibility</p:attrName>
                                        </p:attrNameLst>
                                      </p:cBhvr>
                                      <p:to>
                                        <p:strVal val="visible"/>
                                      </p:to>
                                    </p:set>
                                    <p:animEffect transition="in" filter="circle(in)">
                                      <p:cBhvr>
                                        <p:cTn id="114" dur="2000"/>
                                        <p:tgtEl>
                                          <p:spTgt spid="54"/>
                                        </p:tgtEl>
                                      </p:cBhvr>
                                    </p:animEffect>
                                  </p:childTnLst>
                                </p:cTn>
                              </p:par>
                            </p:childTnLst>
                          </p:cTn>
                        </p:par>
                      </p:childTnLst>
                    </p:cTn>
                  </p:par>
                  <p:par>
                    <p:cTn id="115" fill="hold">
                      <p:stCondLst>
                        <p:cond delay="indefinite"/>
                      </p:stCondLst>
                      <p:childTnLst>
                        <p:par>
                          <p:cTn id="116" fill="hold">
                            <p:stCondLst>
                              <p:cond delay="0"/>
                            </p:stCondLst>
                            <p:childTnLst>
                              <p:par>
                                <p:cTn id="117" presetID="6" presetClass="entr" presetSubtype="16" fill="hold" nodeType="clickEffect">
                                  <p:stCondLst>
                                    <p:cond delay="0"/>
                                  </p:stCondLst>
                                  <p:childTnLst>
                                    <p:set>
                                      <p:cBhvr>
                                        <p:cTn id="118" dur="1" fill="hold">
                                          <p:stCondLst>
                                            <p:cond delay="0"/>
                                          </p:stCondLst>
                                        </p:cTn>
                                        <p:tgtEl>
                                          <p:spTgt spid="54"/>
                                        </p:tgtEl>
                                        <p:attrNameLst>
                                          <p:attrName>style.visibility</p:attrName>
                                        </p:attrNameLst>
                                      </p:cBhvr>
                                      <p:to>
                                        <p:strVal val="visible"/>
                                      </p:to>
                                    </p:set>
                                    <p:animEffect transition="in" filter="circle(in)">
                                      <p:cBhvr>
                                        <p:cTn id="119" dur="20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2"/>
          <p:cNvPicPr>
            <a:picLocks noChangeAspect="1" noChangeArrowheads="1"/>
          </p:cNvPicPr>
          <p:nvPr/>
        </p:nvPicPr>
        <p:blipFill>
          <a:blip r:embed="rId2"/>
          <a:srcRect l="15844" t="40625" r="48548" b="35417"/>
          <a:stretch>
            <a:fillRect/>
          </a:stretch>
        </p:blipFill>
        <p:spPr bwMode="auto">
          <a:xfrm>
            <a:off x="0" y="5762625"/>
            <a:ext cx="4572000" cy="1095375"/>
          </a:xfrm>
          <a:prstGeom prst="rect">
            <a:avLst/>
          </a:prstGeom>
          <a:noFill/>
          <a:ln w="9525">
            <a:noFill/>
            <a:miter lim="800000"/>
            <a:headEnd/>
            <a:tailEnd/>
          </a:ln>
          <a:effectLst/>
        </p:spPr>
      </p:pic>
      <p:pic>
        <p:nvPicPr>
          <p:cNvPr id="55" name="Picture 4" descr="Witness Tree Forestry and Surveying, LLC | Seminary, MS"/>
          <p:cNvPicPr>
            <a:picLocks noChangeAspect="1" noChangeArrowheads="1"/>
          </p:cNvPicPr>
          <p:nvPr/>
        </p:nvPicPr>
        <p:blipFill>
          <a:blip r:embed="rId3"/>
          <a:srcRect/>
          <a:stretch>
            <a:fillRect/>
          </a:stretch>
        </p:blipFill>
        <p:spPr bwMode="auto">
          <a:xfrm>
            <a:off x="4267200" y="3276600"/>
            <a:ext cx="852586" cy="647701"/>
          </a:xfrm>
          <a:prstGeom prst="rect">
            <a:avLst/>
          </a:prstGeom>
          <a:noFill/>
        </p:spPr>
      </p:pic>
      <p:pic>
        <p:nvPicPr>
          <p:cNvPr id="61444" name="Picture 4" descr="Witness Tree Forestry and Surveying, LLC | Seminary, MS"/>
          <p:cNvPicPr>
            <a:picLocks noChangeAspect="1" noChangeArrowheads="1"/>
          </p:cNvPicPr>
          <p:nvPr/>
        </p:nvPicPr>
        <p:blipFill>
          <a:blip r:embed="rId3"/>
          <a:srcRect/>
          <a:stretch>
            <a:fillRect/>
          </a:stretch>
        </p:blipFill>
        <p:spPr bwMode="auto">
          <a:xfrm>
            <a:off x="4419600" y="5715000"/>
            <a:ext cx="852586" cy="647701"/>
          </a:xfrm>
          <a:prstGeom prst="rect">
            <a:avLst/>
          </a:prstGeom>
          <a:noFill/>
        </p:spPr>
      </p:pic>
      <p:pic>
        <p:nvPicPr>
          <p:cNvPr id="5" name="Picture 8" descr="http://www.akiinstruments.com/images/ranging-rods/ranging-rods1.jpg"/>
          <p:cNvPicPr>
            <a:picLocks noChangeAspect="1" noChangeArrowheads="1"/>
          </p:cNvPicPr>
          <p:nvPr/>
        </p:nvPicPr>
        <p:blipFill>
          <a:blip r:embed="rId4"/>
          <a:srcRect l="54054" r="39459"/>
          <a:stretch>
            <a:fillRect/>
          </a:stretch>
        </p:blipFill>
        <p:spPr bwMode="auto">
          <a:xfrm>
            <a:off x="6324600" y="3429000"/>
            <a:ext cx="175055" cy="1138768"/>
          </a:xfrm>
          <a:prstGeom prst="rect">
            <a:avLst/>
          </a:prstGeom>
          <a:noFill/>
        </p:spPr>
      </p:pic>
      <p:pic>
        <p:nvPicPr>
          <p:cNvPr id="6" name="Picture 14" descr="Prismatic Compass, प्रिज्मेटिक कम्पास - Ajanta Export Industry, Ambala |  ID: 12392466197"/>
          <p:cNvPicPr>
            <a:picLocks noChangeAspect="1" noChangeArrowheads="1"/>
          </p:cNvPicPr>
          <p:nvPr/>
        </p:nvPicPr>
        <p:blipFill>
          <a:blip r:embed="rId5"/>
          <a:srcRect/>
          <a:stretch>
            <a:fillRect/>
          </a:stretch>
        </p:blipFill>
        <p:spPr bwMode="auto">
          <a:xfrm>
            <a:off x="1905000" y="3200401"/>
            <a:ext cx="2143125" cy="1428750"/>
          </a:xfrm>
          <a:prstGeom prst="rect">
            <a:avLst/>
          </a:prstGeom>
          <a:noFill/>
        </p:spPr>
      </p:pic>
      <p:cxnSp>
        <p:nvCxnSpPr>
          <p:cNvPr id="7" name="Straight Connector 6"/>
          <p:cNvCxnSpPr>
            <a:stCxn id="9" idx="6"/>
            <a:endCxn id="11" idx="2"/>
          </p:cNvCxnSpPr>
          <p:nvPr/>
        </p:nvCxnSpPr>
        <p:spPr>
          <a:xfrm>
            <a:off x="3200628" y="4702210"/>
            <a:ext cx="3047544" cy="22190"/>
          </a:xfrm>
          <a:prstGeom prst="line">
            <a:avLst/>
          </a:prstGeom>
          <a:ln w="53975"/>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6248400" y="4583668"/>
            <a:ext cx="421442" cy="369332"/>
          </a:xfrm>
          <a:prstGeom prst="rect">
            <a:avLst/>
          </a:prstGeom>
          <a:noFill/>
        </p:spPr>
        <p:txBody>
          <a:bodyPr wrap="square" rtlCol="0">
            <a:spAutoFit/>
          </a:bodyPr>
          <a:lstStyle/>
          <a:p>
            <a:r>
              <a:rPr lang="en-US" b="1" dirty="0" smtClean="0"/>
              <a:t>B</a:t>
            </a:r>
            <a:endParaRPr lang="en-US" b="1" dirty="0"/>
          </a:p>
        </p:txBody>
      </p:sp>
      <p:sp>
        <p:nvSpPr>
          <p:cNvPr id="9" name="Flowchart: Connector 8"/>
          <p:cNvSpPr/>
          <p:nvPr/>
        </p:nvSpPr>
        <p:spPr>
          <a:xfrm>
            <a:off x="2819400" y="4648200"/>
            <a:ext cx="381228" cy="108020"/>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2743200" y="4495800"/>
            <a:ext cx="533400" cy="369332"/>
          </a:xfrm>
          <a:prstGeom prst="rect">
            <a:avLst/>
          </a:prstGeom>
          <a:noFill/>
        </p:spPr>
        <p:txBody>
          <a:bodyPr wrap="square" rtlCol="0">
            <a:spAutoFit/>
          </a:bodyPr>
          <a:lstStyle/>
          <a:p>
            <a:r>
              <a:rPr lang="en-US" b="1" dirty="0" smtClean="0"/>
              <a:t>  A</a:t>
            </a:r>
            <a:endParaRPr lang="en-US" b="1" dirty="0"/>
          </a:p>
        </p:txBody>
      </p:sp>
      <p:sp>
        <p:nvSpPr>
          <p:cNvPr id="11" name="Flowchart: Connector 10"/>
          <p:cNvSpPr/>
          <p:nvPr/>
        </p:nvSpPr>
        <p:spPr>
          <a:xfrm>
            <a:off x="6248172" y="4648200"/>
            <a:ext cx="381228" cy="152400"/>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p:cNvCxnSpPr/>
          <p:nvPr/>
        </p:nvCxnSpPr>
        <p:spPr>
          <a:xfrm rot="5400000" flipH="1" flipV="1">
            <a:off x="2971800" y="3276600"/>
            <a:ext cx="1447800" cy="1295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2971800" y="3886200"/>
            <a:ext cx="1752600" cy="838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4724400" y="3886200"/>
            <a:ext cx="1676400" cy="838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4343400" y="3200400"/>
            <a:ext cx="2057400" cy="1524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4800600" y="4724400"/>
            <a:ext cx="1600200" cy="838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a:endCxn id="11" idx="3"/>
          </p:cNvCxnSpPr>
          <p:nvPr/>
        </p:nvCxnSpPr>
        <p:spPr>
          <a:xfrm rot="5400000" flipH="1" flipV="1">
            <a:off x="4779142" y="4875940"/>
            <a:ext cx="1622518" cy="1427202"/>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10800000">
            <a:off x="2971800" y="4724400"/>
            <a:ext cx="1905000" cy="1676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0800000">
            <a:off x="3124200" y="4876800"/>
            <a:ext cx="1752600" cy="685800"/>
          </a:xfrm>
          <a:prstGeom prst="line">
            <a:avLst/>
          </a:prstGeom>
        </p:spPr>
        <p:style>
          <a:lnRef idx="1">
            <a:schemeClr val="accent1"/>
          </a:lnRef>
          <a:fillRef idx="0">
            <a:schemeClr val="accent1"/>
          </a:fillRef>
          <a:effectRef idx="0">
            <a:schemeClr val="accent1"/>
          </a:effectRef>
          <a:fontRef idx="minor">
            <a:schemeClr val="tx1"/>
          </a:fontRef>
        </p:style>
      </p:cxnSp>
      <p:pic>
        <p:nvPicPr>
          <p:cNvPr id="53" name="Picture 8" descr="http://www.akiinstruments.com/images/ranging-rods/ranging-rods1.jpg"/>
          <p:cNvPicPr>
            <a:picLocks noChangeAspect="1" noChangeArrowheads="1"/>
          </p:cNvPicPr>
          <p:nvPr/>
        </p:nvPicPr>
        <p:blipFill>
          <a:blip r:embed="rId4"/>
          <a:srcRect l="54054" r="39459"/>
          <a:stretch>
            <a:fillRect/>
          </a:stretch>
        </p:blipFill>
        <p:spPr bwMode="auto">
          <a:xfrm>
            <a:off x="4724400" y="4419600"/>
            <a:ext cx="175055" cy="1138768"/>
          </a:xfrm>
          <a:prstGeom prst="rect">
            <a:avLst/>
          </a:prstGeom>
          <a:noFill/>
        </p:spPr>
      </p:pic>
      <p:pic>
        <p:nvPicPr>
          <p:cNvPr id="61446" name="Picture 6" descr="42 Types of Map Symbols - With Their Sketch Drawing and Colour ||Civil  Engineering Surveying Symbols|| - Civil Engineering"/>
          <p:cNvPicPr>
            <a:picLocks noChangeAspect="1" noChangeArrowheads="1"/>
          </p:cNvPicPr>
          <p:nvPr/>
        </p:nvPicPr>
        <p:blipFill>
          <a:blip r:embed="rId6"/>
          <a:srcRect t="47619" b="33333"/>
          <a:stretch>
            <a:fillRect/>
          </a:stretch>
        </p:blipFill>
        <p:spPr bwMode="auto">
          <a:xfrm>
            <a:off x="2971800" y="2895600"/>
            <a:ext cx="2857500" cy="304800"/>
          </a:xfrm>
          <a:prstGeom prst="rect">
            <a:avLst/>
          </a:prstGeom>
          <a:noFill/>
        </p:spPr>
      </p:pic>
      <p:sp>
        <p:nvSpPr>
          <p:cNvPr id="23" name="Rectangle 22"/>
          <p:cNvSpPr/>
          <p:nvPr/>
        </p:nvSpPr>
        <p:spPr>
          <a:xfrm>
            <a:off x="1752600" y="685800"/>
            <a:ext cx="4514313" cy="646331"/>
          </a:xfrm>
          <a:prstGeom prst="rect">
            <a:avLst/>
          </a:prstGeom>
        </p:spPr>
        <p:txBody>
          <a:bodyPr wrap="none">
            <a:spAutoFit/>
          </a:bodyPr>
          <a:lstStyle/>
          <a:p>
            <a:r>
              <a:rPr lang="en-US" sz="3600" dirty="0" smtClean="0"/>
              <a:t> Intersection Method </a:t>
            </a: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1"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0.70"/>
                                          </p:val>
                                        </p:tav>
                                        <p:tav tm="100000">
                                          <p:val>
                                            <p:strVal val="#ppt_w"/>
                                          </p:val>
                                        </p:tav>
                                      </p:tavLst>
                                    </p:anim>
                                    <p:anim calcmode="lin" valueType="num">
                                      <p:cBhvr>
                                        <p:cTn id="8" dur="1000" fill="hold"/>
                                        <p:tgtEl>
                                          <p:spTgt spid="10"/>
                                        </p:tgtEl>
                                        <p:attrNameLst>
                                          <p:attrName>ppt_h</p:attrName>
                                        </p:attrNameLst>
                                      </p:cBhvr>
                                      <p:tavLst>
                                        <p:tav tm="0">
                                          <p:val>
                                            <p:strVal val="#ppt_h"/>
                                          </p:val>
                                        </p:tav>
                                        <p:tav tm="100000">
                                          <p:val>
                                            <p:strVal val="#ppt_h"/>
                                          </p:val>
                                        </p:tav>
                                      </p:tavLst>
                                    </p:anim>
                                    <p:animEffect transition="in" filter="fade">
                                      <p:cBhvr>
                                        <p:cTn id="9" dur="1000"/>
                                        <p:tgtEl>
                                          <p:spTgt spid="10"/>
                                        </p:tgtEl>
                                      </p:cBhvr>
                                    </p:animEffect>
                                  </p:childTnLst>
                                </p:cTn>
                              </p:par>
                              <p:par>
                                <p:cTn id="10" presetID="55"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strVal val="#ppt_w*0.70"/>
                                          </p:val>
                                        </p:tav>
                                        <p:tav tm="100000">
                                          <p:val>
                                            <p:strVal val="#ppt_w"/>
                                          </p:val>
                                        </p:tav>
                                      </p:tavLst>
                                    </p:anim>
                                    <p:anim calcmode="lin" valueType="num">
                                      <p:cBhvr>
                                        <p:cTn id="13" dur="1000" fill="hold"/>
                                        <p:tgtEl>
                                          <p:spTgt spid="6"/>
                                        </p:tgtEl>
                                        <p:attrNameLst>
                                          <p:attrName>ppt_h</p:attrName>
                                        </p:attrNameLst>
                                      </p:cBhvr>
                                      <p:tavLst>
                                        <p:tav tm="0">
                                          <p:val>
                                            <p:strVal val="#ppt_h"/>
                                          </p:val>
                                        </p:tav>
                                        <p:tav tm="100000">
                                          <p:val>
                                            <p:strVal val="#ppt_h"/>
                                          </p:val>
                                        </p:tav>
                                      </p:tavLst>
                                    </p:anim>
                                    <p:animEffect transition="in" filter="fade">
                                      <p:cBhvr>
                                        <p:cTn id="14" dur="10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1000" fill="hold"/>
                                        <p:tgtEl>
                                          <p:spTgt spid="5"/>
                                        </p:tgtEl>
                                        <p:attrNameLst>
                                          <p:attrName>ppt_w</p:attrName>
                                        </p:attrNameLst>
                                      </p:cBhvr>
                                      <p:tavLst>
                                        <p:tav tm="0">
                                          <p:val>
                                            <p:strVal val="#ppt_w*0.70"/>
                                          </p:val>
                                        </p:tav>
                                        <p:tav tm="100000">
                                          <p:val>
                                            <p:strVal val="#ppt_w"/>
                                          </p:val>
                                        </p:tav>
                                      </p:tavLst>
                                    </p:anim>
                                    <p:anim calcmode="lin" valueType="num">
                                      <p:cBhvr>
                                        <p:cTn id="20" dur="1000" fill="hold"/>
                                        <p:tgtEl>
                                          <p:spTgt spid="5"/>
                                        </p:tgtEl>
                                        <p:attrNameLst>
                                          <p:attrName>ppt_h</p:attrName>
                                        </p:attrNameLst>
                                      </p:cBhvr>
                                      <p:tavLst>
                                        <p:tav tm="0">
                                          <p:val>
                                            <p:strVal val="#ppt_h"/>
                                          </p:val>
                                        </p:tav>
                                        <p:tav tm="100000">
                                          <p:val>
                                            <p:strVal val="#ppt_h"/>
                                          </p:val>
                                        </p:tav>
                                      </p:tavLst>
                                    </p:anim>
                                    <p:animEffect transition="in" filter="fade">
                                      <p:cBhvr>
                                        <p:cTn id="21" dur="1000"/>
                                        <p:tgtEl>
                                          <p:spTgt spid="5"/>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down)">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down)">
                                      <p:cBhvr>
                                        <p:cTn id="29" dur="500"/>
                                        <p:tgtEl>
                                          <p:spTgt spid="11"/>
                                        </p:tgtEl>
                                      </p:cBhvr>
                                    </p:animEffect>
                                  </p:childTnLst>
                                </p:cTn>
                              </p:par>
                              <p:par>
                                <p:cTn id="30" presetID="22" presetClass="entr" presetSubtype="4" fill="hold"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down)">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61444"/>
                                        </p:tgtEl>
                                        <p:attrNameLst>
                                          <p:attrName>style.visibility</p:attrName>
                                        </p:attrNameLst>
                                      </p:cBhvr>
                                      <p:to>
                                        <p:strVal val="visible"/>
                                      </p:to>
                                    </p:set>
                                    <p:animEffect transition="in" filter="circle(in)">
                                      <p:cBhvr>
                                        <p:cTn id="37" dur="2000"/>
                                        <p:tgtEl>
                                          <p:spTgt spid="61444"/>
                                        </p:tgtEl>
                                      </p:cBhvr>
                                    </p:animEffect>
                                  </p:childTnLst>
                                </p:cTn>
                              </p:par>
                              <p:par>
                                <p:cTn id="38" presetID="6" presetClass="entr" presetSubtype="16" fill="hold" nodeType="withEffect">
                                  <p:stCondLst>
                                    <p:cond delay="0"/>
                                  </p:stCondLst>
                                  <p:childTnLst>
                                    <p:set>
                                      <p:cBhvr>
                                        <p:cTn id="39" dur="1" fill="hold">
                                          <p:stCondLst>
                                            <p:cond delay="0"/>
                                          </p:stCondLst>
                                        </p:cTn>
                                        <p:tgtEl>
                                          <p:spTgt spid="44"/>
                                        </p:tgtEl>
                                        <p:attrNameLst>
                                          <p:attrName>style.visibility</p:attrName>
                                        </p:attrNameLst>
                                      </p:cBhvr>
                                      <p:to>
                                        <p:strVal val="visible"/>
                                      </p:to>
                                    </p:set>
                                    <p:animEffect transition="in" filter="circle(in)">
                                      <p:cBhvr>
                                        <p:cTn id="40" dur="2000"/>
                                        <p:tgtEl>
                                          <p:spTgt spid="44"/>
                                        </p:tgtEl>
                                      </p:cBhvr>
                                    </p:animEffect>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nodeType="clickEffect">
                                  <p:stCondLst>
                                    <p:cond delay="0"/>
                                  </p:stCondLst>
                                  <p:childTnLst>
                                    <p:set>
                                      <p:cBhvr>
                                        <p:cTn id="44" dur="1" fill="hold">
                                          <p:stCondLst>
                                            <p:cond delay="0"/>
                                          </p:stCondLst>
                                        </p:cTn>
                                        <p:tgtEl>
                                          <p:spTgt spid="49"/>
                                        </p:tgtEl>
                                        <p:attrNameLst>
                                          <p:attrName>style.visibility</p:attrName>
                                        </p:attrNameLst>
                                      </p:cBhvr>
                                      <p:to>
                                        <p:strVal val="visible"/>
                                      </p:to>
                                    </p:set>
                                    <p:animEffect transition="in" filter="circle(in)">
                                      <p:cBhvr>
                                        <p:cTn id="45" dur="2000"/>
                                        <p:tgtEl>
                                          <p:spTgt spid="49"/>
                                        </p:tgtEl>
                                      </p:cBhvr>
                                    </p:animEffect>
                                  </p:childTnLst>
                                </p:cTn>
                              </p:par>
                              <p:par>
                                <p:cTn id="46" presetID="6" presetClass="entr" presetSubtype="16" fill="hold" nodeType="withEffect">
                                  <p:stCondLst>
                                    <p:cond delay="0"/>
                                  </p:stCondLst>
                                  <p:childTnLst>
                                    <p:set>
                                      <p:cBhvr>
                                        <p:cTn id="47" dur="1" fill="hold">
                                          <p:stCondLst>
                                            <p:cond delay="0"/>
                                          </p:stCondLst>
                                        </p:cTn>
                                        <p:tgtEl>
                                          <p:spTgt spid="53"/>
                                        </p:tgtEl>
                                        <p:attrNameLst>
                                          <p:attrName>style.visibility</p:attrName>
                                        </p:attrNameLst>
                                      </p:cBhvr>
                                      <p:to>
                                        <p:strVal val="visible"/>
                                      </p:to>
                                    </p:set>
                                    <p:animEffect transition="in" filter="circle(in)">
                                      <p:cBhvr>
                                        <p:cTn id="48" dur="2000"/>
                                        <p:tgtEl>
                                          <p:spTgt spid="53"/>
                                        </p:tgtEl>
                                      </p:cBhvr>
                                    </p:animEffect>
                                  </p:childTnLst>
                                </p:cTn>
                              </p:par>
                            </p:childTnLst>
                          </p:cTn>
                        </p:par>
                      </p:childTnLst>
                    </p:cTn>
                  </p:par>
                  <p:par>
                    <p:cTn id="49" fill="hold">
                      <p:stCondLst>
                        <p:cond delay="indefinite"/>
                      </p:stCondLst>
                      <p:childTnLst>
                        <p:par>
                          <p:cTn id="50" fill="hold">
                            <p:stCondLst>
                              <p:cond delay="0"/>
                            </p:stCondLst>
                            <p:childTnLst>
                              <p:par>
                                <p:cTn id="51" presetID="6" presetClass="entr" presetSubtype="16" fill="hold" nodeType="click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circle(in)">
                                      <p:cBhvr>
                                        <p:cTn id="53" dur="2000"/>
                                        <p:tgtEl>
                                          <p:spTgt spid="14"/>
                                        </p:tgtEl>
                                      </p:cBhvr>
                                    </p:animEffect>
                                  </p:childTnLst>
                                </p:cTn>
                              </p:par>
                              <p:par>
                                <p:cTn id="54" presetID="6" presetClass="entr" presetSubtype="16" fill="hold" nodeType="withEffect">
                                  <p:stCondLst>
                                    <p:cond delay="0"/>
                                  </p:stCondLst>
                                  <p:childTnLst>
                                    <p:set>
                                      <p:cBhvr>
                                        <p:cTn id="55" dur="1" fill="hold">
                                          <p:stCondLst>
                                            <p:cond delay="0"/>
                                          </p:stCondLst>
                                        </p:cTn>
                                        <p:tgtEl>
                                          <p:spTgt spid="55"/>
                                        </p:tgtEl>
                                        <p:attrNameLst>
                                          <p:attrName>style.visibility</p:attrName>
                                        </p:attrNameLst>
                                      </p:cBhvr>
                                      <p:to>
                                        <p:strVal val="visible"/>
                                      </p:to>
                                    </p:set>
                                    <p:animEffect transition="in" filter="circle(in)">
                                      <p:cBhvr>
                                        <p:cTn id="56" dur="2000"/>
                                        <p:tgtEl>
                                          <p:spTgt spid="55"/>
                                        </p:tgtEl>
                                      </p:cBhvr>
                                    </p:animEffect>
                                  </p:childTnLst>
                                </p:cTn>
                              </p:par>
                            </p:childTnLst>
                          </p:cTn>
                        </p:par>
                      </p:childTnLst>
                    </p:cTn>
                  </p:par>
                  <p:par>
                    <p:cTn id="57" fill="hold">
                      <p:stCondLst>
                        <p:cond delay="indefinite"/>
                      </p:stCondLst>
                      <p:childTnLst>
                        <p:par>
                          <p:cTn id="58" fill="hold">
                            <p:stCondLst>
                              <p:cond delay="0"/>
                            </p:stCondLst>
                            <p:childTnLst>
                              <p:par>
                                <p:cTn id="59" presetID="6" presetClass="entr" presetSubtype="16" fill="hold" nodeType="click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circle(in)">
                                      <p:cBhvr>
                                        <p:cTn id="61" dur="2000"/>
                                        <p:tgtEl>
                                          <p:spTgt spid="13"/>
                                        </p:tgtEl>
                                      </p:cBhvr>
                                    </p:animEffect>
                                  </p:childTnLst>
                                </p:cTn>
                              </p:par>
                              <p:par>
                                <p:cTn id="62" presetID="6" presetClass="entr" presetSubtype="16" fill="hold" nodeType="withEffect">
                                  <p:stCondLst>
                                    <p:cond delay="0"/>
                                  </p:stCondLst>
                                  <p:childTnLst>
                                    <p:set>
                                      <p:cBhvr>
                                        <p:cTn id="63" dur="1" fill="hold">
                                          <p:stCondLst>
                                            <p:cond delay="0"/>
                                          </p:stCondLst>
                                        </p:cTn>
                                        <p:tgtEl>
                                          <p:spTgt spid="61446"/>
                                        </p:tgtEl>
                                        <p:attrNameLst>
                                          <p:attrName>style.visibility</p:attrName>
                                        </p:attrNameLst>
                                      </p:cBhvr>
                                      <p:to>
                                        <p:strVal val="visible"/>
                                      </p:to>
                                    </p:set>
                                    <p:animEffect transition="in" filter="circle(in)">
                                      <p:cBhvr>
                                        <p:cTn id="64" dur="2000"/>
                                        <p:tgtEl>
                                          <p:spTgt spid="61446"/>
                                        </p:tgtEl>
                                      </p:cBhvr>
                                    </p:animEffect>
                                  </p:childTnLst>
                                </p:cTn>
                              </p:par>
                              <p:par>
                                <p:cTn id="65" presetID="6" presetClass="entr" presetSubtype="16" fill="hold" nodeType="withEffect">
                                  <p:stCondLst>
                                    <p:cond delay="0"/>
                                  </p:stCondLst>
                                  <p:childTnLst>
                                    <p:set>
                                      <p:cBhvr>
                                        <p:cTn id="66" dur="1" fill="hold">
                                          <p:stCondLst>
                                            <p:cond delay="0"/>
                                          </p:stCondLst>
                                        </p:cTn>
                                        <p:tgtEl>
                                          <p:spTgt spid="61444"/>
                                        </p:tgtEl>
                                        <p:attrNameLst>
                                          <p:attrName>style.visibility</p:attrName>
                                        </p:attrNameLst>
                                      </p:cBhvr>
                                      <p:to>
                                        <p:strVal val="visible"/>
                                      </p:to>
                                    </p:set>
                                    <p:animEffect transition="in" filter="circle(in)">
                                      <p:cBhvr>
                                        <p:cTn id="67" dur="2000"/>
                                        <p:tgtEl>
                                          <p:spTgt spid="61444"/>
                                        </p:tgtEl>
                                      </p:cBhvr>
                                    </p:animEffect>
                                  </p:childTnLst>
                                </p:cTn>
                              </p:par>
                            </p:childTnLst>
                          </p:cTn>
                        </p:par>
                      </p:childTnLst>
                    </p:cTn>
                  </p:par>
                  <p:par>
                    <p:cTn id="68" fill="hold">
                      <p:stCondLst>
                        <p:cond delay="indefinite"/>
                      </p:stCondLst>
                      <p:childTnLst>
                        <p:par>
                          <p:cTn id="69" fill="hold">
                            <p:stCondLst>
                              <p:cond delay="0"/>
                            </p:stCondLst>
                            <p:childTnLst>
                              <p:par>
                                <p:cTn id="70" presetID="6" presetClass="entr" presetSubtype="16" fill="hold" nodeType="clickEffect">
                                  <p:stCondLst>
                                    <p:cond delay="0"/>
                                  </p:stCondLst>
                                  <p:childTnLst>
                                    <p:set>
                                      <p:cBhvr>
                                        <p:cTn id="71" dur="1" fill="hold">
                                          <p:stCondLst>
                                            <p:cond delay="0"/>
                                          </p:stCondLst>
                                        </p:cTn>
                                        <p:tgtEl>
                                          <p:spTgt spid="56"/>
                                        </p:tgtEl>
                                        <p:attrNameLst>
                                          <p:attrName>style.visibility</p:attrName>
                                        </p:attrNameLst>
                                      </p:cBhvr>
                                      <p:to>
                                        <p:strVal val="visible"/>
                                      </p:to>
                                    </p:set>
                                    <p:animEffect transition="in" filter="circle(in)">
                                      <p:cBhvr>
                                        <p:cTn id="72" dur="2000"/>
                                        <p:tgtEl>
                                          <p:spTgt spid="56"/>
                                        </p:tgtEl>
                                      </p:cBhvr>
                                    </p:animEffect>
                                  </p:childTnLst>
                                </p:cTn>
                              </p:par>
                            </p:childTnLst>
                          </p:cTn>
                        </p:par>
                      </p:childTnLst>
                    </p:cTn>
                  </p:par>
                  <p:par>
                    <p:cTn id="73" fill="hold">
                      <p:stCondLst>
                        <p:cond delay="indefinite"/>
                      </p:stCondLst>
                      <p:childTnLst>
                        <p:par>
                          <p:cTn id="74" fill="hold">
                            <p:stCondLst>
                              <p:cond delay="0"/>
                            </p:stCondLst>
                            <p:childTnLst>
                              <p:par>
                                <p:cTn id="75" presetID="6" presetClass="entr" presetSubtype="16" fill="hold" nodeType="clickEffect">
                                  <p:stCondLst>
                                    <p:cond delay="0"/>
                                  </p:stCondLst>
                                  <p:childTnLst>
                                    <p:set>
                                      <p:cBhvr>
                                        <p:cTn id="76" dur="1" fill="hold">
                                          <p:stCondLst>
                                            <p:cond delay="0"/>
                                          </p:stCondLst>
                                        </p:cTn>
                                        <p:tgtEl>
                                          <p:spTgt spid="34"/>
                                        </p:tgtEl>
                                        <p:attrNameLst>
                                          <p:attrName>style.visibility</p:attrName>
                                        </p:attrNameLst>
                                      </p:cBhvr>
                                      <p:to>
                                        <p:strVal val="visible"/>
                                      </p:to>
                                    </p:set>
                                    <p:animEffect transition="in" filter="circle(in)">
                                      <p:cBhvr>
                                        <p:cTn id="77" dur="2000"/>
                                        <p:tgtEl>
                                          <p:spTgt spid="34"/>
                                        </p:tgtEl>
                                      </p:cBhvr>
                                    </p:animEffect>
                                  </p:childTnLst>
                                </p:cTn>
                              </p:par>
                            </p:childTnLst>
                          </p:cTn>
                        </p:par>
                      </p:childTnLst>
                    </p:cTn>
                  </p:par>
                  <p:par>
                    <p:cTn id="78" fill="hold">
                      <p:stCondLst>
                        <p:cond delay="indefinite"/>
                      </p:stCondLst>
                      <p:childTnLst>
                        <p:par>
                          <p:cTn id="79" fill="hold">
                            <p:stCondLst>
                              <p:cond delay="0"/>
                            </p:stCondLst>
                            <p:childTnLst>
                              <p:par>
                                <p:cTn id="80" presetID="6" presetClass="entr" presetSubtype="16" fill="hold" nodeType="clickEffect">
                                  <p:stCondLst>
                                    <p:cond delay="0"/>
                                  </p:stCondLst>
                                  <p:childTnLst>
                                    <p:set>
                                      <p:cBhvr>
                                        <p:cTn id="81" dur="1" fill="hold">
                                          <p:stCondLst>
                                            <p:cond delay="0"/>
                                          </p:stCondLst>
                                        </p:cTn>
                                        <p:tgtEl>
                                          <p:spTgt spid="30"/>
                                        </p:tgtEl>
                                        <p:attrNameLst>
                                          <p:attrName>style.visibility</p:attrName>
                                        </p:attrNameLst>
                                      </p:cBhvr>
                                      <p:to>
                                        <p:strVal val="visible"/>
                                      </p:to>
                                    </p:set>
                                    <p:animEffect transition="in" filter="circle(in)">
                                      <p:cBhvr>
                                        <p:cTn id="82" dur="2000"/>
                                        <p:tgtEl>
                                          <p:spTgt spid="30"/>
                                        </p:tgtEl>
                                      </p:cBhvr>
                                    </p:animEffect>
                                  </p:childTnLst>
                                </p:cTn>
                              </p:par>
                            </p:childTnLst>
                          </p:cTn>
                        </p:par>
                      </p:childTnLst>
                    </p:cTn>
                  </p:par>
                  <p:par>
                    <p:cTn id="83" fill="hold">
                      <p:stCondLst>
                        <p:cond delay="indefinite"/>
                      </p:stCondLst>
                      <p:childTnLst>
                        <p:par>
                          <p:cTn id="84" fill="hold">
                            <p:stCondLst>
                              <p:cond delay="0"/>
                            </p:stCondLst>
                            <p:childTnLst>
                              <p:par>
                                <p:cTn id="85" presetID="6" presetClass="entr" presetSubtype="16" fill="hold" nodeType="clickEffect">
                                  <p:stCondLst>
                                    <p:cond delay="0"/>
                                  </p:stCondLst>
                                  <p:childTnLst>
                                    <p:set>
                                      <p:cBhvr>
                                        <p:cTn id="86" dur="1" fill="hold">
                                          <p:stCondLst>
                                            <p:cond delay="0"/>
                                          </p:stCondLst>
                                        </p:cTn>
                                        <p:tgtEl>
                                          <p:spTgt spid="24"/>
                                        </p:tgtEl>
                                        <p:attrNameLst>
                                          <p:attrName>style.visibility</p:attrName>
                                        </p:attrNameLst>
                                      </p:cBhvr>
                                      <p:to>
                                        <p:strVal val="visible"/>
                                      </p:to>
                                    </p:set>
                                    <p:animEffect transition="in" filter="circle(in)">
                                      <p:cBhvr>
                                        <p:cTn id="87" dur="2000"/>
                                        <p:tgtEl>
                                          <p:spTgt spid="24"/>
                                        </p:tgtEl>
                                      </p:cBhvr>
                                    </p:animEffect>
                                  </p:childTnLst>
                                </p:cTn>
                              </p:par>
                            </p:childTnLst>
                          </p:cTn>
                        </p:par>
                      </p:childTnLst>
                    </p:cTn>
                  </p:par>
                  <p:par>
                    <p:cTn id="88" fill="hold">
                      <p:stCondLst>
                        <p:cond delay="indefinite"/>
                      </p:stCondLst>
                      <p:childTnLst>
                        <p:par>
                          <p:cTn id="89" fill="hold">
                            <p:stCondLst>
                              <p:cond delay="0"/>
                            </p:stCondLst>
                            <p:childTnLst>
                              <p:par>
                                <p:cTn id="90" presetID="6" presetClass="entr" presetSubtype="16" fill="hold" nodeType="clickEffect">
                                  <p:stCondLst>
                                    <p:cond delay="0"/>
                                  </p:stCondLst>
                                  <p:childTnLst>
                                    <p:set>
                                      <p:cBhvr>
                                        <p:cTn id="91" dur="1" fill="hold">
                                          <p:stCondLst>
                                            <p:cond delay="0"/>
                                          </p:stCondLst>
                                        </p:cTn>
                                        <p:tgtEl>
                                          <p:spTgt spid="25"/>
                                        </p:tgtEl>
                                        <p:attrNameLst>
                                          <p:attrName>style.visibility</p:attrName>
                                        </p:attrNameLst>
                                      </p:cBhvr>
                                      <p:to>
                                        <p:strVal val="visible"/>
                                      </p:to>
                                    </p:set>
                                    <p:animEffect transition="in" filter="circle(in)">
                                      <p:cBhvr>
                                        <p:cTn id="92"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990600"/>
            <a:ext cx="8534400" cy="4801314"/>
          </a:xfrm>
          <a:prstGeom prst="rect">
            <a:avLst/>
          </a:prstGeom>
        </p:spPr>
        <p:txBody>
          <a:bodyPr wrap="square">
            <a:spAutoFit/>
          </a:bodyPr>
          <a:lstStyle/>
          <a:p>
            <a:r>
              <a:rPr lang="en-US" dirty="0" smtClean="0"/>
              <a:t>A traverse is a series of connected lines whose lengths and directions are to be measured and the process of surveying to find such measurements is known as traversing.</a:t>
            </a:r>
          </a:p>
          <a:p>
            <a:r>
              <a:rPr lang="en-US" dirty="0" smtClean="0"/>
              <a:t> 1. Open Traverse A traverse is said to be open traverse when the traverse starts at one point and terminates at another point as shown in the figure. Open traverse is also called as unclosed traverse. It is suitable for surveying of roads, coastal lines,</a:t>
            </a:r>
          </a:p>
          <a:p>
            <a:r>
              <a:rPr lang="en-US" dirty="0" smtClean="0"/>
              <a:t>                                                                                            D</a:t>
            </a:r>
            <a:endParaRPr lang="en-US" dirty="0"/>
          </a:p>
          <a:p>
            <a:endParaRPr lang="en-US" dirty="0" smtClean="0"/>
          </a:p>
          <a:p>
            <a:r>
              <a:rPr lang="en-US" dirty="0" smtClean="0"/>
              <a:t>                                     B</a:t>
            </a:r>
            <a:endParaRPr lang="en-US" dirty="0"/>
          </a:p>
          <a:p>
            <a:endParaRPr lang="en-US" dirty="0" smtClean="0"/>
          </a:p>
          <a:p>
            <a:r>
              <a:rPr lang="en-US" dirty="0" smtClean="0"/>
              <a:t>                                                                   C</a:t>
            </a:r>
            <a:endParaRPr lang="en-US" dirty="0"/>
          </a:p>
          <a:p>
            <a:r>
              <a:rPr lang="en-US" dirty="0" smtClean="0"/>
              <a:t>                   A</a:t>
            </a:r>
          </a:p>
          <a:p>
            <a:r>
              <a:rPr lang="en-US" dirty="0" smtClean="0"/>
              <a:t>                                                                                                                                        E</a:t>
            </a:r>
            <a:endParaRPr lang="en-US" dirty="0"/>
          </a:p>
          <a:p>
            <a:r>
              <a:rPr lang="en-US" dirty="0" smtClean="0"/>
              <a:t>                                                                                                                                        </a:t>
            </a:r>
          </a:p>
          <a:p>
            <a:endParaRPr lang="en-US" dirty="0"/>
          </a:p>
          <a:p>
            <a:endParaRPr lang="en-US" dirty="0" smtClean="0"/>
          </a:p>
          <a:p>
            <a:r>
              <a:rPr lang="en-US" dirty="0" smtClean="0"/>
              <a:t>                                                      Open Traverse</a:t>
            </a:r>
            <a:endParaRPr lang="en-US" dirty="0"/>
          </a:p>
        </p:txBody>
      </p:sp>
      <p:cxnSp>
        <p:nvCxnSpPr>
          <p:cNvPr id="6" name="Straight Connector 5"/>
          <p:cNvCxnSpPr/>
          <p:nvPr/>
        </p:nvCxnSpPr>
        <p:spPr>
          <a:xfrm flipV="1">
            <a:off x="1524000" y="3429000"/>
            <a:ext cx="1143000" cy="76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2667000" y="3429000"/>
            <a:ext cx="1600200" cy="533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4267200" y="3048000"/>
            <a:ext cx="1447800" cy="914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5715000" y="3048000"/>
            <a:ext cx="2438400" cy="1371600"/>
          </a:xfrm>
          <a:prstGeom prst="line">
            <a:avLst/>
          </a:prstGeom>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0" y="0"/>
            <a:ext cx="9144000" cy="1015663"/>
          </a:xfrm>
          <a:prstGeom prst="rect">
            <a:avLst/>
          </a:prstGeom>
        </p:spPr>
        <p:txBody>
          <a:bodyPr wrap="square">
            <a:spAutoFit/>
          </a:bodyPr>
          <a:lstStyle/>
          <a:p>
            <a:pPr algn="ctr"/>
            <a:r>
              <a:rPr lang="en-US" sz="3600" b="1" dirty="0" smtClean="0"/>
              <a:t>Compass survey is carried on in two ways</a:t>
            </a:r>
          </a:p>
          <a:p>
            <a:r>
              <a:rPr lang="en-US" sz="2400" dirty="0" smtClean="0"/>
              <a:t>1. Open Traverse Survey 2. Closed Traverse Survey</a:t>
            </a:r>
            <a:endParaRPr lang="en-US" sz="2400" dirty="0"/>
          </a:p>
        </p:txBody>
      </p:sp>
      <p:grpSp>
        <p:nvGrpSpPr>
          <p:cNvPr id="9" name="Group 8"/>
          <p:cNvGrpSpPr/>
          <p:nvPr/>
        </p:nvGrpSpPr>
        <p:grpSpPr>
          <a:xfrm>
            <a:off x="8305800" y="609600"/>
            <a:ext cx="1219201" cy="1219201"/>
            <a:chOff x="1524000" y="-609601"/>
            <a:chExt cx="1219201" cy="1219201"/>
          </a:xfrm>
        </p:grpSpPr>
        <p:pic>
          <p:nvPicPr>
            <p:cNvPr id="11" name="Picture 6" descr="COMPASS SURVEYING | MrStudy in Murshidabad"/>
            <p:cNvPicPr>
              <a:picLocks noChangeAspect="1" noChangeArrowheads="1"/>
            </p:cNvPicPr>
            <p:nvPr/>
          </p:nvPicPr>
          <p:blipFill>
            <a:blip r:embed="rId2">
              <a:duotone>
                <a:prstClr val="black"/>
                <a:schemeClr val="accent5">
                  <a:tint val="45000"/>
                  <a:satMod val="400000"/>
                </a:schemeClr>
              </a:duotone>
            </a:blip>
            <a:srcRect/>
            <a:stretch>
              <a:fillRect/>
            </a:stretch>
          </p:blipFill>
          <p:spPr bwMode="auto">
            <a:xfrm>
              <a:off x="1524000" y="-609601"/>
              <a:ext cx="1219201" cy="1219201"/>
            </a:xfrm>
            <a:prstGeom prst="rect">
              <a:avLst/>
            </a:prstGeom>
            <a:noFill/>
          </p:spPr>
        </p:pic>
        <p:sp>
          <p:nvSpPr>
            <p:cNvPr id="13" name="TextBox 12"/>
            <p:cNvSpPr txBox="1"/>
            <p:nvPr/>
          </p:nvSpPr>
          <p:spPr>
            <a:xfrm>
              <a:off x="1600200" y="0"/>
              <a:ext cx="685800" cy="369332"/>
            </a:xfrm>
            <a:prstGeom prst="rect">
              <a:avLst/>
            </a:prstGeom>
            <a:noFill/>
          </p:spPr>
          <p:txBody>
            <a:bodyPr wrap="square" rtlCol="0">
              <a:spAutoFit/>
            </a:bodyPr>
            <a:lstStyle/>
            <a:p>
              <a:r>
                <a:rPr lang="en-US" dirty="0" smtClean="0">
                  <a:solidFill>
                    <a:srgbClr val="FF0000"/>
                  </a:solidFill>
                </a:rPr>
                <a:t>PS</a:t>
              </a:r>
              <a:endParaRPr lang="en-US" dirty="0">
                <a:solidFill>
                  <a:srgbClr val="FF0000"/>
                </a:solidFill>
              </a:endParaRPr>
            </a:p>
          </p:txBody>
        </p:sp>
      </p:gr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http://www.akiinstruments.com/images/ranging-rods/ranging-rods1.jpg"/>
          <p:cNvPicPr>
            <a:picLocks noChangeAspect="1" noChangeArrowheads="1"/>
          </p:cNvPicPr>
          <p:nvPr/>
        </p:nvPicPr>
        <p:blipFill>
          <a:blip r:embed="rId2"/>
          <a:srcRect l="54054" r="39459"/>
          <a:stretch>
            <a:fillRect/>
          </a:stretch>
        </p:blipFill>
        <p:spPr bwMode="auto">
          <a:xfrm>
            <a:off x="6324600" y="1066800"/>
            <a:ext cx="175055" cy="1708152"/>
          </a:xfrm>
          <a:prstGeom prst="rect">
            <a:avLst/>
          </a:prstGeom>
          <a:noFill/>
        </p:spPr>
      </p:pic>
      <p:pic>
        <p:nvPicPr>
          <p:cNvPr id="5" name="Picture 14" descr="Prismatic Compass, प्रिज्मेटिक कम्पास - Ajanta Export Industry, Ambala |  ID: 12392466197"/>
          <p:cNvPicPr>
            <a:picLocks noChangeAspect="1" noChangeArrowheads="1"/>
          </p:cNvPicPr>
          <p:nvPr/>
        </p:nvPicPr>
        <p:blipFill>
          <a:blip r:embed="rId3"/>
          <a:srcRect/>
          <a:stretch>
            <a:fillRect/>
          </a:stretch>
        </p:blipFill>
        <p:spPr bwMode="auto">
          <a:xfrm>
            <a:off x="1905000" y="685800"/>
            <a:ext cx="2143125" cy="2143125"/>
          </a:xfrm>
          <a:prstGeom prst="rect">
            <a:avLst/>
          </a:prstGeom>
          <a:noFill/>
        </p:spPr>
      </p:pic>
      <p:pic>
        <p:nvPicPr>
          <p:cNvPr id="6" name="Picture 14" descr="Prismatic Compass, प्रिज्मेटिक कम्पास - Ajanta Export Industry, Ambala |  ID: 12392466197"/>
          <p:cNvPicPr>
            <a:picLocks noChangeAspect="1" noChangeArrowheads="1"/>
          </p:cNvPicPr>
          <p:nvPr/>
        </p:nvPicPr>
        <p:blipFill>
          <a:blip r:embed="rId3"/>
          <a:srcRect/>
          <a:stretch>
            <a:fillRect/>
          </a:stretch>
        </p:blipFill>
        <p:spPr bwMode="auto">
          <a:xfrm>
            <a:off x="5334000" y="3886200"/>
            <a:ext cx="2143125" cy="2143125"/>
          </a:xfrm>
          <a:prstGeom prst="rect">
            <a:avLst/>
          </a:prstGeom>
          <a:noFill/>
        </p:spPr>
      </p:pic>
      <p:cxnSp>
        <p:nvCxnSpPr>
          <p:cNvPr id="7" name="Straight Connector 6"/>
          <p:cNvCxnSpPr>
            <a:stCxn id="9" idx="6"/>
            <a:endCxn id="14" idx="2"/>
          </p:cNvCxnSpPr>
          <p:nvPr/>
        </p:nvCxnSpPr>
        <p:spPr>
          <a:xfrm>
            <a:off x="3200628" y="2824215"/>
            <a:ext cx="3047544" cy="33285"/>
          </a:xfrm>
          <a:prstGeom prst="line">
            <a:avLst/>
          </a:prstGeom>
          <a:ln w="53975"/>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6248400" y="2678668"/>
            <a:ext cx="421442" cy="369332"/>
          </a:xfrm>
          <a:prstGeom prst="rect">
            <a:avLst/>
          </a:prstGeom>
          <a:noFill/>
        </p:spPr>
        <p:txBody>
          <a:bodyPr wrap="square" rtlCol="0">
            <a:spAutoFit/>
          </a:bodyPr>
          <a:lstStyle/>
          <a:p>
            <a:r>
              <a:rPr lang="en-US" b="1" dirty="0" smtClean="0"/>
              <a:t>B</a:t>
            </a:r>
            <a:endParaRPr lang="en-US" b="1" dirty="0"/>
          </a:p>
        </p:txBody>
      </p:sp>
      <p:sp>
        <p:nvSpPr>
          <p:cNvPr id="9" name="Flowchart: Connector 8"/>
          <p:cNvSpPr/>
          <p:nvPr/>
        </p:nvSpPr>
        <p:spPr>
          <a:xfrm>
            <a:off x="2819400" y="2743200"/>
            <a:ext cx="381228" cy="162030"/>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2743200" y="2590800"/>
            <a:ext cx="533400" cy="369332"/>
          </a:xfrm>
          <a:prstGeom prst="rect">
            <a:avLst/>
          </a:prstGeom>
          <a:noFill/>
        </p:spPr>
        <p:txBody>
          <a:bodyPr wrap="square" rtlCol="0">
            <a:spAutoFit/>
          </a:bodyPr>
          <a:lstStyle/>
          <a:p>
            <a:r>
              <a:rPr lang="en-US" b="1" dirty="0" smtClean="0"/>
              <a:t>  A</a:t>
            </a:r>
            <a:endParaRPr lang="en-US" b="1" dirty="0"/>
          </a:p>
        </p:txBody>
      </p:sp>
      <p:sp>
        <p:nvSpPr>
          <p:cNvPr id="14" name="Flowchart: Connector 13"/>
          <p:cNvSpPr/>
          <p:nvPr/>
        </p:nvSpPr>
        <p:spPr>
          <a:xfrm>
            <a:off x="6248172" y="2743200"/>
            <a:ext cx="381228" cy="228600"/>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8" descr="http://www.akiinstruments.com/images/ranging-rods/ranging-rods1.jpg"/>
          <p:cNvPicPr>
            <a:picLocks noChangeAspect="1" noChangeArrowheads="1"/>
          </p:cNvPicPr>
          <p:nvPr/>
        </p:nvPicPr>
        <p:blipFill>
          <a:blip r:embed="rId2"/>
          <a:srcRect l="54054" r="39459"/>
          <a:stretch>
            <a:fillRect/>
          </a:stretch>
        </p:blipFill>
        <p:spPr bwMode="auto">
          <a:xfrm>
            <a:off x="2949145" y="4267200"/>
            <a:ext cx="175055" cy="1708152"/>
          </a:xfrm>
          <a:prstGeom prst="rect">
            <a:avLst/>
          </a:prstGeom>
          <a:noFill/>
        </p:spPr>
      </p:pic>
      <p:cxnSp>
        <p:nvCxnSpPr>
          <p:cNvPr id="17" name="Straight Connector 16"/>
          <p:cNvCxnSpPr>
            <a:stCxn id="19" idx="6"/>
            <a:endCxn id="21" idx="2"/>
          </p:cNvCxnSpPr>
          <p:nvPr/>
        </p:nvCxnSpPr>
        <p:spPr>
          <a:xfrm>
            <a:off x="3200400" y="6134100"/>
            <a:ext cx="3047544" cy="1588"/>
          </a:xfrm>
          <a:prstGeom prst="line">
            <a:avLst/>
          </a:prstGeom>
          <a:ln w="53975"/>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6248172" y="5955268"/>
            <a:ext cx="421442" cy="369332"/>
          </a:xfrm>
          <a:prstGeom prst="rect">
            <a:avLst/>
          </a:prstGeom>
          <a:noFill/>
        </p:spPr>
        <p:txBody>
          <a:bodyPr wrap="square" rtlCol="0">
            <a:spAutoFit/>
          </a:bodyPr>
          <a:lstStyle/>
          <a:p>
            <a:r>
              <a:rPr lang="en-US" b="1" dirty="0" smtClean="0"/>
              <a:t>B</a:t>
            </a:r>
            <a:endParaRPr lang="en-US" b="1" dirty="0"/>
          </a:p>
        </p:txBody>
      </p:sp>
      <p:sp>
        <p:nvSpPr>
          <p:cNvPr id="19" name="Flowchart: Connector 18"/>
          <p:cNvSpPr/>
          <p:nvPr/>
        </p:nvSpPr>
        <p:spPr>
          <a:xfrm>
            <a:off x="2819172" y="6019800"/>
            <a:ext cx="381228" cy="228600"/>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2743200" y="5943600"/>
            <a:ext cx="533400" cy="369332"/>
          </a:xfrm>
          <a:prstGeom prst="rect">
            <a:avLst/>
          </a:prstGeom>
          <a:noFill/>
        </p:spPr>
        <p:txBody>
          <a:bodyPr wrap="square" rtlCol="0">
            <a:spAutoFit/>
          </a:bodyPr>
          <a:lstStyle/>
          <a:p>
            <a:r>
              <a:rPr lang="en-US" b="1" dirty="0" smtClean="0"/>
              <a:t>  A</a:t>
            </a:r>
            <a:endParaRPr lang="en-US" b="1" dirty="0"/>
          </a:p>
        </p:txBody>
      </p:sp>
      <p:sp>
        <p:nvSpPr>
          <p:cNvPr id="21" name="Flowchart: Connector 20"/>
          <p:cNvSpPr/>
          <p:nvPr/>
        </p:nvSpPr>
        <p:spPr>
          <a:xfrm>
            <a:off x="6247944" y="6019800"/>
            <a:ext cx="381228" cy="228600"/>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6" descr="Surveying Tapes: Types of Measuring Tape Used in Survey."/>
          <p:cNvPicPr>
            <a:picLocks noChangeAspect="1" noChangeArrowheads="1"/>
          </p:cNvPicPr>
          <p:nvPr/>
        </p:nvPicPr>
        <p:blipFill>
          <a:blip r:embed="rId4"/>
          <a:srcRect t="36804" r="55752" b="39952"/>
          <a:stretch>
            <a:fillRect/>
          </a:stretch>
        </p:blipFill>
        <p:spPr bwMode="auto">
          <a:xfrm>
            <a:off x="3124200" y="2590800"/>
            <a:ext cx="3124200" cy="2286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1"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strVal val="#ppt_w*0.70"/>
                                          </p:val>
                                        </p:tav>
                                        <p:tav tm="100000">
                                          <p:val>
                                            <p:strVal val="#ppt_w"/>
                                          </p:val>
                                        </p:tav>
                                      </p:tavLst>
                                    </p:anim>
                                    <p:anim calcmode="lin" valueType="num">
                                      <p:cBhvr>
                                        <p:cTn id="8" dur="1000" fill="hold"/>
                                        <p:tgtEl>
                                          <p:spTgt spid="13"/>
                                        </p:tgtEl>
                                        <p:attrNameLst>
                                          <p:attrName>ppt_h</p:attrName>
                                        </p:attrNameLst>
                                      </p:cBhvr>
                                      <p:tavLst>
                                        <p:tav tm="0">
                                          <p:val>
                                            <p:strVal val="#ppt_h"/>
                                          </p:val>
                                        </p:tav>
                                        <p:tav tm="100000">
                                          <p:val>
                                            <p:strVal val="#ppt_h"/>
                                          </p:val>
                                        </p:tav>
                                      </p:tavLst>
                                    </p:anim>
                                    <p:animEffect transition="in" filter="fade">
                                      <p:cBhvr>
                                        <p:cTn id="9" dur="1000"/>
                                        <p:tgtEl>
                                          <p:spTgt spid="13"/>
                                        </p:tgtEl>
                                      </p:cBhvr>
                                    </p:animEffect>
                                  </p:childTnLst>
                                </p:cTn>
                              </p:par>
                              <p:par>
                                <p:cTn id="10" presetID="55"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strVal val="#ppt_w*0.70"/>
                                          </p:val>
                                        </p:tav>
                                        <p:tav tm="100000">
                                          <p:val>
                                            <p:strVal val="#ppt_w"/>
                                          </p:val>
                                        </p:tav>
                                      </p:tavLst>
                                    </p:anim>
                                    <p:anim calcmode="lin" valueType="num">
                                      <p:cBhvr>
                                        <p:cTn id="13" dur="1000" fill="hold"/>
                                        <p:tgtEl>
                                          <p:spTgt spid="5"/>
                                        </p:tgtEl>
                                        <p:attrNameLst>
                                          <p:attrName>ppt_h</p:attrName>
                                        </p:attrNameLst>
                                      </p:cBhvr>
                                      <p:tavLst>
                                        <p:tav tm="0">
                                          <p:val>
                                            <p:strVal val="#ppt_h"/>
                                          </p:val>
                                        </p:tav>
                                        <p:tav tm="100000">
                                          <p:val>
                                            <p:strVal val="#ppt_h"/>
                                          </p:val>
                                        </p:tav>
                                      </p:tavLst>
                                    </p:anim>
                                    <p:animEffect transition="in" filter="fade">
                                      <p:cBhvr>
                                        <p:cTn id="14" dur="1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strVal val="#ppt_w*0.70"/>
                                          </p:val>
                                        </p:tav>
                                        <p:tav tm="100000">
                                          <p:val>
                                            <p:strVal val="#ppt_w"/>
                                          </p:val>
                                        </p:tav>
                                      </p:tavLst>
                                    </p:anim>
                                    <p:anim calcmode="lin" valueType="num">
                                      <p:cBhvr>
                                        <p:cTn id="20" dur="1000" fill="hold"/>
                                        <p:tgtEl>
                                          <p:spTgt spid="4"/>
                                        </p:tgtEl>
                                        <p:attrNameLst>
                                          <p:attrName>ppt_h</p:attrName>
                                        </p:attrNameLst>
                                      </p:cBhvr>
                                      <p:tavLst>
                                        <p:tav tm="0">
                                          <p:val>
                                            <p:strVal val="#ppt_h"/>
                                          </p:val>
                                        </p:tav>
                                        <p:tav tm="100000">
                                          <p:val>
                                            <p:strVal val="#ppt_h"/>
                                          </p:val>
                                        </p:tav>
                                      </p:tavLst>
                                    </p:anim>
                                    <p:animEffect transition="in" filter="fade">
                                      <p:cBhvr>
                                        <p:cTn id="21" dur="1000"/>
                                        <p:tgtEl>
                                          <p:spTgt spid="4"/>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down)">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down)">
                                      <p:cBhvr>
                                        <p:cTn id="29" dur="500"/>
                                        <p:tgtEl>
                                          <p:spTgt spid="14"/>
                                        </p:tgtEl>
                                      </p:cBhvr>
                                    </p:animEffect>
                                  </p:childTnLst>
                                </p:cTn>
                              </p:par>
                              <p:par>
                                <p:cTn id="30" presetID="22" presetClass="entr" presetSubtype="4" fill="hold"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down)">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55" presetClass="entr" presetSubtype="0"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p:cTn id="37" dur="1000" fill="hold"/>
                                        <p:tgtEl>
                                          <p:spTgt spid="6"/>
                                        </p:tgtEl>
                                        <p:attrNameLst>
                                          <p:attrName>ppt_w</p:attrName>
                                        </p:attrNameLst>
                                      </p:cBhvr>
                                      <p:tavLst>
                                        <p:tav tm="0">
                                          <p:val>
                                            <p:strVal val="#ppt_w*0.70"/>
                                          </p:val>
                                        </p:tav>
                                        <p:tav tm="100000">
                                          <p:val>
                                            <p:strVal val="#ppt_w"/>
                                          </p:val>
                                        </p:tav>
                                      </p:tavLst>
                                    </p:anim>
                                    <p:anim calcmode="lin" valueType="num">
                                      <p:cBhvr>
                                        <p:cTn id="38" dur="1000" fill="hold"/>
                                        <p:tgtEl>
                                          <p:spTgt spid="6"/>
                                        </p:tgtEl>
                                        <p:attrNameLst>
                                          <p:attrName>ppt_h</p:attrName>
                                        </p:attrNameLst>
                                      </p:cBhvr>
                                      <p:tavLst>
                                        <p:tav tm="0">
                                          <p:val>
                                            <p:strVal val="#ppt_h"/>
                                          </p:val>
                                        </p:tav>
                                        <p:tav tm="100000">
                                          <p:val>
                                            <p:strVal val="#ppt_h"/>
                                          </p:val>
                                        </p:tav>
                                      </p:tavLst>
                                    </p:anim>
                                    <p:animEffect transition="in" filter="fade">
                                      <p:cBhvr>
                                        <p:cTn id="39" dur="1000"/>
                                        <p:tgtEl>
                                          <p:spTgt spid="6"/>
                                        </p:tgtEl>
                                      </p:cBhvr>
                                    </p:animEffect>
                                  </p:childTnLst>
                                </p:cTn>
                              </p:par>
                            </p:childTnLst>
                          </p:cTn>
                        </p:par>
                      </p:childTnLst>
                    </p:cTn>
                  </p:par>
                  <p:par>
                    <p:cTn id="40" fill="hold">
                      <p:stCondLst>
                        <p:cond delay="indefinite"/>
                      </p:stCondLst>
                      <p:childTnLst>
                        <p:par>
                          <p:cTn id="41" fill="hold">
                            <p:stCondLst>
                              <p:cond delay="0"/>
                            </p:stCondLst>
                            <p:childTnLst>
                              <p:par>
                                <p:cTn id="42" presetID="6" presetClass="entr" presetSubtype="16" fill="hold" nodeType="click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circle(in)">
                                      <p:cBhvr>
                                        <p:cTn id="44" dur="2000"/>
                                        <p:tgtEl>
                                          <p:spTgt spid="31"/>
                                        </p:tgtEl>
                                      </p:cBhvr>
                                    </p:animEffect>
                                  </p:childTnLst>
                                </p:cTn>
                              </p:par>
                            </p:childTnLst>
                          </p:cTn>
                        </p:par>
                      </p:childTnLst>
                    </p:cTn>
                  </p:par>
                  <p:par>
                    <p:cTn id="45" fill="hold">
                      <p:stCondLst>
                        <p:cond delay="indefinite"/>
                      </p:stCondLst>
                      <p:childTnLst>
                        <p:par>
                          <p:cTn id="46" fill="hold">
                            <p:stCondLst>
                              <p:cond delay="0"/>
                            </p:stCondLst>
                            <p:childTnLst>
                              <p:par>
                                <p:cTn id="47" presetID="6" presetClass="entr" presetSubtype="16" fill="hold" nodeType="click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circle(in)">
                                      <p:cBhvr>
                                        <p:cTn id="49" dur="2000"/>
                                        <p:tgtEl>
                                          <p:spTgt spid="17"/>
                                        </p:tgtEl>
                                      </p:cBhvr>
                                    </p:animEffect>
                                  </p:childTnLst>
                                </p:cTn>
                              </p:par>
                            </p:childTnLst>
                          </p:cTn>
                        </p:par>
                      </p:childTnLst>
                    </p:cTn>
                  </p:par>
                  <p:par>
                    <p:cTn id="50" fill="hold">
                      <p:stCondLst>
                        <p:cond delay="indefinite"/>
                      </p:stCondLst>
                      <p:childTnLst>
                        <p:par>
                          <p:cTn id="51" fill="hold">
                            <p:stCondLst>
                              <p:cond delay="0"/>
                            </p:stCondLst>
                            <p:childTnLst>
                              <p:par>
                                <p:cTn id="52" presetID="55" presetClass="entr" presetSubtype="0" fill="hold" nodeType="clickEffect">
                                  <p:stCondLst>
                                    <p:cond delay="0"/>
                                  </p:stCondLst>
                                  <p:childTnLst>
                                    <p:set>
                                      <p:cBhvr>
                                        <p:cTn id="53" dur="1" fill="hold">
                                          <p:stCondLst>
                                            <p:cond delay="0"/>
                                          </p:stCondLst>
                                        </p:cTn>
                                        <p:tgtEl>
                                          <p:spTgt spid="16"/>
                                        </p:tgtEl>
                                        <p:attrNameLst>
                                          <p:attrName>style.visibility</p:attrName>
                                        </p:attrNameLst>
                                      </p:cBhvr>
                                      <p:to>
                                        <p:strVal val="visible"/>
                                      </p:to>
                                    </p:set>
                                    <p:anim calcmode="lin" valueType="num">
                                      <p:cBhvr>
                                        <p:cTn id="54" dur="1000" fill="hold"/>
                                        <p:tgtEl>
                                          <p:spTgt spid="16"/>
                                        </p:tgtEl>
                                        <p:attrNameLst>
                                          <p:attrName>ppt_w</p:attrName>
                                        </p:attrNameLst>
                                      </p:cBhvr>
                                      <p:tavLst>
                                        <p:tav tm="0">
                                          <p:val>
                                            <p:strVal val="#ppt_w*0.70"/>
                                          </p:val>
                                        </p:tav>
                                        <p:tav tm="100000">
                                          <p:val>
                                            <p:strVal val="#ppt_w"/>
                                          </p:val>
                                        </p:tav>
                                      </p:tavLst>
                                    </p:anim>
                                    <p:anim calcmode="lin" valueType="num">
                                      <p:cBhvr>
                                        <p:cTn id="55" dur="1000" fill="hold"/>
                                        <p:tgtEl>
                                          <p:spTgt spid="16"/>
                                        </p:tgtEl>
                                        <p:attrNameLst>
                                          <p:attrName>ppt_h</p:attrName>
                                        </p:attrNameLst>
                                      </p:cBhvr>
                                      <p:tavLst>
                                        <p:tav tm="0">
                                          <p:val>
                                            <p:strVal val="#ppt_h"/>
                                          </p:val>
                                        </p:tav>
                                        <p:tav tm="100000">
                                          <p:val>
                                            <p:strVal val="#ppt_h"/>
                                          </p:val>
                                        </p:tav>
                                      </p:tavLst>
                                    </p:anim>
                                    <p:animEffect transition="in" filter="fade">
                                      <p:cBhvr>
                                        <p:cTn id="56" dur="1000"/>
                                        <p:tgtEl>
                                          <p:spTgt spid="16"/>
                                        </p:tgtEl>
                                      </p:cBhvr>
                                    </p:animEffect>
                                  </p:childTnLst>
                                </p:cTn>
                              </p:par>
                            </p:childTnLst>
                          </p:cTn>
                        </p:par>
                      </p:childTnLst>
                    </p:cTn>
                  </p:par>
                  <p:par>
                    <p:cTn id="57" fill="hold">
                      <p:stCondLst>
                        <p:cond delay="indefinite"/>
                      </p:stCondLst>
                      <p:childTnLst>
                        <p:par>
                          <p:cTn id="58" fill="hold">
                            <p:stCondLst>
                              <p:cond delay="0"/>
                            </p:stCondLst>
                            <p:childTnLst>
                              <p:par>
                                <p:cTn id="59" presetID="6" presetClass="entr" presetSubtype="16" fill="hold" nodeType="clickEffect">
                                  <p:stCondLst>
                                    <p:cond delay="0"/>
                                  </p:stCondLst>
                                  <p:childTnLst>
                                    <p:set>
                                      <p:cBhvr>
                                        <p:cTn id="60" dur="1" fill="hold">
                                          <p:stCondLst>
                                            <p:cond delay="0"/>
                                          </p:stCondLst>
                                        </p:cTn>
                                        <p:tgtEl>
                                          <p:spTgt spid="31"/>
                                        </p:tgtEl>
                                        <p:attrNameLst>
                                          <p:attrName>style.visibility</p:attrName>
                                        </p:attrNameLst>
                                      </p:cBhvr>
                                      <p:to>
                                        <p:strVal val="visible"/>
                                      </p:to>
                                    </p:set>
                                    <p:animEffect transition="in" filter="circle(in)">
                                      <p:cBhvr>
                                        <p:cTn id="61" dur="2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P spid="1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838200"/>
            <a:ext cx="8839200" cy="1231106"/>
          </a:xfrm>
          <a:prstGeom prst="rect">
            <a:avLst/>
          </a:prstGeom>
        </p:spPr>
        <p:txBody>
          <a:bodyPr wrap="square">
            <a:spAutoFit/>
          </a:bodyPr>
          <a:lstStyle/>
          <a:p>
            <a:r>
              <a:rPr lang="en-US" sz="2000" b="1" dirty="0" smtClean="0"/>
              <a:t>2. Closed Traverse </a:t>
            </a:r>
            <a:r>
              <a:rPr lang="en-US" dirty="0" smtClean="0"/>
              <a:t>A traverse is said to be closed traverse when the traverse formed a closed circuit as shown in the figure. In this case, both starting and terminating points of the traverse coincide with each other. It is suitable for the survey of boundaries of ponds, sports grounds, forests, etc. </a:t>
            </a:r>
            <a:endParaRPr lang="en-US" dirty="0"/>
          </a:p>
        </p:txBody>
      </p:sp>
      <p:sp>
        <p:nvSpPr>
          <p:cNvPr id="5" name="Rectangle 4"/>
          <p:cNvSpPr/>
          <p:nvPr/>
        </p:nvSpPr>
        <p:spPr>
          <a:xfrm>
            <a:off x="2895600" y="5410200"/>
            <a:ext cx="1790427" cy="369332"/>
          </a:xfrm>
          <a:prstGeom prst="rect">
            <a:avLst/>
          </a:prstGeom>
        </p:spPr>
        <p:txBody>
          <a:bodyPr wrap="none">
            <a:spAutoFit/>
          </a:bodyPr>
          <a:lstStyle/>
          <a:p>
            <a:r>
              <a:rPr lang="en-US" dirty="0" smtClean="0"/>
              <a:t>Closed Traverse </a:t>
            </a:r>
            <a:endParaRPr lang="en-US" dirty="0"/>
          </a:p>
        </p:txBody>
      </p:sp>
      <p:cxnSp>
        <p:nvCxnSpPr>
          <p:cNvPr id="7" name="Straight Connector 6"/>
          <p:cNvCxnSpPr/>
          <p:nvPr/>
        </p:nvCxnSpPr>
        <p:spPr>
          <a:xfrm flipV="1">
            <a:off x="1676400" y="2362200"/>
            <a:ext cx="1524000" cy="1143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3200400" y="2362200"/>
            <a:ext cx="2819400" cy="76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6200000" flipH="1">
            <a:off x="5486400" y="3657600"/>
            <a:ext cx="13716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0800000">
            <a:off x="3810000" y="4495800"/>
            <a:ext cx="2514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1676400" y="3505200"/>
            <a:ext cx="2133600" cy="990600"/>
          </a:xfrm>
          <a:prstGeom prst="line">
            <a:avLst/>
          </a:prstGeom>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1524000" y="3276600"/>
            <a:ext cx="340158" cy="369332"/>
          </a:xfrm>
          <a:prstGeom prst="rect">
            <a:avLst/>
          </a:prstGeom>
          <a:noFill/>
        </p:spPr>
        <p:txBody>
          <a:bodyPr wrap="square" rtlCol="0">
            <a:spAutoFit/>
          </a:bodyPr>
          <a:lstStyle/>
          <a:p>
            <a:r>
              <a:rPr lang="en-US" dirty="0" smtClean="0"/>
              <a:t>A</a:t>
            </a:r>
            <a:endParaRPr lang="en-US" dirty="0"/>
          </a:p>
        </p:txBody>
      </p:sp>
      <p:sp>
        <p:nvSpPr>
          <p:cNvPr id="20" name="TextBox 19"/>
          <p:cNvSpPr txBox="1"/>
          <p:nvPr/>
        </p:nvSpPr>
        <p:spPr>
          <a:xfrm>
            <a:off x="2971800" y="2057400"/>
            <a:ext cx="322524" cy="369332"/>
          </a:xfrm>
          <a:prstGeom prst="rect">
            <a:avLst/>
          </a:prstGeom>
          <a:noFill/>
        </p:spPr>
        <p:txBody>
          <a:bodyPr wrap="none" rtlCol="0">
            <a:spAutoFit/>
          </a:bodyPr>
          <a:lstStyle/>
          <a:p>
            <a:r>
              <a:rPr lang="en-US" dirty="0"/>
              <a:t>B</a:t>
            </a:r>
          </a:p>
        </p:txBody>
      </p:sp>
      <p:sp>
        <p:nvSpPr>
          <p:cNvPr id="21" name="TextBox 20"/>
          <p:cNvSpPr txBox="1"/>
          <p:nvPr/>
        </p:nvSpPr>
        <p:spPr>
          <a:xfrm>
            <a:off x="5867400" y="2819400"/>
            <a:ext cx="335348" cy="369332"/>
          </a:xfrm>
          <a:prstGeom prst="rect">
            <a:avLst/>
          </a:prstGeom>
          <a:noFill/>
        </p:spPr>
        <p:txBody>
          <a:bodyPr wrap="square" rtlCol="0">
            <a:spAutoFit/>
          </a:bodyPr>
          <a:lstStyle/>
          <a:p>
            <a:r>
              <a:rPr lang="en-US" dirty="0" smtClean="0"/>
              <a:t>C</a:t>
            </a:r>
            <a:endParaRPr lang="en-US" dirty="0"/>
          </a:p>
        </p:txBody>
      </p:sp>
      <p:sp>
        <p:nvSpPr>
          <p:cNvPr id="22" name="TextBox 21"/>
          <p:cNvSpPr txBox="1"/>
          <p:nvPr/>
        </p:nvSpPr>
        <p:spPr>
          <a:xfrm>
            <a:off x="6248400" y="4267200"/>
            <a:ext cx="357790" cy="369332"/>
          </a:xfrm>
          <a:prstGeom prst="rect">
            <a:avLst/>
          </a:prstGeom>
          <a:noFill/>
        </p:spPr>
        <p:txBody>
          <a:bodyPr wrap="none" rtlCol="0">
            <a:spAutoFit/>
          </a:bodyPr>
          <a:lstStyle/>
          <a:p>
            <a:r>
              <a:rPr lang="en-US" dirty="0"/>
              <a:t>D</a:t>
            </a:r>
          </a:p>
        </p:txBody>
      </p:sp>
      <p:sp>
        <p:nvSpPr>
          <p:cNvPr id="23" name="TextBox 22"/>
          <p:cNvSpPr txBox="1"/>
          <p:nvPr/>
        </p:nvSpPr>
        <p:spPr>
          <a:xfrm>
            <a:off x="3505200" y="4419600"/>
            <a:ext cx="319318" cy="369332"/>
          </a:xfrm>
          <a:prstGeom prst="rect">
            <a:avLst/>
          </a:prstGeom>
          <a:noFill/>
        </p:spPr>
        <p:txBody>
          <a:bodyPr wrap="square" rtlCol="0">
            <a:spAutoFit/>
          </a:bodyPr>
          <a:lstStyle/>
          <a:p>
            <a:r>
              <a:rPr lang="en-US" dirty="0" smtClean="0"/>
              <a:t>E</a:t>
            </a:r>
            <a:endParaRPr lang="en-US" dirty="0"/>
          </a:p>
        </p:txBody>
      </p:sp>
      <p:grpSp>
        <p:nvGrpSpPr>
          <p:cNvPr id="14" name="Group 13"/>
          <p:cNvGrpSpPr/>
          <p:nvPr/>
        </p:nvGrpSpPr>
        <p:grpSpPr>
          <a:xfrm>
            <a:off x="8153400" y="-228600"/>
            <a:ext cx="1219201" cy="1219201"/>
            <a:chOff x="1524000" y="-609601"/>
            <a:chExt cx="1219201" cy="1219201"/>
          </a:xfrm>
        </p:grpSpPr>
        <p:pic>
          <p:nvPicPr>
            <p:cNvPr id="17" name="Picture 6" descr="COMPASS SURVEYING | MrStudy in Murshidabad"/>
            <p:cNvPicPr>
              <a:picLocks noChangeAspect="1" noChangeArrowheads="1"/>
            </p:cNvPicPr>
            <p:nvPr/>
          </p:nvPicPr>
          <p:blipFill>
            <a:blip r:embed="rId2">
              <a:duotone>
                <a:prstClr val="black"/>
                <a:schemeClr val="accent5">
                  <a:tint val="45000"/>
                  <a:satMod val="400000"/>
                </a:schemeClr>
              </a:duotone>
            </a:blip>
            <a:srcRect/>
            <a:stretch>
              <a:fillRect/>
            </a:stretch>
          </p:blipFill>
          <p:spPr bwMode="auto">
            <a:xfrm>
              <a:off x="1524000" y="-609601"/>
              <a:ext cx="1219201" cy="1219201"/>
            </a:xfrm>
            <a:prstGeom prst="rect">
              <a:avLst/>
            </a:prstGeom>
            <a:noFill/>
          </p:spPr>
        </p:pic>
        <p:sp>
          <p:nvSpPr>
            <p:cNvPr id="18" name="TextBox 17"/>
            <p:cNvSpPr txBox="1"/>
            <p:nvPr/>
          </p:nvSpPr>
          <p:spPr>
            <a:xfrm>
              <a:off x="1600200" y="0"/>
              <a:ext cx="685800" cy="369332"/>
            </a:xfrm>
            <a:prstGeom prst="rect">
              <a:avLst/>
            </a:prstGeom>
            <a:noFill/>
          </p:spPr>
          <p:txBody>
            <a:bodyPr wrap="square" rtlCol="0">
              <a:spAutoFit/>
            </a:bodyPr>
            <a:lstStyle/>
            <a:p>
              <a:r>
                <a:rPr lang="en-US" dirty="0" smtClean="0">
                  <a:solidFill>
                    <a:srgbClr val="FF0000"/>
                  </a:solidFill>
                </a:rPr>
                <a:t>PS</a:t>
              </a:r>
              <a:endParaRPr lang="en-US" dirty="0">
                <a:solidFill>
                  <a:srgbClr val="FF0000"/>
                </a:solidFill>
              </a:endParaRPr>
            </a:p>
          </p:txBody>
        </p:sp>
      </p:gr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90" name="Picture 6" descr="Prismatic Compass, प्रिज्मेटिक कम्पास - Ajanta Export Industry, Ambala |  ID: 12392466197"/>
          <p:cNvPicPr>
            <a:picLocks noChangeAspect="1" noChangeArrowheads="1"/>
          </p:cNvPicPr>
          <p:nvPr/>
        </p:nvPicPr>
        <p:blipFill>
          <a:blip r:embed="rId2"/>
          <a:srcRect/>
          <a:stretch>
            <a:fillRect/>
          </a:stretch>
        </p:blipFill>
        <p:spPr bwMode="auto">
          <a:xfrm>
            <a:off x="457200" y="4191000"/>
            <a:ext cx="2143125" cy="2143125"/>
          </a:xfrm>
          <a:prstGeom prst="rect">
            <a:avLst/>
          </a:prstGeom>
          <a:noFill/>
        </p:spPr>
      </p:pic>
      <p:pic>
        <p:nvPicPr>
          <p:cNvPr id="67592" name="Picture 8" descr="Prismatic Compass, प्रिज्मेटिक कम्पास - Ajanta Export Industry, Ambala |  ID: 12392466197"/>
          <p:cNvPicPr>
            <a:picLocks noChangeAspect="1" noChangeArrowheads="1"/>
          </p:cNvPicPr>
          <p:nvPr/>
        </p:nvPicPr>
        <p:blipFill>
          <a:blip r:embed="rId2"/>
          <a:srcRect/>
          <a:stretch>
            <a:fillRect/>
          </a:stretch>
        </p:blipFill>
        <p:spPr bwMode="auto">
          <a:xfrm>
            <a:off x="457200" y="1676400"/>
            <a:ext cx="2143125" cy="2143125"/>
          </a:xfrm>
          <a:prstGeom prst="rect">
            <a:avLst/>
          </a:prstGeom>
          <a:noFill/>
        </p:spPr>
      </p:pic>
      <p:pic>
        <p:nvPicPr>
          <p:cNvPr id="67594" name="Picture 10" descr="Prismatic Compass, प्रिज्मेटिक कम्पास - Ajanta Export Industry, Ambala |  ID: 12392466197"/>
          <p:cNvPicPr>
            <a:picLocks noChangeAspect="1" noChangeArrowheads="1"/>
          </p:cNvPicPr>
          <p:nvPr/>
        </p:nvPicPr>
        <p:blipFill>
          <a:blip r:embed="rId2"/>
          <a:srcRect/>
          <a:stretch>
            <a:fillRect/>
          </a:stretch>
        </p:blipFill>
        <p:spPr bwMode="auto">
          <a:xfrm>
            <a:off x="3048000" y="4191000"/>
            <a:ext cx="2143125" cy="2143125"/>
          </a:xfrm>
          <a:prstGeom prst="rect">
            <a:avLst/>
          </a:prstGeom>
          <a:noFill/>
        </p:spPr>
      </p:pic>
      <p:pic>
        <p:nvPicPr>
          <p:cNvPr id="67596" name="Picture 12" descr="Prismatic Compass, प्रिज्मेटिक कम्पास - Ajanta Export Industry, Ambala |  ID: 12392466197"/>
          <p:cNvPicPr>
            <a:picLocks noChangeAspect="1" noChangeArrowheads="1"/>
          </p:cNvPicPr>
          <p:nvPr/>
        </p:nvPicPr>
        <p:blipFill>
          <a:blip r:embed="rId2"/>
          <a:srcRect/>
          <a:stretch>
            <a:fillRect/>
          </a:stretch>
        </p:blipFill>
        <p:spPr bwMode="auto">
          <a:xfrm>
            <a:off x="1905000" y="0"/>
            <a:ext cx="2143125" cy="2143125"/>
          </a:xfrm>
          <a:prstGeom prst="rect">
            <a:avLst/>
          </a:prstGeom>
          <a:noFill/>
        </p:spPr>
      </p:pic>
      <p:pic>
        <p:nvPicPr>
          <p:cNvPr id="67598" name="Picture 14" descr="Prismatic Compass, प्रिज्मेटिक कम्पास - Ajanta Export Industry, Ambala |  ID: 12392466197"/>
          <p:cNvPicPr>
            <a:picLocks noChangeAspect="1" noChangeArrowheads="1"/>
          </p:cNvPicPr>
          <p:nvPr/>
        </p:nvPicPr>
        <p:blipFill>
          <a:blip r:embed="rId2"/>
          <a:srcRect/>
          <a:stretch>
            <a:fillRect/>
          </a:stretch>
        </p:blipFill>
        <p:spPr bwMode="auto">
          <a:xfrm>
            <a:off x="5105400" y="457200"/>
            <a:ext cx="2143125" cy="2143125"/>
          </a:xfrm>
          <a:prstGeom prst="rect">
            <a:avLst/>
          </a:prstGeom>
          <a:noFill/>
        </p:spPr>
      </p:pic>
      <p:sp>
        <p:nvSpPr>
          <p:cNvPr id="20" name="Flowchart: Connector 19"/>
          <p:cNvSpPr/>
          <p:nvPr/>
        </p:nvSpPr>
        <p:spPr>
          <a:xfrm>
            <a:off x="1371600" y="3733800"/>
            <a:ext cx="304800" cy="152400"/>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lowchart: Connector 20"/>
          <p:cNvSpPr/>
          <p:nvPr/>
        </p:nvSpPr>
        <p:spPr>
          <a:xfrm>
            <a:off x="2819400" y="2057400"/>
            <a:ext cx="304800" cy="152400"/>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p:cNvCxnSpPr>
            <a:endCxn id="67596" idx="2"/>
          </p:cNvCxnSpPr>
          <p:nvPr/>
        </p:nvCxnSpPr>
        <p:spPr>
          <a:xfrm rot="5400000" flipH="1" flipV="1">
            <a:off x="1416844" y="2250282"/>
            <a:ext cx="1666875" cy="1452563"/>
          </a:xfrm>
          <a:prstGeom prst="line">
            <a:avLst/>
          </a:prstGeom>
          <a:ln w="53975"/>
        </p:spPr>
        <p:style>
          <a:lnRef idx="1">
            <a:schemeClr val="accent1"/>
          </a:lnRef>
          <a:fillRef idx="0">
            <a:schemeClr val="accent1"/>
          </a:fillRef>
          <a:effectRef idx="0">
            <a:schemeClr val="accent1"/>
          </a:effectRef>
          <a:fontRef idx="minor">
            <a:schemeClr val="tx1"/>
          </a:fontRef>
        </p:style>
      </p:cxnSp>
      <p:sp>
        <p:nvSpPr>
          <p:cNvPr id="22" name="Flowchart: Connector 21"/>
          <p:cNvSpPr/>
          <p:nvPr/>
        </p:nvSpPr>
        <p:spPr>
          <a:xfrm>
            <a:off x="6019800" y="2514600"/>
            <a:ext cx="304800" cy="152400"/>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lowchart: Connector 22"/>
          <p:cNvSpPr/>
          <p:nvPr/>
        </p:nvSpPr>
        <p:spPr>
          <a:xfrm>
            <a:off x="1371600" y="6248400"/>
            <a:ext cx="304800" cy="152400"/>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lowchart: Connector 23"/>
          <p:cNvSpPr/>
          <p:nvPr/>
        </p:nvSpPr>
        <p:spPr>
          <a:xfrm>
            <a:off x="3962400" y="6172200"/>
            <a:ext cx="304800" cy="152400"/>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Connector 24"/>
          <p:cNvCxnSpPr/>
          <p:nvPr/>
        </p:nvCxnSpPr>
        <p:spPr>
          <a:xfrm rot="5400000" flipH="1" flipV="1">
            <a:off x="3231356" y="3398044"/>
            <a:ext cx="3743325" cy="2128837"/>
          </a:xfrm>
          <a:prstGeom prst="line">
            <a:avLst/>
          </a:prstGeom>
          <a:ln w="53975"/>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67596" idx="2"/>
            <a:endCxn id="67598" idx="2"/>
          </p:cNvCxnSpPr>
          <p:nvPr/>
        </p:nvCxnSpPr>
        <p:spPr>
          <a:xfrm rot="16200000" flipH="1">
            <a:off x="4348163" y="771525"/>
            <a:ext cx="457200" cy="3200400"/>
          </a:xfrm>
          <a:prstGeom prst="line">
            <a:avLst/>
          </a:prstGeom>
          <a:ln w="53975"/>
        </p:spPr>
        <p:style>
          <a:lnRef idx="1">
            <a:schemeClr val="accent1"/>
          </a:lnRef>
          <a:fillRef idx="0">
            <a:schemeClr val="accent1"/>
          </a:fillRef>
          <a:effectRef idx="0">
            <a:schemeClr val="accent1"/>
          </a:effectRef>
          <a:fontRef idx="minor">
            <a:schemeClr val="tx1"/>
          </a:fontRef>
        </p:style>
      </p:cxnSp>
      <p:cxnSp>
        <p:nvCxnSpPr>
          <p:cNvPr id="27" name="Straight Connector 26"/>
          <p:cNvCxnSpPr>
            <a:stCxn id="67590" idx="2"/>
          </p:cNvCxnSpPr>
          <p:nvPr/>
        </p:nvCxnSpPr>
        <p:spPr>
          <a:xfrm rot="5400000" flipH="1" flipV="1">
            <a:off x="2782492" y="4996260"/>
            <a:ext cx="84135" cy="2591595"/>
          </a:xfrm>
          <a:prstGeom prst="line">
            <a:avLst/>
          </a:prstGeom>
          <a:ln w="53975"/>
        </p:spPr>
        <p:style>
          <a:lnRef idx="1">
            <a:schemeClr val="accent1"/>
          </a:lnRef>
          <a:fillRef idx="0">
            <a:schemeClr val="accent1"/>
          </a:fillRef>
          <a:effectRef idx="0">
            <a:schemeClr val="accent1"/>
          </a:effectRef>
          <a:fontRef idx="minor">
            <a:schemeClr val="tx1"/>
          </a:fontRef>
        </p:style>
      </p:cxnSp>
      <p:cxnSp>
        <p:nvCxnSpPr>
          <p:cNvPr id="41" name="Straight Connector 40"/>
          <p:cNvCxnSpPr>
            <a:stCxn id="67590" idx="2"/>
            <a:endCxn id="67592" idx="2"/>
          </p:cNvCxnSpPr>
          <p:nvPr/>
        </p:nvCxnSpPr>
        <p:spPr>
          <a:xfrm rot="5400000" flipH="1">
            <a:off x="271463" y="5076825"/>
            <a:ext cx="2514600" cy="1588"/>
          </a:xfrm>
          <a:prstGeom prst="line">
            <a:avLst/>
          </a:prstGeom>
          <a:ln w="53975"/>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1143000" y="6248400"/>
            <a:ext cx="340158" cy="369332"/>
          </a:xfrm>
          <a:prstGeom prst="rect">
            <a:avLst/>
          </a:prstGeom>
          <a:noFill/>
        </p:spPr>
        <p:txBody>
          <a:bodyPr wrap="none" rtlCol="0">
            <a:spAutoFit/>
          </a:bodyPr>
          <a:lstStyle/>
          <a:p>
            <a:r>
              <a:rPr lang="en-US" b="1" dirty="0" smtClean="0"/>
              <a:t>A</a:t>
            </a:r>
            <a:endParaRPr lang="en-US" b="1" dirty="0"/>
          </a:p>
        </p:txBody>
      </p:sp>
      <p:sp>
        <p:nvSpPr>
          <p:cNvPr id="45" name="TextBox 44"/>
          <p:cNvSpPr txBox="1"/>
          <p:nvPr/>
        </p:nvSpPr>
        <p:spPr>
          <a:xfrm>
            <a:off x="1143000" y="3657600"/>
            <a:ext cx="336952" cy="369332"/>
          </a:xfrm>
          <a:prstGeom prst="rect">
            <a:avLst/>
          </a:prstGeom>
          <a:noFill/>
        </p:spPr>
        <p:txBody>
          <a:bodyPr wrap="none" rtlCol="0">
            <a:spAutoFit/>
          </a:bodyPr>
          <a:lstStyle/>
          <a:p>
            <a:r>
              <a:rPr lang="en-US" b="1" dirty="0" smtClean="0"/>
              <a:t>B</a:t>
            </a:r>
            <a:endParaRPr lang="en-US" b="1" dirty="0"/>
          </a:p>
        </p:txBody>
      </p:sp>
      <p:sp>
        <p:nvSpPr>
          <p:cNvPr id="46" name="TextBox 45"/>
          <p:cNvSpPr txBox="1"/>
          <p:nvPr/>
        </p:nvSpPr>
        <p:spPr>
          <a:xfrm>
            <a:off x="2514600" y="1981200"/>
            <a:ext cx="336952" cy="369332"/>
          </a:xfrm>
          <a:prstGeom prst="rect">
            <a:avLst/>
          </a:prstGeom>
          <a:noFill/>
        </p:spPr>
        <p:txBody>
          <a:bodyPr wrap="none" rtlCol="0">
            <a:spAutoFit/>
          </a:bodyPr>
          <a:lstStyle/>
          <a:p>
            <a:r>
              <a:rPr lang="en-US" b="1" dirty="0" smtClean="0"/>
              <a:t>C</a:t>
            </a:r>
            <a:endParaRPr lang="en-US" b="1" dirty="0"/>
          </a:p>
        </p:txBody>
      </p:sp>
      <p:sp>
        <p:nvSpPr>
          <p:cNvPr id="47" name="TextBox 46"/>
          <p:cNvSpPr txBox="1"/>
          <p:nvPr/>
        </p:nvSpPr>
        <p:spPr>
          <a:xfrm>
            <a:off x="6248400" y="2438400"/>
            <a:ext cx="367408" cy="369332"/>
          </a:xfrm>
          <a:prstGeom prst="rect">
            <a:avLst/>
          </a:prstGeom>
          <a:noFill/>
        </p:spPr>
        <p:txBody>
          <a:bodyPr wrap="none" rtlCol="0">
            <a:spAutoFit/>
          </a:bodyPr>
          <a:lstStyle/>
          <a:p>
            <a:r>
              <a:rPr lang="en-US" b="1" dirty="0" smtClean="0"/>
              <a:t>D</a:t>
            </a:r>
            <a:endParaRPr lang="en-US" b="1" dirty="0"/>
          </a:p>
        </p:txBody>
      </p:sp>
      <p:sp>
        <p:nvSpPr>
          <p:cNvPr id="48" name="TextBox 47"/>
          <p:cNvSpPr txBox="1"/>
          <p:nvPr/>
        </p:nvSpPr>
        <p:spPr>
          <a:xfrm>
            <a:off x="4191000" y="6172200"/>
            <a:ext cx="324128" cy="369332"/>
          </a:xfrm>
          <a:prstGeom prst="rect">
            <a:avLst/>
          </a:prstGeom>
          <a:noFill/>
        </p:spPr>
        <p:txBody>
          <a:bodyPr wrap="none" rtlCol="0">
            <a:spAutoFit/>
          </a:bodyPr>
          <a:lstStyle/>
          <a:p>
            <a:r>
              <a:rPr lang="en-US" b="1" dirty="0" smtClean="0"/>
              <a:t>E</a:t>
            </a:r>
            <a:endParaRPr lang="en-US" b="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600" y="685800"/>
            <a:ext cx="7772400" cy="2862322"/>
          </a:xfrm>
          <a:prstGeom prst="rect">
            <a:avLst/>
          </a:prstGeom>
        </p:spPr>
        <p:txBody>
          <a:bodyPr wrap="square">
            <a:spAutoFit/>
          </a:bodyPr>
          <a:lstStyle/>
          <a:p>
            <a:pPr algn="just"/>
            <a:r>
              <a:rPr lang="en-US" dirty="0" smtClean="0"/>
              <a:t>Prismatic Compass  Surveying </a:t>
            </a:r>
          </a:p>
          <a:p>
            <a:pPr algn="just"/>
            <a:endParaRPr lang="en-US" dirty="0"/>
          </a:p>
          <a:p>
            <a:pPr algn="just"/>
            <a:r>
              <a:rPr lang="en-US" dirty="0" smtClean="0"/>
              <a:t>Surveying is the art and science of determining the relative positions of various points or stations on the surface of the earth by measuring the horizontal and vertical distances, angles and taking the details of these points and by preparing a map or plan to any suitable scale. The survey is based on the instrument known as prismatic compass. In this survey prismatic compass is used to measure the angles known as bearings and the distances are measured with the measuring tape. Thus the position of the object is determined by measuring angular and linear distances</a:t>
            </a:r>
            <a:endParaRPr lang="en-US" dirty="0"/>
          </a:p>
        </p:txBody>
      </p:sp>
      <p:sp>
        <p:nvSpPr>
          <p:cNvPr id="5" name="Rectangle 4"/>
          <p:cNvSpPr/>
          <p:nvPr/>
        </p:nvSpPr>
        <p:spPr>
          <a:xfrm>
            <a:off x="609600" y="3505200"/>
            <a:ext cx="7772400" cy="2585323"/>
          </a:xfrm>
          <a:prstGeom prst="rect">
            <a:avLst/>
          </a:prstGeom>
        </p:spPr>
        <p:txBody>
          <a:bodyPr wrap="square">
            <a:spAutoFit/>
          </a:bodyPr>
          <a:lstStyle/>
          <a:p>
            <a:pPr algn="just"/>
            <a:r>
              <a:rPr lang="en-US" dirty="0" smtClean="0"/>
              <a:t>A prismatic compass is one of the most convenient and portable forms of the magnetic compass. It can be held in hand or in a tripod stand for carrying out the measurement. The line of sight is defined by the object vane and the eye vane. A prismatic compass helps to conduct both sightings and reading simultaneously. The compass is initially held over the starting station of the survey line and the adjustments are provided. The magnetic meridian is thus obtained and then starts to take the measurements by sighting to the next station. The readings increase in clockwise direction i.e. from the south (0 degrees) to West (90 degrees) and North (180 degrees) and East (270 degrees) </a:t>
            </a:r>
            <a:endParaRPr lang="en-US" dirty="0"/>
          </a:p>
        </p:txBody>
      </p:sp>
      <p:grpSp>
        <p:nvGrpSpPr>
          <p:cNvPr id="2" name="Group 6"/>
          <p:cNvGrpSpPr/>
          <p:nvPr/>
        </p:nvGrpSpPr>
        <p:grpSpPr>
          <a:xfrm>
            <a:off x="7924799" y="0"/>
            <a:ext cx="1219201" cy="1219201"/>
            <a:chOff x="1524000" y="-609601"/>
            <a:chExt cx="1219201" cy="1219201"/>
          </a:xfrm>
        </p:grpSpPr>
        <p:pic>
          <p:nvPicPr>
            <p:cNvPr id="8" name="Picture 6" descr="COMPASS SURVEYING | MrStudy in Murshidabad"/>
            <p:cNvPicPr>
              <a:picLocks noChangeAspect="1" noChangeArrowheads="1"/>
            </p:cNvPicPr>
            <p:nvPr/>
          </p:nvPicPr>
          <p:blipFill>
            <a:blip r:embed="rId2">
              <a:duotone>
                <a:prstClr val="black"/>
                <a:schemeClr val="accent5">
                  <a:tint val="45000"/>
                  <a:satMod val="400000"/>
                </a:schemeClr>
              </a:duotone>
            </a:blip>
            <a:srcRect/>
            <a:stretch>
              <a:fillRect/>
            </a:stretch>
          </p:blipFill>
          <p:spPr bwMode="auto">
            <a:xfrm>
              <a:off x="1524000" y="-609601"/>
              <a:ext cx="1219201" cy="1219201"/>
            </a:xfrm>
            <a:prstGeom prst="rect">
              <a:avLst/>
            </a:prstGeom>
            <a:noFill/>
          </p:spPr>
        </p:pic>
        <p:sp>
          <p:nvSpPr>
            <p:cNvPr id="9" name="TextBox 8"/>
            <p:cNvSpPr txBox="1"/>
            <p:nvPr/>
          </p:nvSpPr>
          <p:spPr>
            <a:xfrm>
              <a:off x="1600200" y="0"/>
              <a:ext cx="685800" cy="369332"/>
            </a:xfrm>
            <a:prstGeom prst="rect">
              <a:avLst/>
            </a:prstGeom>
            <a:noFill/>
          </p:spPr>
          <p:txBody>
            <a:bodyPr wrap="square" rtlCol="0">
              <a:spAutoFit/>
            </a:bodyPr>
            <a:lstStyle/>
            <a:p>
              <a:r>
                <a:rPr lang="en-US" dirty="0" smtClean="0">
                  <a:solidFill>
                    <a:srgbClr val="FF0000"/>
                  </a:solidFill>
                </a:rPr>
                <a:t>PS</a:t>
              </a:r>
              <a:endParaRPr lang="en-US" dirty="0">
                <a:solidFill>
                  <a:srgbClr val="FF0000"/>
                </a:solidFill>
              </a:endParaRPr>
            </a:p>
          </p:txBody>
        </p:sp>
      </p:grpSp>
    </p:spTree>
    <p:extLst>
      <p:ext uri="{BB962C8B-B14F-4D97-AF65-F5344CB8AC3E}">
        <p14:creationId xmlns:p14="http://schemas.microsoft.com/office/powerpoint/2010/main" val="28384608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8" descr="Prismatic Compass, प्रिज्मेटिक कम्पास - Ajanta Export Industry, Ambala |  ID: 12392466197"/>
          <p:cNvPicPr>
            <a:picLocks noChangeAspect="1" noChangeArrowheads="1"/>
          </p:cNvPicPr>
          <p:nvPr/>
        </p:nvPicPr>
        <p:blipFill>
          <a:blip r:embed="rId2"/>
          <a:srcRect/>
          <a:stretch>
            <a:fillRect/>
          </a:stretch>
        </p:blipFill>
        <p:spPr bwMode="auto">
          <a:xfrm>
            <a:off x="609600" y="1447800"/>
            <a:ext cx="2143125" cy="2143125"/>
          </a:xfrm>
          <a:prstGeom prst="rect">
            <a:avLst/>
          </a:prstGeom>
          <a:noFill/>
        </p:spPr>
      </p:pic>
      <p:cxnSp>
        <p:nvCxnSpPr>
          <p:cNvPr id="7" name="Straight Connector 6"/>
          <p:cNvCxnSpPr/>
          <p:nvPr/>
        </p:nvCxnSpPr>
        <p:spPr>
          <a:xfrm flipV="1">
            <a:off x="1676400" y="2362200"/>
            <a:ext cx="1524000" cy="1143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3200400" y="2362200"/>
            <a:ext cx="2819400" cy="76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6200000" flipH="1">
            <a:off x="5486400" y="3657600"/>
            <a:ext cx="13716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0800000">
            <a:off x="3810000" y="4495800"/>
            <a:ext cx="2514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1676400" y="3505200"/>
            <a:ext cx="2133600" cy="990600"/>
          </a:xfrm>
          <a:prstGeom prst="line">
            <a:avLst/>
          </a:prstGeom>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1524000" y="3276600"/>
            <a:ext cx="340158" cy="369332"/>
          </a:xfrm>
          <a:prstGeom prst="rect">
            <a:avLst/>
          </a:prstGeom>
          <a:noFill/>
        </p:spPr>
        <p:txBody>
          <a:bodyPr wrap="square" rtlCol="0">
            <a:spAutoFit/>
          </a:bodyPr>
          <a:lstStyle/>
          <a:p>
            <a:r>
              <a:rPr lang="en-US" dirty="0" smtClean="0"/>
              <a:t>A</a:t>
            </a:r>
            <a:endParaRPr lang="en-US" dirty="0"/>
          </a:p>
        </p:txBody>
      </p:sp>
      <p:sp>
        <p:nvSpPr>
          <p:cNvPr id="20" name="TextBox 19"/>
          <p:cNvSpPr txBox="1"/>
          <p:nvPr/>
        </p:nvSpPr>
        <p:spPr>
          <a:xfrm>
            <a:off x="2971800" y="2057400"/>
            <a:ext cx="322524" cy="369332"/>
          </a:xfrm>
          <a:prstGeom prst="rect">
            <a:avLst/>
          </a:prstGeom>
          <a:noFill/>
        </p:spPr>
        <p:txBody>
          <a:bodyPr wrap="none" rtlCol="0">
            <a:spAutoFit/>
          </a:bodyPr>
          <a:lstStyle/>
          <a:p>
            <a:r>
              <a:rPr lang="en-US" dirty="0"/>
              <a:t>B</a:t>
            </a:r>
          </a:p>
        </p:txBody>
      </p:sp>
      <p:sp>
        <p:nvSpPr>
          <p:cNvPr id="21" name="TextBox 20"/>
          <p:cNvSpPr txBox="1"/>
          <p:nvPr/>
        </p:nvSpPr>
        <p:spPr>
          <a:xfrm>
            <a:off x="5867400" y="2819400"/>
            <a:ext cx="335348" cy="369332"/>
          </a:xfrm>
          <a:prstGeom prst="rect">
            <a:avLst/>
          </a:prstGeom>
          <a:noFill/>
        </p:spPr>
        <p:txBody>
          <a:bodyPr wrap="square" rtlCol="0">
            <a:spAutoFit/>
          </a:bodyPr>
          <a:lstStyle/>
          <a:p>
            <a:r>
              <a:rPr lang="en-US" dirty="0" smtClean="0"/>
              <a:t>C</a:t>
            </a:r>
            <a:endParaRPr lang="en-US" dirty="0"/>
          </a:p>
        </p:txBody>
      </p:sp>
      <p:sp>
        <p:nvSpPr>
          <p:cNvPr id="22" name="TextBox 21"/>
          <p:cNvSpPr txBox="1"/>
          <p:nvPr/>
        </p:nvSpPr>
        <p:spPr>
          <a:xfrm>
            <a:off x="6248400" y="4267200"/>
            <a:ext cx="357790" cy="369332"/>
          </a:xfrm>
          <a:prstGeom prst="rect">
            <a:avLst/>
          </a:prstGeom>
          <a:noFill/>
        </p:spPr>
        <p:txBody>
          <a:bodyPr wrap="none" rtlCol="0">
            <a:spAutoFit/>
          </a:bodyPr>
          <a:lstStyle/>
          <a:p>
            <a:r>
              <a:rPr lang="en-US" dirty="0"/>
              <a:t>D</a:t>
            </a:r>
          </a:p>
        </p:txBody>
      </p:sp>
      <p:sp>
        <p:nvSpPr>
          <p:cNvPr id="23" name="TextBox 22"/>
          <p:cNvSpPr txBox="1"/>
          <p:nvPr/>
        </p:nvSpPr>
        <p:spPr>
          <a:xfrm>
            <a:off x="3505200" y="4419600"/>
            <a:ext cx="319318" cy="369332"/>
          </a:xfrm>
          <a:prstGeom prst="rect">
            <a:avLst/>
          </a:prstGeom>
          <a:noFill/>
        </p:spPr>
        <p:txBody>
          <a:bodyPr wrap="square" rtlCol="0">
            <a:spAutoFit/>
          </a:bodyPr>
          <a:lstStyle/>
          <a:p>
            <a:r>
              <a:rPr lang="en-US" dirty="0" smtClean="0"/>
              <a:t>E</a:t>
            </a:r>
            <a:endParaRPr lang="en-US" dirty="0"/>
          </a:p>
        </p:txBody>
      </p:sp>
      <p:grpSp>
        <p:nvGrpSpPr>
          <p:cNvPr id="2" name="Group 13"/>
          <p:cNvGrpSpPr/>
          <p:nvPr/>
        </p:nvGrpSpPr>
        <p:grpSpPr>
          <a:xfrm>
            <a:off x="8153400" y="-228600"/>
            <a:ext cx="1219201" cy="1219201"/>
            <a:chOff x="1524000" y="-609601"/>
            <a:chExt cx="1219201" cy="1219201"/>
          </a:xfrm>
        </p:grpSpPr>
        <p:pic>
          <p:nvPicPr>
            <p:cNvPr id="17" name="Picture 6" descr="COMPASS SURVEYING | MrStudy in Murshidabad"/>
            <p:cNvPicPr>
              <a:picLocks noChangeAspect="1" noChangeArrowheads="1"/>
            </p:cNvPicPr>
            <p:nvPr/>
          </p:nvPicPr>
          <p:blipFill>
            <a:blip r:embed="rId3">
              <a:duotone>
                <a:prstClr val="black"/>
                <a:schemeClr val="accent5">
                  <a:tint val="45000"/>
                  <a:satMod val="400000"/>
                </a:schemeClr>
              </a:duotone>
            </a:blip>
            <a:srcRect/>
            <a:stretch>
              <a:fillRect/>
            </a:stretch>
          </p:blipFill>
          <p:spPr bwMode="auto">
            <a:xfrm>
              <a:off x="1524000" y="-609601"/>
              <a:ext cx="1219201" cy="1219201"/>
            </a:xfrm>
            <a:prstGeom prst="rect">
              <a:avLst/>
            </a:prstGeom>
            <a:noFill/>
          </p:spPr>
        </p:pic>
        <p:sp>
          <p:nvSpPr>
            <p:cNvPr id="18" name="TextBox 17"/>
            <p:cNvSpPr txBox="1"/>
            <p:nvPr/>
          </p:nvSpPr>
          <p:spPr>
            <a:xfrm>
              <a:off x="1600200" y="0"/>
              <a:ext cx="685800" cy="369332"/>
            </a:xfrm>
            <a:prstGeom prst="rect">
              <a:avLst/>
            </a:prstGeom>
            <a:noFill/>
          </p:spPr>
          <p:txBody>
            <a:bodyPr wrap="square" rtlCol="0">
              <a:spAutoFit/>
            </a:bodyPr>
            <a:lstStyle/>
            <a:p>
              <a:r>
                <a:rPr lang="en-US" dirty="0" smtClean="0">
                  <a:solidFill>
                    <a:srgbClr val="FF0000"/>
                  </a:solidFill>
                </a:rPr>
                <a:t>PS</a:t>
              </a:r>
              <a:endParaRPr lang="en-US" dirty="0">
                <a:solidFill>
                  <a:srgbClr val="FF0000"/>
                </a:solidFill>
              </a:endParaRPr>
            </a:p>
          </p:txBody>
        </p:sp>
      </p:grpSp>
      <p:sp>
        <p:nvSpPr>
          <p:cNvPr id="19" name="Rectangle 18"/>
          <p:cNvSpPr/>
          <p:nvPr/>
        </p:nvSpPr>
        <p:spPr>
          <a:xfrm>
            <a:off x="2590800" y="762000"/>
            <a:ext cx="3924408" cy="646331"/>
          </a:xfrm>
          <a:prstGeom prst="rect">
            <a:avLst/>
          </a:prstGeom>
        </p:spPr>
        <p:txBody>
          <a:bodyPr wrap="none">
            <a:spAutoFit/>
          </a:bodyPr>
          <a:lstStyle/>
          <a:p>
            <a:r>
              <a:rPr lang="en-US" sz="3600" dirty="0" smtClean="0"/>
              <a:t>Resection Method </a:t>
            </a:r>
            <a:endParaRPr lang="en-US" sz="36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Grp="1" noChangeAspect="1" noChangeArrowheads="1"/>
          </p:cNvPicPr>
          <p:nvPr>
            <p:ph idx="1"/>
          </p:nvPr>
        </p:nvPicPr>
        <p:blipFill>
          <a:blip r:embed="rId2"/>
          <a:srcRect/>
          <a:stretch>
            <a:fillRect/>
          </a:stretch>
        </p:blipFill>
        <p:spPr bwMode="auto">
          <a:xfrm>
            <a:off x="668373" y="1935163"/>
            <a:ext cx="7807254" cy="4389437"/>
          </a:xfrm>
          <a:prstGeom prst="rect">
            <a:avLst/>
          </a:prstGeom>
          <a:noFill/>
          <a:ln w="9525">
            <a:noFill/>
            <a:miter lim="800000"/>
            <a:headEnd/>
            <a:tailEnd/>
          </a:ln>
          <a:effectLst/>
        </p:spPr>
      </p:pic>
      <p:sp>
        <p:nvSpPr>
          <p:cNvPr id="2" name="TextBox 1"/>
          <p:cNvSpPr txBox="1"/>
          <p:nvPr/>
        </p:nvSpPr>
        <p:spPr>
          <a:xfrm>
            <a:off x="3429000" y="1143000"/>
            <a:ext cx="1735347" cy="369332"/>
          </a:xfrm>
          <a:prstGeom prst="rect">
            <a:avLst/>
          </a:prstGeom>
          <a:noFill/>
        </p:spPr>
        <p:txBody>
          <a:bodyPr wrap="none" rtlCol="0">
            <a:spAutoFit/>
          </a:bodyPr>
          <a:lstStyle/>
          <a:p>
            <a:r>
              <a:rPr lang="en-US" b="1" dirty="0" smtClean="0">
                <a:solidFill>
                  <a:schemeClr val="tx1">
                    <a:lumMod val="95000"/>
                    <a:lumOff val="5000"/>
                  </a:schemeClr>
                </a:solidFill>
                <a:latin typeface="Arial Black" panose="020B0A04020102020204" pitchFamily="34" charset="0"/>
              </a:rPr>
              <a:t>THANK YOU</a:t>
            </a:r>
            <a:endParaRPr lang="en-US" b="1" dirty="0">
              <a:solidFill>
                <a:schemeClr val="tx1">
                  <a:lumMod val="95000"/>
                  <a:lumOff val="5000"/>
                </a:schemeClr>
              </a:solidFill>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p:nvPr/>
        </p:nvGrpSpPr>
        <p:grpSpPr>
          <a:xfrm>
            <a:off x="7924799" y="-228600"/>
            <a:ext cx="1219201" cy="1219201"/>
            <a:chOff x="1524000" y="-609601"/>
            <a:chExt cx="1219201" cy="1219201"/>
          </a:xfrm>
        </p:grpSpPr>
        <p:pic>
          <p:nvPicPr>
            <p:cNvPr id="6" name="Picture 6" descr="COMPASS SURVEYING | MrStudy in Murshidabad"/>
            <p:cNvPicPr>
              <a:picLocks noChangeAspect="1" noChangeArrowheads="1"/>
            </p:cNvPicPr>
            <p:nvPr/>
          </p:nvPicPr>
          <p:blipFill>
            <a:blip r:embed="rId2">
              <a:duotone>
                <a:prstClr val="black"/>
                <a:schemeClr val="accent5">
                  <a:tint val="45000"/>
                  <a:satMod val="400000"/>
                </a:schemeClr>
              </a:duotone>
            </a:blip>
            <a:srcRect/>
            <a:stretch>
              <a:fillRect/>
            </a:stretch>
          </p:blipFill>
          <p:spPr bwMode="auto">
            <a:xfrm>
              <a:off x="1524000" y="-609601"/>
              <a:ext cx="1219201" cy="1219201"/>
            </a:xfrm>
            <a:prstGeom prst="rect">
              <a:avLst/>
            </a:prstGeom>
            <a:noFill/>
          </p:spPr>
        </p:pic>
        <p:sp>
          <p:nvSpPr>
            <p:cNvPr id="7" name="TextBox 6"/>
            <p:cNvSpPr txBox="1"/>
            <p:nvPr/>
          </p:nvSpPr>
          <p:spPr>
            <a:xfrm>
              <a:off x="1600200" y="0"/>
              <a:ext cx="685800" cy="369332"/>
            </a:xfrm>
            <a:prstGeom prst="rect">
              <a:avLst/>
            </a:prstGeom>
            <a:noFill/>
          </p:spPr>
          <p:txBody>
            <a:bodyPr wrap="square" rtlCol="0">
              <a:spAutoFit/>
            </a:bodyPr>
            <a:lstStyle/>
            <a:p>
              <a:r>
                <a:rPr lang="en-US" dirty="0" smtClean="0">
                  <a:solidFill>
                    <a:srgbClr val="FF0000"/>
                  </a:solidFill>
                </a:rPr>
                <a:t>PS</a:t>
              </a:r>
              <a:endParaRPr lang="en-US" dirty="0">
                <a:solidFill>
                  <a:srgbClr val="FF0000"/>
                </a:solidFill>
              </a:endParaRPr>
            </a:p>
          </p:txBody>
        </p:sp>
      </p:grpSp>
      <p:sp>
        <p:nvSpPr>
          <p:cNvPr id="4" name="Rectangle 3"/>
          <p:cNvSpPr/>
          <p:nvPr/>
        </p:nvSpPr>
        <p:spPr>
          <a:xfrm>
            <a:off x="228600" y="0"/>
            <a:ext cx="8686800" cy="6740307"/>
          </a:xfrm>
          <a:prstGeom prst="rect">
            <a:avLst/>
          </a:prstGeom>
        </p:spPr>
        <p:txBody>
          <a:bodyPr wrap="square">
            <a:spAutoFit/>
          </a:bodyPr>
          <a:lstStyle/>
          <a:p>
            <a:endParaRPr lang="en-US" b="1" dirty="0" smtClean="0"/>
          </a:p>
          <a:p>
            <a:endParaRPr lang="en-US" b="1" dirty="0" smtClean="0"/>
          </a:p>
          <a:p>
            <a:r>
              <a:rPr lang="en-US" b="1" dirty="0" smtClean="0"/>
              <a:t>Cylindrical Metal Box: - </a:t>
            </a:r>
            <a:r>
              <a:rPr lang="en-US" dirty="0" smtClean="0"/>
              <a:t>Diameter of 8cm to 12cm. Protect the compass. Forms entire casing or body of the compass. </a:t>
            </a:r>
          </a:p>
          <a:p>
            <a:endParaRPr lang="en-US" b="1" dirty="0" smtClean="0"/>
          </a:p>
          <a:p>
            <a:r>
              <a:rPr lang="en-US" b="1" dirty="0" smtClean="0"/>
              <a:t>Pivot: - </a:t>
            </a:r>
            <a:r>
              <a:rPr lang="en-US" dirty="0" smtClean="0"/>
              <a:t>Centre of the compass. Supports the magnetic needle over it. </a:t>
            </a:r>
          </a:p>
          <a:p>
            <a:endParaRPr lang="en-US" b="1" dirty="0" smtClean="0"/>
          </a:p>
          <a:p>
            <a:r>
              <a:rPr lang="en-US" b="1" dirty="0" smtClean="0"/>
              <a:t>Lifting Pin And Lifting Lever: - </a:t>
            </a:r>
            <a:r>
              <a:rPr lang="en-US" dirty="0" smtClean="0"/>
              <a:t>Below the sight vane. Lifting pin pressed when sight vane is folded. The magnetic needle lifted out from the pivot point with the help of lifting lever </a:t>
            </a:r>
          </a:p>
          <a:p>
            <a:endParaRPr lang="en-US" b="1" dirty="0" smtClean="0"/>
          </a:p>
          <a:p>
            <a:r>
              <a:rPr lang="en-US" b="1" dirty="0" smtClean="0"/>
              <a:t>Spring Brake or Brake Pin :- </a:t>
            </a:r>
            <a:r>
              <a:rPr lang="en-US" dirty="0" smtClean="0"/>
              <a:t>To damp the oscillation of the needle. To bring it to rest </a:t>
            </a:r>
          </a:p>
          <a:p>
            <a:r>
              <a:rPr lang="en-US" dirty="0" smtClean="0"/>
              <a:t>quickly. </a:t>
            </a:r>
          </a:p>
          <a:p>
            <a:endParaRPr lang="en-US" b="1" dirty="0" smtClean="0"/>
          </a:p>
          <a:p>
            <a:r>
              <a:rPr lang="en-US" b="1" dirty="0" smtClean="0"/>
              <a:t>Magnetic Needle: - </a:t>
            </a:r>
            <a:r>
              <a:rPr lang="en-US" dirty="0" smtClean="0"/>
              <a:t>Heart of the instrument. Measures angle of a line. Always pointed to North and South pole. </a:t>
            </a:r>
          </a:p>
          <a:p>
            <a:endParaRPr lang="en-US" b="1" dirty="0" smtClean="0"/>
          </a:p>
          <a:p>
            <a:endParaRPr lang="en-US" b="1" dirty="0" smtClean="0"/>
          </a:p>
          <a:p>
            <a:r>
              <a:rPr lang="en-US" b="1" dirty="0" smtClean="0"/>
              <a:t>Graduated Circle or Ring: - </a:t>
            </a:r>
            <a:r>
              <a:rPr lang="en-US" dirty="0" err="1" smtClean="0"/>
              <a:t>Aluminium</a:t>
            </a:r>
            <a:r>
              <a:rPr lang="en-US" dirty="0" smtClean="0"/>
              <a:t> graduated circle marked with 0˚ and 360˚ to measure all possible bearings of lines. The ring is graduated to half a degree. Prism: - Read graduations on ring and to take exact reading by compass. Placed exactly opposite to object vane. The prism hole is protected by prism cap to protect it from dust and moisture.</a:t>
            </a:r>
          </a:p>
          <a:p>
            <a:r>
              <a:rPr lang="en-US" dirty="0" smtClean="0"/>
              <a:t> </a:t>
            </a:r>
            <a:endParaRPr lang="en-US" dirty="0"/>
          </a:p>
        </p:txBody>
      </p:sp>
      <p:sp>
        <p:nvSpPr>
          <p:cNvPr id="3" name="Rectangle 2"/>
          <p:cNvSpPr/>
          <p:nvPr/>
        </p:nvSpPr>
        <p:spPr>
          <a:xfrm>
            <a:off x="838200" y="0"/>
            <a:ext cx="7086600" cy="461665"/>
          </a:xfrm>
          <a:prstGeom prst="rect">
            <a:avLst/>
          </a:prstGeom>
        </p:spPr>
        <p:txBody>
          <a:bodyPr wrap="square">
            <a:spAutoFit/>
          </a:bodyPr>
          <a:lstStyle/>
          <a:p>
            <a:r>
              <a:rPr lang="en-US" sz="2400" b="1" dirty="0" smtClean="0"/>
              <a:t>Parts of Prismatic Compass and Their Functions</a:t>
            </a:r>
            <a:endParaRPr lang="en-US" sz="2400" b="1" dirty="0"/>
          </a:p>
        </p:txBody>
      </p:sp>
    </p:spTree>
    <p:extLst>
      <p:ext uri="{BB962C8B-B14F-4D97-AF65-F5344CB8AC3E}">
        <p14:creationId xmlns:p14="http://schemas.microsoft.com/office/powerpoint/2010/main" val="10724097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2" descr="Compass Surveying and How to use a Compass » Engineering Basic"/>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1508" name="AutoShape 4" descr="Compass Surveying and How to use a Compass » Engineering Basic"/>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 name="Rectangle 3"/>
          <p:cNvSpPr/>
          <p:nvPr/>
        </p:nvSpPr>
        <p:spPr>
          <a:xfrm>
            <a:off x="0" y="1143000"/>
            <a:ext cx="9144000" cy="3970318"/>
          </a:xfrm>
          <a:prstGeom prst="rect">
            <a:avLst/>
          </a:prstGeom>
        </p:spPr>
        <p:txBody>
          <a:bodyPr wrap="square">
            <a:spAutoFit/>
          </a:bodyPr>
          <a:lstStyle/>
          <a:p>
            <a:r>
              <a:rPr lang="en-US" b="1" dirty="0" smtClean="0"/>
              <a:t>Object Vane: - </a:t>
            </a:r>
            <a:r>
              <a:rPr lang="en-US" dirty="0" smtClean="0"/>
              <a:t>Diametrically opposite to the prism and eye vane. Carrying horse hair or black thin wire to sight object in line. </a:t>
            </a:r>
          </a:p>
          <a:p>
            <a:endParaRPr lang="en-US" dirty="0" smtClean="0"/>
          </a:p>
          <a:p>
            <a:r>
              <a:rPr lang="en-US" b="1" dirty="0" smtClean="0"/>
              <a:t>Eye Vane: </a:t>
            </a:r>
            <a:r>
              <a:rPr lang="en-US" dirty="0" smtClean="0"/>
              <a:t>- A fine slit provided with eye hole at bottom to bisect the object from the slit. Take reading simultaneously from the eye hole. Provided with prism and can be lifted up and down by the stud to bisect the object of higher level. </a:t>
            </a:r>
          </a:p>
          <a:p>
            <a:endParaRPr lang="en-US" dirty="0" smtClean="0"/>
          </a:p>
          <a:p>
            <a:r>
              <a:rPr lang="en-US" b="1" dirty="0" smtClean="0"/>
              <a:t>Sunglasses: - </a:t>
            </a:r>
            <a:r>
              <a:rPr lang="en-US" dirty="0" smtClean="0"/>
              <a:t>Used when some luminous objects are to be bisected. Placed in front of the eye slit and in bunch of 3 or 4 shades of different colors to give sharp picture of the objects only. </a:t>
            </a:r>
          </a:p>
          <a:p>
            <a:endParaRPr lang="en-US" dirty="0" smtClean="0"/>
          </a:p>
          <a:p>
            <a:r>
              <a:rPr lang="en-US" b="1" dirty="0" smtClean="0"/>
              <a:t>Reflecting Mirror: - </a:t>
            </a:r>
            <a:r>
              <a:rPr lang="en-US" dirty="0" smtClean="0"/>
              <a:t>Used to get image of an object located above or below the instrument level while bisection. Placed exactly opposite to object vane. The prism hole is protected by prism cap to protect it from dust and moisture. Placed on the object vane.</a:t>
            </a:r>
            <a:endParaRPr lang="en-US" dirty="0"/>
          </a:p>
        </p:txBody>
      </p:sp>
      <p:grpSp>
        <p:nvGrpSpPr>
          <p:cNvPr id="2" name="Group 4"/>
          <p:cNvGrpSpPr/>
          <p:nvPr/>
        </p:nvGrpSpPr>
        <p:grpSpPr>
          <a:xfrm>
            <a:off x="7924799" y="0"/>
            <a:ext cx="1219201" cy="1219201"/>
            <a:chOff x="1524000" y="-609601"/>
            <a:chExt cx="1219201" cy="1219201"/>
          </a:xfrm>
        </p:grpSpPr>
        <p:pic>
          <p:nvPicPr>
            <p:cNvPr id="6" name="Picture 6" descr="COMPASS SURVEYING | MrStudy in Murshidabad"/>
            <p:cNvPicPr>
              <a:picLocks noChangeAspect="1" noChangeArrowheads="1"/>
            </p:cNvPicPr>
            <p:nvPr/>
          </p:nvPicPr>
          <p:blipFill>
            <a:blip r:embed="rId2">
              <a:duotone>
                <a:prstClr val="black"/>
                <a:schemeClr val="accent5">
                  <a:tint val="45000"/>
                  <a:satMod val="400000"/>
                </a:schemeClr>
              </a:duotone>
            </a:blip>
            <a:srcRect/>
            <a:stretch>
              <a:fillRect/>
            </a:stretch>
          </p:blipFill>
          <p:spPr bwMode="auto">
            <a:xfrm>
              <a:off x="1524000" y="-609601"/>
              <a:ext cx="1219201" cy="1219201"/>
            </a:xfrm>
            <a:prstGeom prst="rect">
              <a:avLst/>
            </a:prstGeom>
            <a:noFill/>
          </p:spPr>
        </p:pic>
        <p:sp>
          <p:nvSpPr>
            <p:cNvPr id="7" name="TextBox 6"/>
            <p:cNvSpPr txBox="1"/>
            <p:nvPr/>
          </p:nvSpPr>
          <p:spPr>
            <a:xfrm>
              <a:off x="1600200" y="0"/>
              <a:ext cx="685800" cy="369332"/>
            </a:xfrm>
            <a:prstGeom prst="rect">
              <a:avLst/>
            </a:prstGeom>
            <a:noFill/>
          </p:spPr>
          <p:txBody>
            <a:bodyPr wrap="square" rtlCol="0">
              <a:spAutoFit/>
            </a:bodyPr>
            <a:lstStyle/>
            <a:p>
              <a:r>
                <a:rPr lang="en-US" dirty="0" smtClean="0">
                  <a:solidFill>
                    <a:srgbClr val="FF0000"/>
                  </a:solidFill>
                </a:rPr>
                <a:t>PS</a:t>
              </a:r>
              <a:endParaRPr lang="en-US" dirty="0">
                <a:solidFill>
                  <a:srgbClr val="FF0000"/>
                </a:solidFill>
              </a:endParaRPr>
            </a:p>
          </p:txBody>
        </p:sp>
      </p:grpSp>
    </p:spTree>
    <p:extLst>
      <p:ext uri="{BB962C8B-B14F-4D97-AF65-F5344CB8AC3E}">
        <p14:creationId xmlns:p14="http://schemas.microsoft.com/office/powerpoint/2010/main" val="34978703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838200"/>
            <a:ext cx="8305800" cy="3600986"/>
          </a:xfrm>
          <a:prstGeom prst="rect">
            <a:avLst/>
          </a:prstGeom>
        </p:spPr>
        <p:txBody>
          <a:bodyPr wrap="square">
            <a:spAutoFit/>
          </a:bodyPr>
          <a:lstStyle/>
          <a:p>
            <a:r>
              <a:rPr lang="en-US" sz="3600" dirty="0" smtClean="0"/>
              <a:t>Temporary Adjustments for Prismatic Compass The temporary adjustments usually followed for prismatic compass are: </a:t>
            </a:r>
          </a:p>
          <a:p>
            <a:pPr marL="342900" indent="-342900">
              <a:buAutoNum type="arabicPeriod"/>
            </a:pPr>
            <a:r>
              <a:rPr lang="en-US" sz="2800" dirty="0" smtClean="0"/>
              <a:t>Centering </a:t>
            </a:r>
          </a:p>
          <a:p>
            <a:pPr marL="342900" indent="-342900">
              <a:buAutoNum type="arabicPeriod"/>
            </a:pPr>
            <a:r>
              <a:rPr lang="en-US" sz="2800" dirty="0" smtClean="0"/>
              <a:t> Leveling </a:t>
            </a:r>
          </a:p>
          <a:p>
            <a:pPr marL="342900" indent="-342900">
              <a:buAutoNum type="arabicPeriod"/>
            </a:pPr>
            <a:r>
              <a:rPr lang="en-US" sz="2800" dirty="0" smtClean="0"/>
              <a:t> Focusing the Prism </a:t>
            </a:r>
          </a:p>
        </p:txBody>
      </p:sp>
      <p:grpSp>
        <p:nvGrpSpPr>
          <p:cNvPr id="3" name="Group 2"/>
          <p:cNvGrpSpPr/>
          <p:nvPr/>
        </p:nvGrpSpPr>
        <p:grpSpPr>
          <a:xfrm>
            <a:off x="7696200" y="-228600"/>
            <a:ext cx="1219201" cy="1219201"/>
            <a:chOff x="1524000" y="-609601"/>
            <a:chExt cx="1219201" cy="1219201"/>
          </a:xfrm>
        </p:grpSpPr>
        <p:pic>
          <p:nvPicPr>
            <p:cNvPr id="5" name="Picture 6" descr="COMPASS SURVEYING | MrStudy in Murshidabad"/>
            <p:cNvPicPr>
              <a:picLocks noChangeAspect="1" noChangeArrowheads="1"/>
            </p:cNvPicPr>
            <p:nvPr/>
          </p:nvPicPr>
          <p:blipFill>
            <a:blip r:embed="rId2">
              <a:duotone>
                <a:prstClr val="black"/>
                <a:schemeClr val="accent5">
                  <a:tint val="45000"/>
                  <a:satMod val="400000"/>
                </a:schemeClr>
              </a:duotone>
            </a:blip>
            <a:srcRect/>
            <a:stretch>
              <a:fillRect/>
            </a:stretch>
          </p:blipFill>
          <p:spPr bwMode="auto">
            <a:xfrm>
              <a:off x="1524000" y="-609601"/>
              <a:ext cx="1219201" cy="1219201"/>
            </a:xfrm>
            <a:prstGeom prst="rect">
              <a:avLst/>
            </a:prstGeom>
            <a:noFill/>
          </p:spPr>
        </p:pic>
        <p:sp>
          <p:nvSpPr>
            <p:cNvPr id="6" name="TextBox 5"/>
            <p:cNvSpPr txBox="1"/>
            <p:nvPr/>
          </p:nvSpPr>
          <p:spPr>
            <a:xfrm>
              <a:off x="1600200" y="0"/>
              <a:ext cx="685800" cy="369332"/>
            </a:xfrm>
            <a:prstGeom prst="rect">
              <a:avLst/>
            </a:prstGeom>
            <a:noFill/>
          </p:spPr>
          <p:txBody>
            <a:bodyPr wrap="square" rtlCol="0">
              <a:spAutoFit/>
            </a:bodyPr>
            <a:lstStyle/>
            <a:p>
              <a:r>
                <a:rPr lang="en-US" dirty="0" smtClean="0">
                  <a:solidFill>
                    <a:srgbClr val="FF0000"/>
                  </a:solidFill>
                </a:rPr>
                <a:t>PS</a:t>
              </a:r>
              <a:endParaRPr lang="en-US" dirty="0">
                <a:solidFill>
                  <a:srgbClr val="FF0000"/>
                </a:solidFill>
              </a:endParaRPr>
            </a:p>
          </p:txBody>
        </p:sp>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9" name="Picture 3"/>
          <p:cNvPicPr>
            <a:picLocks noGrp="1" noChangeAspect="1" noChangeArrowheads="1"/>
          </p:cNvPicPr>
          <p:nvPr>
            <p:ph idx="1"/>
          </p:nvPr>
        </p:nvPicPr>
        <p:blipFill>
          <a:blip r:embed="rId2"/>
          <a:srcRect l="17791" t="44448" r="46096" b="31248"/>
          <a:stretch>
            <a:fillRect/>
          </a:stretch>
        </p:blipFill>
        <p:spPr bwMode="auto">
          <a:xfrm>
            <a:off x="304800" y="381000"/>
            <a:ext cx="8305800" cy="1447800"/>
          </a:xfrm>
          <a:prstGeom prst="rect">
            <a:avLst/>
          </a:prstGeom>
          <a:noFill/>
          <a:ln w="9525">
            <a:noFill/>
            <a:miter lim="800000"/>
            <a:headEnd/>
            <a:tailEnd/>
          </a:ln>
          <a:effectLst/>
        </p:spPr>
      </p:pic>
      <p:sp>
        <p:nvSpPr>
          <p:cNvPr id="55301" name="AutoShape 5" descr="Difference Between Prismatic Compass and Surveyors Compass - Civil Snapsh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5303" name="Picture 7" descr="Magnetic Compass Surveying Instruments | Quick Ways To Make Money Gta 5"/>
          <p:cNvPicPr>
            <a:picLocks noChangeAspect="1" noChangeArrowheads="1"/>
          </p:cNvPicPr>
          <p:nvPr/>
        </p:nvPicPr>
        <p:blipFill>
          <a:blip r:embed="rId3"/>
          <a:srcRect/>
          <a:stretch>
            <a:fillRect/>
          </a:stretch>
        </p:blipFill>
        <p:spPr bwMode="auto">
          <a:xfrm>
            <a:off x="2819400" y="1905000"/>
            <a:ext cx="5029200" cy="4630400"/>
          </a:xfrm>
          <a:prstGeom prst="rect">
            <a:avLst/>
          </a:prstGeom>
          <a:noFill/>
        </p:spPr>
      </p:pic>
      <p:grpSp>
        <p:nvGrpSpPr>
          <p:cNvPr id="5" name="Group 4"/>
          <p:cNvGrpSpPr/>
          <p:nvPr/>
        </p:nvGrpSpPr>
        <p:grpSpPr>
          <a:xfrm>
            <a:off x="7543800" y="5334000"/>
            <a:ext cx="1219201" cy="1219201"/>
            <a:chOff x="1524000" y="-609601"/>
            <a:chExt cx="1219201" cy="1219201"/>
          </a:xfrm>
        </p:grpSpPr>
        <p:pic>
          <p:nvPicPr>
            <p:cNvPr id="6" name="Picture 5" descr="COMPASS SURVEYING | MrStudy in Murshidabad"/>
            <p:cNvPicPr>
              <a:picLocks noChangeAspect="1" noChangeArrowheads="1"/>
            </p:cNvPicPr>
            <p:nvPr/>
          </p:nvPicPr>
          <p:blipFill>
            <a:blip r:embed="rId4">
              <a:duotone>
                <a:prstClr val="black"/>
                <a:schemeClr val="accent5">
                  <a:tint val="45000"/>
                  <a:satMod val="400000"/>
                </a:schemeClr>
              </a:duotone>
            </a:blip>
            <a:srcRect/>
            <a:stretch>
              <a:fillRect/>
            </a:stretch>
          </p:blipFill>
          <p:spPr bwMode="auto">
            <a:xfrm>
              <a:off x="1524000" y="-609601"/>
              <a:ext cx="1219201" cy="1219201"/>
            </a:xfrm>
            <a:prstGeom prst="rect">
              <a:avLst/>
            </a:prstGeom>
            <a:noFill/>
          </p:spPr>
        </p:pic>
        <p:sp>
          <p:nvSpPr>
            <p:cNvPr id="7" name="TextBox 6"/>
            <p:cNvSpPr txBox="1"/>
            <p:nvPr/>
          </p:nvSpPr>
          <p:spPr>
            <a:xfrm>
              <a:off x="1600200" y="0"/>
              <a:ext cx="685800" cy="369332"/>
            </a:xfrm>
            <a:prstGeom prst="rect">
              <a:avLst/>
            </a:prstGeom>
            <a:noFill/>
          </p:spPr>
          <p:txBody>
            <a:bodyPr wrap="square" rtlCol="0">
              <a:spAutoFit/>
            </a:bodyPr>
            <a:lstStyle/>
            <a:p>
              <a:r>
                <a:rPr lang="en-US" dirty="0" smtClean="0">
                  <a:solidFill>
                    <a:srgbClr val="FF0000"/>
                  </a:solidFill>
                </a:rPr>
                <a:t>PS</a:t>
              </a:r>
              <a:endParaRPr lang="en-US" dirty="0">
                <a:solidFill>
                  <a:srgbClr val="FF0000"/>
                </a:solidFill>
              </a:endParaRPr>
            </a:p>
          </p:txBody>
        </p:sp>
      </p:grpSp>
      <p:pic>
        <p:nvPicPr>
          <p:cNvPr id="8" name="Picture 2" descr="Compass Surveying| Types of Compass | Advantages &amp; Disadvantages of Compass  Surveying | Example - EngineeringCivil.org"/>
          <p:cNvPicPr>
            <a:picLocks noChangeAspect="1" noChangeArrowheads="1"/>
          </p:cNvPicPr>
          <p:nvPr/>
        </p:nvPicPr>
        <p:blipFill>
          <a:blip r:embed="rId5"/>
          <a:srcRect/>
          <a:stretch>
            <a:fillRect/>
          </a:stretch>
        </p:blipFill>
        <p:spPr bwMode="auto">
          <a:xfrm>
            <a:off x="381000" y="1828800"/>
            <a:ext cx="2819400" cy="2252472"/>
          </a:xfrm>
          <a:prstGeom prst="rect">
            <a:avLst/>
          </a:prstGeom>
          <a:noFill/>
        </p:spPr>
      </p:pic>
      <p:pic>
        <p:nvPicPr>
          <p:cNvPr id="35842" name="Picture 2" descr="Manufacturer Wooden Telescopic Tripods, Wooden Telescopic Tripods Supplier,  Wooden Telescopic Tripod Stands India"/>
          <p:cNvPicPr>
            <a:picLocks noChangeAspect="1" noChangeArrowheads="1"/>
          </p:cNvPicPr>
          <p:nvPr/>
        </p:nvPicPr>
        <p:blipFill>
          <a:blip r:embed="rId6"/>
          <a:srcRect/>
          <a:stretch>
            <a:fillRect/>
          </a:stretch>
        </p:blipFill>
        <p:spPr bwMode="auto">
          <a:xfrm>
            <a:off x="381000" y="4419600"/>
            <a:ext cx="2143125" cy="21431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5842"/>
                                        </p:tgtEl>
                                        <p:attrNameLst>
                                          <p:attrName>style.visibility</p:attrName>
                                        </p:attrNameLst>
                                      </p:cBhvr>
                                      <p:to>
                                        <p:strVal val="visible"/>
                                      </p:to>
                                    </p:set>
                                    <p:animEffect transition="in" filter="circle(in)">
                                      <p:cBhvr>
                                        <p:cTn id="12" dur="2000"/>
                                        <p:tgtEl>
                                          <p:spTgt spid="3584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55303"/>
                                        </p:tgtEl>
                                        <p:attrNameLst>
                                          <p:attrName>style.visibility</p:attrName>
                                        </p:attrNameLst>
                                      </p:cBhvr>
                                      <p:to>
                                        <p:strVal val="visible"/>
                                      </p:to>
                                    </p:set>
                                    <p:animEffect transition="in" filter="circle(in)">
                                      <p:cBhvr>
                                        <p:cTn id="17" dur="2000"/>
                                        <p:tgtEl>
                                          <p:spTgt spid="553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7" descr="Magnetic Compass Surveying Instruments | Quick Ways To Make Money Gta 5"/>
          <p:cNvPicPr>
            <a:picLocks noChangeAspect="1" noChangeArrowheads="1"/>
          </p:cNvPicPr>
          <p:nvPr/>
        </p:nvPicPr>
        <p:blipFill>
          <a:blip r:embed="rId2"/>
          <a:srcRect/>
          <a:stretch>
            <a:fillRect/>
          </a:stretch>
        </p:blipFill>
        <p:spPr bwMode="auto">
          <a:xfrm>
            <a:off x="1219200" y="1600200"/>
            <a:ext cx="5029200" cy="4630400"/>
          </a:xfrm>
          <a:prstGeom prst="rect">
            <a:avLst/>
          </a:prstGeom>
          <a:noFill/>
        </p:spPr>
      </p:pic>
      <p:pic>
        <p:nvPicPr>
          <p:cNvPr id="54275" name="Picture 3"/>
          <p:cNvPicPr>
            <a:picLocks noChangeAspect="1" noChangeArrowheads="1"/>
          </p:cNvPicPr>
          <p:nvPr/>
        </p:nvPicPr>
        <p:blipFill>
          <a:blip r:embed="rId3"/>
          <a:srcRect l="20498" t="44791" r="49634" b="29167"/>
          <a:stretch>
            <a:fillRect/>
          </a:stretch>
        </p:blipFill>
        <p:spPr bwMode="auto">
          <a:xfrm>
            <a:off x="533400" y="304800"/>
            <a:ext cx="8001000" cy="1905000"/>
          </a:xfrm>
          <a:prstGeom prst="rect">
            <a:avLst/>
          </a:prstGeom>
          <a:noFill/>
          <a:ln w="9525">
            <a:noFill/>
            <a:miter lim="800000"/>
            <a:headEnd/>
            <a:tailEnd/>
          </a:ln>
          <a:effectLst/>
        </p:spPr>
      </p:pic>
      <p:pic>
        <p:nvPicPr>
          <p:cNvPr id="54277" name="Picture 5"/>
          <p:cNvPicPr>
            <a:picLocks noChangeAspect="1" noChangeArrowheads="1"/>
          </p:cNvPicPr>
          <p:nvPr/>
        </p:nvPicPr>
        <p:blipFill>
          <a:blip r:embed="rId4"/>
          <a:srcRect l="18960" t="23958" r="61713" b="26042"/>
          <a:stretch>
            <a:fillRect/>
          </a:stretch>
        </p:blipFill>
        <p:spPr bwMode="auto">
          <a:xfrm>
            <a:off x="5410200" y="2286000"/>
            <a:ext cx="3505200" cy="3657600"/>
          </a:xfrm>
          <a:prstGeom prst="rect">
            <a:avLst/>
          </a:prstGeom>
          <a:noFill/>
          <a:ln w="9525">
            <a:noFill/>
            <a:miter lim="800000"/>
            <a:headEnd/>
            <a:tailEnd/>
          </a:ln>
          <a:effectLst/>
        </p:spPr>
      </p:pic>
      <p:pic>
        <p:nvPicPr>
          <p:cNvPr id="34818" name="Picture 2" descr="Sai Sree Infra | Field Survey Lab"/>
          <p:cNvPicPr>
            <a:picLocks noChangeAspect="1" noChangeArrowheads="1"/>
          </p:cNvPicPr>
          <p:nvPr/>
        </p:nvPicPr>
        <p:blipFill>
          <a:blip r:embed="rId5"/>
          <a:srcRect/>
          <a:stretch>
            <a:fillRect/>
          </a:stretch>
        </p:blipFill>
        <p:spPr bwMode="auto">
          <a:xfrm>
            <a:off x="304800" y="3429000"/>
            <a:ext cx="2143125" cy="21431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4818"/>
                                        </p:tgtEl>
                                        <p:attrNameLst>
                                          <p:attrName>style.visibility</p:attrName>
                                        </p:attrNameLst>
                                      </p:cBhvr>
                                      <p:to>
                                        <p:strVal val="visible"/>
                                      </p:to>
                                    </p:set>
                                    <p:animEffect transition="in" filter="circle(in)">
                                      <p:cBhvr>
                                        <p:cTn id="7" dur="2000"/>
                                        <p:tgtEl>
                                          <p:spTgt spid="3481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54277"/>
                                        </p:tgtEl>
                                        <p:attrNameLst>
                                          <p:attrName>style.visibility</p:attrName>
                                        </p:attrNameLst>
                                      </p:cBhvr>
                                      <p:to>
                                        <p:strVal val="visible"/>
                                      </p:to>
                                    </p:set>
                                    <p:animEffect transition="in" filter="circle(in)">
                                      <p:cBhvr>
                                        <p:cTn id="17" dur="2000"/>
                                        <p:tgtEl>
                                          <p:spTgt spid="542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5" name="Picture 1"/>
          <p:cNvPicPr>
            <a:picLocks noChangeAspect="1" noChangeArrowheads="1"/>
          </p:cNvPicPr>
          <p:nvPr/>
        </p:nvPicPr>
        <p:blipFill>
          <a:blip r:embed="rId2"/>
          <a:srcRect l="18155" t="41667" r="50220" b="33333"/>
          <a:stretch>
            <a:fillRect/>
          </a:stretch>
        </p:blipFill>
        <p:spPr bwMode="auto">
          <a:xfrm>
            <a:off x="762000" y="0"/>
            <a:ext cx="7696200" cy="1828800"/>
          </a:xfrm>
          <a:prstGeom prst="rect">
            <a:avLst/>
          </a:prstGeom>
          <a:noFill/>
          <a:ln w="9525">
            <a:noFill/>
            <a:miter lim="800000"/>
            <a:headEnd/>
            <a:tailEnd/>
          </a:ln>
          <a:effectLst/>
        </p:spPr>
      </p:pic>
      <p:pic>
        <p:nvPicPr>
          <p:cNvPr id="57346" name="Picture 2"/>
          <p:cNvPicPr>
            <a:picLocks noChangeAspect="1" noChangeArrowheads="1"/>
          </p:cNvPicPr>
          <p:nvPr/>
        </p:nvPicPr>
        <p:blipFill>
          <a:blip r:embed="rId3"/>
          <a:srcRect l="18375" t="28125" r="58199" b="40625"/>
          <a:stretch>
            <a:fillRect/>
          </a:stretch>
        </p:blipFill>
        <p:spPr bwMode="auto">
          <a:xfrm>
            <a:off x="1143000" y="1828800"/>
            <a:ext cx="5715000" cy="4286250"/>
          </a:xfrm>
          <a:prstGeom prst="rect">
            <a:avLst/>
          </a:prstGeom>
          <a:noFill/>
          <a:ln w="9525">
            <a:noFill/>
            <a:miter lim="800000"/>
            <a:headEnd/>
            <a:tailEnd/>
          </a:ln>
          <a:effectLst/>
        </p:spPr>
      </p:pic>
      <p:pic>
        <p:nvPicPr>
          <p:cNvPr id="6" name="Picture 20" descr="Plumb Bob"/>
          <p:cNvPicPr>
            <a:picLocks noChangeAspect="1" noChangeArrowheads="1"/>
          </p:cNvPicPr>
          <p:nvPr/>
        </p:nvPicPr>
        <p:blipFill>
          <a:blip r:embed="rId4" cstate="print"/>
          <a:srcRect/>
          <a:stretch>
            <a:fillRect/>
          </a:stretch>
        </p:blipFill>
        <p:spPr bwMode="auto">
          <a:xfrm>
            <a:off x="6934200" y="914400"/>
            <a:ext cx="2209800" cy="22098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p:cNvPicPr>
            <a:picLocks noChangeAspect="1" noChangeArrowheads="1"/>
          </p:cNvPicPr>
          <p:nvPr/>
        </p:nvPicPr>
        <p:blipFill>
          <a:blip r:embed="rId2"/>
          <a:srcRect l="8199" t="42708" r="42606" b="38542"/>
          <a:stretch>
            <a:fillRect/>
          </a:stretch>
        </p:blipFill>
        <p:spPr bwMode="auto">
          <a:xfrm>
            <a:off x="0" y="0"/>
            <a:ext cx="9144000" cy="1371600"/>
          </a:xfrm>
          <a:prstGeom prst="rect">
            <a:avLst/>
          </a:prstGeom>
          <a:noFill/>
          <a:ln w="9525">
            <a:noFill/>
            <a:miter lim="800000"/>
            <a:headEnd/>
            <a:tailEnd/>
          </a:ln>
          <a:effectLst/>
        </p:spPr>
      </p:pic>
      <p:pic>
        <p:nvPicPr>
          <p:cNvPr id="5" name="Picture 8" descr="http://www.akiinstruments.com/images/ranging-rods/ranging-rods1.jpg"/>
          <p:cNvPicPr>
            <a:picLocks noChangeAspect="1" noChangeArrowheads="1"/>
          </p:cNvPicPr>
          <p:nvPr/>
        </p:nvPicPr>
        <p:blipFill>
          <a:blip r:embed="rId3"/>
          <a:srcRect l="54054" r="39459"/>
          <a:stretch>
            <a:fillRect/>
          </a:stretch>
        </p:blipFill>
        <p:spPr bwMode="auto">
          <a:xfrm>
            <a:off x="6553200" y="5410200"/>
            <a:ext cx="163992" cy="533400"/>
          </a:xfrm>
          <a:prstGeom prst="rect">
            <a:avLst/>
          </a:prstGeom>
          <a:noFill/>
        </p:spPr>
      </p:pic>
      <p:cxnSp>
        <p:nvCxnSpPr>
          <p:cNvPr id="6" name="Straight Connector 5"/>
          <p:cNvCxnSpPr>
            <a:stCxn id="9" idx="3"/>
          </p:cNvCxnSpPr>
          <p:nvPr/>
        </p:nvCxnSpPr>
        <p:spPr>
          <a:xfrm flipV="1">
            <a:off x="3429000" y="6096002"/>
            <a:ext cx="3047544" cy="32264"/>
          </a:xfrm>
          <a:prstGeom prst="line">
            <a:avLst/>
          </a:prstGeom>
          <a:ln w="53975"/>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6477000" y="5943600"/>
            <a:ext cx="421442" cy="369332"/>
          </a:xfrm>
          <a:prstGeom prst="rect">
            <a:avLst/>
          </a:prstGeom>
          <a:noFill/>
        </p:spPr>
        <p:txBody>
          <a:bodyPr wrap="square" rtlCol="0">
            <a:spAutoFit/>
          </a:bodyPr>
          <a:lstStyle/>
          <a:p>
            <a:r>
              <a:rPr lang="en-US" b="1" dirty="0" smtClean="0"/>
              <a:t>B</a:t>
            </a:r>
            <a:endParaRPr lang="en-US" b="1" dirty="0"/>
          </a:p>
        </p:txBody>
      </p:sp>
      <p:sp>
        <p:nvSpPr>
          <p:cNvPr id="8" name="Flowchart: Connector 7"/>
          <p:cNvSpPr/>
          <p:nvPr/>
        </p:nvSpPr>
        <p:spPr>
          <a:xfrm>
            <a:off x="2971800" y="6073810"/>
            <a:ext cx="381228" cy="174590"/>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2895600" y="5943600"/>
            <a:ext cx="533400" cy="369332"/>
          </a:xfrm>
          <a:prstGeom prst="rect">
            <a:avLst/>
          </a:prstGeom>
          <a:noFill/>
        </p:spPr>
        <p:txBody>
          <a:bodyPr wrap="square" rtlCol="0">
            <a:spAutoFit/>
          </a:bodyPr>
          <a:lstStyle/>
          <a:p>
            <a:r>
              <a:rPr lang="en-US" b="1" dirty="0" smtClean="0"/>
              <a:t>  A</a:t>
            </a:r>
            <a:endParaRPr lang="en-US" b="1" dirty="0"/>
          </a:p>
        </p:txBody>
      </p:sp>
      <p:sp>
        <p:nvSpPr>
          <p:cNvPr id="10" name="Flowchart: Connector 9"/>
          <p:cNvSpPr/>
          <p:nvPr/>
        </p:nvSpPr>
        <p:spPr>
          <a:xfrm>
            <a:off x="6477000" y="6019800"/>
            <a:ext cx="381228" cy="228600"/>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Prismatic Compass, प्रिज्मेटिक कम्पास - Ajanta Export Industry, Ambala |  ID: 12392466197"/>
          <p:cNvPicPr>
            <a:picLocks noChangeAspect="1" noChangeArrowheads="1"/>
          </p:cNvPicPr>
          <p:nvPr/>
        </p:nvPicPr>
        <p:blipFill>
          <a:blip r:embed="rId4"/>
          <a:srcRect/>
          <a:stretch>
            <a:fillRect/>
          </a:stretch>
        </p:blipFill>
        <p:spPr bwMode="auto">
          <a:xfrm>
            <a:off x="2133600" y="4572000"/>
            <a:ext cx="2143125" cy="1428750"/>
          </a:xfrm>
          <a:prstGeom prst="rect">
            <a:avLst/>
          </a:prstGeom>
          <a:noFill/>
        </p:spPr>
      </p:pic>
      <p:pic>
        <p:nvPicPr>
          <p:cNvPr id="13" name="Picture 12" descr="Prismatic Compass, प्रिज्मेटिक कम्पास - Ajanta Export Industry, Ambala |  ID: 12392466197"/>
          <p:cNvPicPr>
            <a:picLocks noChangeAspect="1" noChangeArrowheads="1"/>
          </p:cNvPicPr>
          <p:nvPr/>
        </p:nvPicPr>
        <p:blipFill>
          <a:blip r:embed="rId4"/>
          <a:srcRect/>
          <a:stretch>
            <a:fillRect/>
          </a:stretch>
        </p:blipFill>
        <p:spPr bwMode="auto">
          <a:xfrm>
            <a:off x="5562600" y="4648200"/>
            <a:ext cx="2143125" cy="142875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1"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0.70"/>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par>
                                <p:cTn id="10" presetID="22" presetClass="entr" presetSubtype="4"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par>
                                <p:cTn id="18" presetID="22" presetClass="entr" presetSubtype="4"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00"/>
                                        <p:tgtEl>
                                          <p:spTgt spid="6"/>
                                        </p:tgtEl>
                                      </p:cBhvr>
                                    </p:animEffect>
                                  </p:childTnLst>
                                </p:cTn>
                              </p:par>
                              <p:par>
                                <p:cTn id="21" presetID="55"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000" fill="hold"/>
                                        <p:tgtEl>
                                          <p:spTgt spid="11"/>
                                        </p:tgtEl>
                                        <p:attrNameLst>
                                          <p:attrName>ppt_w</p:attrName>
                                        </p:attrNameLst>
                                      </p:cBhvr>
                                      <p:tavLst>
                                        <p:tav tm="0">
                                          <p:val>
                                            <p:strVal val="#ppt_w*0.70"/>
                                          </p:val>
                                        </p:tav>
                                        <p:tav tm="100000">
                                          <p:val>
                                            <p:strVal val="#ppt_w"/>
                                          </p:val>
                                        </p:tav>
                                      </p:tavLst>
                                    </p:anim>
                                    <p:anim calcmode="lin" valueType="num">
                                      <p:cBhvr>
                                        <p:cTn id="24" dur="1000" fill="hold"/>
                                        <p:tgtEl>
                                          <p:spTgt spid="11"/>
                                        </p:tgtEl>
                                        <p:attrNameLst>
                                          <p:attrName>ppt_h</p:attrName>
                                        </p:attrNameLst>
                                      </p:cBhvr>
                                      <p:tavLst>
                                        <p:tav tm="0">
                                          <p:val>
                                            <p:strVal val="#ppt_h"/>
                                          </p:val>
                                        </p:tav>
                                        <p:tav tm="100000">
                                          <p:val>
                                            <p:strVal val="#ppt_h"/>
                                          </p:val>
                                        </p:tav>
                                      </p:tavLst>
                                    </p:anim>
                                    <p:animEffect transition="in" filter="fade">
                                      <p:cBhvr>
                                        <p:cTn id="25" dur="10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xit" presetSubtype="4" fill="hold" nodeType="clickEffect">
                                  <p:stCondLst>
                                    <p:cond delay="0"/>
                                  </p:stCondLst>
                                  <p:childTnLst>
                                    <p:animEffect transition="out" filter="wipe(down)">
                                      <p:cBhvr>
                                        <p:cTn id="29" dur="500"/>
                                        <p:tgtEl>
                                          <p:spTgt spid="11"/>
                                        </p:tgtEl>
                                      </p:cBhvr>
                                    </p:animEffect>
                                    <p:set>
                                      <p:cBhvr>
                                        <p:cTn id="30" dur="1" fill="hold">
                                          <p:stCondLst>
                                            <p:cond delay="499"/>
                                          </p:stCondLst>
                                        </p:cTn>
                                        <p:tgtEl>
                                          <p:spTgt spid="11"/>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p:cTn id="35" dur="1000" fill="hold"/>
                                        <p:tgtEl>
                                          <p:spTgt spid="5"/>
                                        </p:tgtEl>
                                        <p:attrNameLst>
                                          <p:attrName>ppt_w</p:attrName>
                                        </p:attrNameLst>
                                      </p:cBhvr>
                                      <p:tavLst>
                                        <p:tav tm="0">
                                          <p:val>
                                            <p:strVal val="#ppt_w*0.70"/>
                                          </p:val>
                                        </p:tav>
                                        <p:tav tm="100000">
                                          <p:val>
                                            <p:strVal val="#ppt_w"/>
                                          </p:val>
                                        </p:tav>
                                      </p:tavLst>
                                    </p:anim>
                                    <p:anim calcmode="lin" valueType="num">
                                      <p:cBhvr>
                                        <p:cTn id="36" dur="1000" fill="hold"/>
                                        <p:tgtEl>
                                          <p:spTgt spid="5"/>
                                        </p:tgtEl>
                                        <p:attrNameLst>
                                          <p:attrName>ppt_h</p:attrName>
                                        </p:attrNameLst>
                                      </p:cBhvr>
                                      <p:tavLst>
                                        <p:tav tm="0">
                                          <p:val>
                                            <p:strVal val="#ppt_h"/>
                                          </p:val>
                                        </p:tav>
                                        <p:tav tm="100000">
                                          <p:val>
                                            <p:strVal val="#ppt_h"/>
                                          </p:val>
                                        </p:tav>
                                      </p:tavLst>
                                    </p:anim>
                                    <p:animEffect transition="in" filter="fade">
                                      <p:cBhvr>
                                        <p:cTn id="37" dur="1000"/>
                                        <p:tgtEl>
                                          <p:spTgt spid="5"/>
                                        </p:tgtEl>
                                      </p:cBhvr>
                                    </p:animEffect>
                                  </p:childTnLst>
                                </p:cTn>
                              </p:par>
                              <p:par>
                                <p:cTn id="38" presetID="55" presetClass="entr" presetSubtype="0" fill="hold" nodeType="with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p:cTn id="40" dur="1000" fill="hold"/>
                                        <p:tgtEl>
                                          <p:spTgt spid="13"/>
                                        </p:tgtEl>
                                        <p:attrNameLst>
                                          <p:attrName>ppt_w</p:attrName>
                                        </p:attrNameLst>
                                      </p:cBhvr>
                                      <p:tavLst>
                                        <p:tav tm="0">
                                          <p:val>
                                            <p:strVal val="#ppt_w*0.70"/>
                                          </p:val>
                                        </p:tav>
                                        <p:tav tm="100000">
                                          <p:val>
                                            <p:strVal val="#ppt_w"/>
                                          </p:val>
                                        </p:tav>
                                      </p:tavLst>
                                    </p:anim>
                                    <p:anim calcmode="lin" valueType="num">
                                      <p:cBhvr>
                                        <p:cTn id="41" dur="1000" fill="hold"/>
                                        <p:tgtEl>
                                          <p:spTgt spid="13"/>
                                        </p:tgtEl>
                                        <p:attrNameLst>
                                          <p:attrName>ppt_h</p:attrName>
                                        </p:attrNameLst>
                                      </p:cBhvr>
                                      <p:tavLst>
                                        <p:tav tm="0">
                                          <p:val>
                                            <p:strVal val="#ppt_h"/>
                                          </p:val>
                                        </p:tav>
                                        <p:tav tm="100000">
                                          <p:val>
                                            <p:strVal val="#ppt_h"/>
                                          </p:val>
                                        </p:tav>
                                      </p:tavLst>
                                    </p:anim>
                                    <p:animEffect transition="in" filter="fade">
                                      <p:cBhvr>
                                        <p:cTn id="42"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P spid="10"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2335</TotalTime>
  <Words>957</Words>
  <Application>Microsoft Office PowerPoint</Application>
  <PresentationFormat>On-screen Show (4:3)</PresentationFormat>
  <Paragraphs>123</Paragraphs>
  <Slides>21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 Black</vt:lpstr>
      <vt:lpstr>Calibri</vt:lpstr>
      <vt:lpstr>Cambria</vt:lpstr>
      <vt:lpstr>Constantia</vt:lpstr>
      <vt:lpstr>Times New Roman</vt:lpstr>
      <vt:lpstr>Wingdings 2</vt:lpstr>
      <vt:lpstr>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Purnima Shukla</dc:creator>
  <cp:lastModifiedBy>Purnima Shukla</cp:lastModifiedBy>
  <cp:revision>171</cp:revision>
  <dcterms:created xsi:type="dcterms:W3CDTF">2021-05-11T05:09:47Z</dcterms:created>
  <dcterms:modified xsi:type="dcterms:W3CDTF">2023-07-14T15:38:30Z</dcterms:modified>
</cp:coreProperties>
</file>