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336" r:id="rId2"/>
    <p:sldId id="320" r:id="rId3"/>
    <p:sldId id="322" r:id="rId4"/>
    <p:sldId id="274" r:id="rId5"/>
    <p:sldId id="307" r:id="rId6"/>
    <p:sldId id="273" r:id="rId7"/>
    <p:sldId id="272" r:id="rId8"/>
    <p:sldId id="324" r:id="rId9"/>
    <p:sldId id="333" r:id="rId10"/>
    <p:sldId id="275" r:id="rId11"/>
    <p:sldId id="323" r:id="rId12"/>
    <p:sldId id="326" r:id="rId13"/>
    <p:sldId id="334" r:id="rId14"/>
    <p:sldId id="33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1384D-24F1-4850-AD2C-8C60206E2AA9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EB7217-051F-42A3-A526-37361A832F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52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B7217-051F-42A3-A526-37361A832F1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996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8FC8-37D4-4F7F-BDAE-99DB333F797D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0736-6189-44A0-A74F-2A71DF582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8FC8-37D4-4F7F-BDAE-99DB333F797D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0736-6189-44A0-A74F-2A71DF582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8FC8-37D4-4F7F-BDAE-99DB333F797D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0736-6189-44A0-A74F-2A71DF582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8FC8-37D4-4F7F-BDAE-99DB333F797D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0736-6189-44A0-A74F-2A71DF582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8FC8-37D4-4F7F-BDAE-99DB333F797D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0736-6189-44A0-A74F-2A71DF582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8FC8-37D4-4F7F-BDAE-99DB333F797D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0736-6189-44A0-A74F-2A71DF582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8FC8-37D4-4F7F-BDAE-99DB333F797D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0736-6189-44A0-A74F-2A71DF582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8FC8-37D4-4F7F-BDAE-99DB333F797D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0736-6189-44A0-A74F-2A71DF582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8FC8-37D4-4F7F-BDAE-99DB333F797D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0736-6189-44A0-A74F-2A71DF582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8FC8-37D4-4F7F-BDAE-99DB333F797D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70736-6189-44A0-A74F-2A71DF582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E8FC8-37D4-4F7F-BDAE-99DB333F797D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5870736-6189-44A0-A74F-2A71DF5828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4BE8FC8-37D4-4F7F-BDAE-99DB333F797D}" type="datetimeFigureOut">
              <a:rPr lang="en-US" smtClean="0"/>
              <a:pPr/>
              <a:t>7/14/2023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5870736-6189-44A0-A74F-2A71DF5828E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9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1.jpeg"/><Relationship Id="rId7" Type="http://schemas.openxmlformats.org/officeDocument/2006/relationships/image" Target="../media/image8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10" Type="http://schemas.openxmlformats.org/officeDocument/2006/relationships/image" Target="../media/image23.jpeg"/><Relationship Id="rId4" Type="http://schemas.openxmlformats.org/officeDocument/2006/relationships/image" Target="../media/image6.jpeg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62000" y="1295400"/>
            <a:ext cx="76962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Name                        : Dr .Purnima Shukla</a:t>
            </a:r>
            <a:endParaRPr lang="en-US" sz="24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defRPr/>
            </a:pPr>
            <a:r>
              <a:rPr lang="en-US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Name of the College: Durga College, Raipur (C.G.), India</a:t>
            </a:r>
            <a:endParaRPr lang="en-US" sz="24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defRPr/>
            </a:pPr>
            <a:r>
              <a:rPr lang="en-US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Name of the Faculty: Arts</a:t>
            </a:r>
            <a:endParaRPr lang="en-US" sz="24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defRPr/>
            </a:pPr>
            <a:r>
              <a:rPr lang="en-US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Designation   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H.O.D</a:t>
            </a:r>
            <a:r>
              <a:rPr lang="en-US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, Department of 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Geography</a:t>
            </a:r>
            <a:endParaRPr lang="en-US" sz="2400" b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defRPr/>
            </a:pP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Topic                          </a:t>
            </a:r>
            <a:r>
              <a:rPr lang="en-US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en-US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SURVEYING </a:t>
            </a:r>
            <a:r>
              <a:rPr lang="en-US" sz="4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₍</a:t>
            </a:r>
            <a:r>
              <a:rPr 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PRISMATIC COMPASS</a:t>
            </a:r>
            <a:r>
              <a:rPr lang="en-US" sz="4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₎</a:t>
            </a:r>
            <a:endParaRPr lang="en-US" sz="44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defRPr/>
            </a:pPr>
            <a:r>
              <a:rPr lang="en-US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Date                             : 12/07/2023 	</a:t>
            </a:r>
            <a:endParaRPr lang="en-US" sz="2400" b="1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29346" y="228600"/>
            <a:ext cx="180478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sz="440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₍</a:t>
            </a:r>
            <a:r>
              <a:rPr lang="en-US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PART - </a:t>
            </a:r>
            <a:r>
              <a:rPr lang="en-US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4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₎</a:t>
            </a:r>
            <a:endParaRPr lang="en-US" sz="44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4876800"/>
            <a:ext cx="762000" cy="70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27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Prachi Plastic Round Scale, Rs 5 /piece Shivam Collection | ID: 183596528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304800" y="2209800"/>
            <a:ext cx="3124200" cy="3124200"/>
          </a:xfrm>
          <a:prstGeom prst="rect">
            <a:avLst/>
          </a:prstGeom>
          <a:noFill/>
        </p:spPr>
      </p:pic>
      <p:pic>
        <p:nvPicPr>
          <p:cNvPr id="10" name="Picture 8" descr="Nataraj Scale, 15 cm - Pack of 10: Amazon.in: Office Produc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85666">
            <a:off x="1238385" y="1465939"/>
            <a:ext cx="4514850" cy="4286250"/>
          </a:xfrm>
          <a:prstGeom prst="rect">
            <a:avLst/>
          </a:prstGeom>
          <a:noFill/>
        </p:spPr>
      </p:pic>
      <p:grpSp>
        <p:nvGrpSpPr>
          <p:cNvPr id="5" name="Group 4"/>
          <p:cNvGrpSpPr/>
          <p:nvPr/>
        </p:nvGrpSpPr>
        <p:grpSpPr>
          <a:xfrm>
            <a:off x="7543800" y="-304800"/>
            <a:ext cx="1219201" cy="1219201"/>
            <a:chOff x="1524000" y="-609601"/>
            <a:chExt cx="1219201" cy="1219201"/>
          </a:xfrm>
        </p:grpSpPr>
        <p:pic>
          <p:nvPicPr>
            <p:cNvPr id="6" name="Picture 6" descr="COMPASS SURVEYING | MrStudy in Murshidabad"/>
            <p:cNvPicPr>
              <a:picLocks noChangeAspect="1" noChangeArrowheads="1"/>
            </p:cNvPicPr>
            <p:nvPr/>
          </p:nvPicPr>
          <p:blipFill>
            <a:blip r:embed="rId4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1524000" y="-609601"/>
              <a:ext cx="1219201" cy="1219201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1600200" y="0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PS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419600" y="2209800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.</a:t>
            </a:r>
            <a:endParaRPr lang="en-US" sz="4400" dirty="0"/>
          </a:p>
        </p:txBody>
      </p:sp>
      <p:cxnSp>
        <p:nvCxnSpPr>
          <p:cNvPr id="9" name="Straight Arrow Connector 8"/>
          <p:cNvCxnSpPr/>
          <p:nvPr/>
        </p:nvCxnSpPr>
        <p:spPr>
          <a:xfrm rot="5400000" flipH="1" flipV="1">
            <a:off x="1143794" y="3809206"/>
            <a:ext cx="1524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752600" y="3345359"/>
            <a:ext cx="3289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.</a:t>
            </a:r>
            <a:endParaRPr lang="en-US" sz="4400" dirty="0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1905000" y="2743200"/>
            <a:ext cx="2667000" cy="1066800"/>
          </a:xfrm>
          <a:prstGeom prst="line">
            <a:avLst/>
          </a:prstGeom>
          <a:ln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 flipH="1" flipV="1">
            <a:off x="3810794" y="2818606"/>
            <a:ext cx="1524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219200" y="228600"/>
            <a:ext cx="61865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Methods of Prismatic Compass Survey </a:t>
            </a:r>
            <a:endParaRPr lang="en-US" sz="2800" dirty="0"/>
          </a:p>
        </p:txBody>
      </p:sp>
      <p:sp>
        <p:nvSpPr>
          <p:cNvPr id="13" name="Rectangle 12"/>
          <p:cNvSpPr/>
          <p:nvPr/>
        </p:nvSpPr>
        <p:spPr>
          <a:xfrm>
            <a:off x="2743200" y="762000"/>
            <a:ext cx="34549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Intersection Method </a:t>
            </a:r>
            <a:endParaRPr lang="en-US" sz="2800" dirty="0"/>
          </a:p>
        </p:txBody>
      </p:sp>
      <p:sp>
        <p:nvSpPr>
          <p:cNvPr id="16" name="Oval 15"/>
          <p:cNvSpPr/>
          <p:nvPr/>
        </p:nvSpPr>
        <p:spPr>
          <a:xfrm>
            <a:off x="1828800" y="3657600"/>
            <a:ext cx="228600" cy="304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495800" y="2667000"/>
            <a:ext cx="228600" cy="304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>
            <a:endCxn id="25" idx="2"/>
          </p:cNvCxnSpPr>
          <p:nvPr/>
        </p:nvCxnSpPr>
        <p:spPr>
          <a:xfrm rot="5400000" flipH="1" flipV="1">
            <a:off x="1870497" y="2511005"/>
            <a:ext cx="1333499" cy="1112093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25" idx="2"/>
          </p:cNvCxnSpPr>
          <p:nvPr/>
        </p:nvCxnSpPr>
        <p:spPr>
          <a:xfrm rot="10800000">
            <a:off x="3093294" y="2400302"/>
            <a:ext cx="1554907" cy="419099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5" name="Picture 4" descr="Witness Tree Forestry and Surveying, LLC | Seminary, M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67000" y="1752600"/>
            <a:ext cx="852586" cy="647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95  E" pathEditMode="relative" ptsTypes="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build="allAtOnce"/>
      <p:bldP spid="13" grpId="0"/>
      <p:bldP spid="16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Prachi Plastic Round Scale, Rs 5 /piece Shivam Collection | ID: 183596528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679625">
            <a:off x="4070478" y="1022478"/>
            <a:ext cx="6629400" cy="6629400"/>
          </a:xfrm>
          <a:prstGeom prst="rect">
            <a:avLst/>
          </a:prstGeom>
          <a:noFill/>
        </p:spPr>
      </p:pic>
      <p:grpSp>
        <p:nvGrpSpPr>
          <p:cNvPr id="4" name="Group 3"/>
          <p:cNvGrpSpPr/>
          <p:nvPr/>
        </p:nvGrpSpPr>
        <p:grpSpPr>
          <a:xfrm>
            <a:off x="7543800" y="-304800"/>
            <a:ext cx="1219201" cy="1219201"/>
            <a:chOff x="1524000" y="-609601"/>
            <a:chExt cx="1219201" cy="1219201"/>
          </a:xfrm>
        </p:grpSpPr>
        <p:pic>
          <p:nvPicPr>
            <p:cNvPr id="5" name="Picture 6" descr="COMPASS SURVEYING | MrStudy in Murshidabad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1524000" y="-609601"/>
              <a:ext cx="1219201" cy="1219201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1600200" y="0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PS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9218" name="AutoShape 2" descr="protector | Achesaman | Online Super Market For Wholesale And Retai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20" name="AutoShape 4" descr="protector | Achesaman | Online Super Market For Wholesale And Retai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2" descr="Prachi Plastic Round Scale, Rs 5 /piece Shivam Collection | ID: 183596528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533400"/>
            <a:ext cx="6629400" cy="6629400"/>
          </a:xfrm>
          <a:prstGeom prst="rect">
            <a:avLst/>
          </a:prstGeom>
          <a:noFill/>
        </p:spPr>
      </p:pic>
      <p:cxnSp>
        <p:nvCxnSpPr>
          <p:cNvPr id="12" name="Straight Arrow Connector 11"/>
          <p:cNvCxnSpPr/>
          <p:nvPr/>
        </p:nvCxnSpPr>
        <p:spPr>
          <a:xfrm rot="5400000" flipH="1" flipV="1">
            <a:off x="1143794" y="3809206"/>
            <a:ext cx="1524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905000" y="2743200"/>
            <a:ext cx="2667000" cy="1066800"/>
          </a:xfrm>
          <a:prstGeom prst="line">
            <a:avLst/>
          </a:prstGeom>
          <a:ln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3848100" y="2705100"/>
            <a:ext cx="1447800" cy="304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 flipH="1" flipV="1">
            <a:off x="6630194" y="4266406"/>
            <a:ext cx="1524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648200" y="2819400"/>
            <a:ext cx="2743200" cy="1371600"/>
          </a:xfrm>
          <a:prstGeom prst="line">
            <a:avLst/>
          </a:prstGeom>
          <a:ln>
            <a:prstDash val="dash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600200" y="3810000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572000" y="281940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467600" y="41148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1295400" y="0"/>
            <a:ext cx="70473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Methods of Prismatic Compass Survey </a:t>
            </a:r>
            <a:endParaRPr lang="en-US" sz="3200" dirty="0"/>
          </a:p>
        </p:txBody>
      </p:sp>
      <p:sp>
        <p:nvSpPr>
          <p:cNvPr id="27" name="Rectangle 26"/>
          <p:cNvSpPr/>
          <p:nvPr/>
        </p:nvSpPr>
        <p:spPr>
          <a:xfrm>
            <a:off x="2667000" y="533400"/>
            <a:ext cx="41728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Traverse (Open ) Method </a:t>
            </a:r>
            <a:endParaRPr lang="en-US" sz="2800" dirty="0"/>
          </a:p>
        </p:txBody>
      </p:sp>
      <p:cxnSp>
        <p:nvCxnSpPr>
          <p:cNvPr id="19" name="Straight Connector 18"/>
          <p:cNvCxnSpPr/>
          <p:nvPr/>
        </p:nvCxnSpPr>
        <p:spPr>
          <a:xfrm rot="5400000" flipH="1" flipV="1">
            <a:off x="4381897" y="6742509"/>
            <a:ext cx="2293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543800" y="-304800"/>
            <a:ext cx="1219201" cy="1219201"/>
            <a:chOff x="1524000" y="-609601"/>
            <a:chExt cx="1219201" cy="1219201"/>
          </a:xfrm>
        </p:grpSpPr>
        <p:pic>
          <p:nvPicPr>
            <p:cNvPr id="5" name="Picture 6" descr="COMPASS SURVEYING | MrStudy in Murshidabad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1524000" y="-609601"/>
              <a:ext cx="1219201" cy="1219201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1600200" y="0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PS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295400" y="3276600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cxnSp>
        <p:nvCxnSpPr>
          <p:cNvPr id="8" name="Straight Connector 7"/>
          <p:cNvCxnSpPr>
            <a:stCxn id="11" idx="2"/>
          </p:cNvCxnSpPr>
          <p:nvPr/>
        </p:nvCxnSpPr>
        <p:spPr>
          <a:xfrm rot="16200000" flipH="1">
            <a:off x="4227697" y="1332097"/>
            <a:ext cx="697468" cy="28867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6200000" flipH="1">
            <a:off x="5486400" y="3657600"/>
            <a:ext cx="13716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0800000">
            <a:off x="3810000" y="4495800"/>
            <a:ext cx="2514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71800" y="205740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1200" y="2819400"/>
            <a:ext cx="335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248400" y="4267200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05200" y="4419600"/>
            <a:ext cx="319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cxnSp>
        <p:nvCxnSpPr>
          <p:cNvPr id="15" name="Straight Connector 14"/>
          <p:cNvCxnSpPr>
            <a:stCxn id="7" idx="3"/>
            <a:endCxn id="11" idx="2"/>
          </p:cNvCxnSpPr>
          <p:nvPr/>
        </p:nvCxnSpPr>
        <p:spPr>
          <a:xfrm flipV="1">
            <a:off x="1635558" y="2426732"/>
            <a:ext cx="1497504" cy="10345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0800000">
            <a:off x="1752600" y="3810000"/>
            <a:ext cx="2057400" cy="685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810000" y="4495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676400" y="3886200"/>
            <a:ext cx="386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A’</a:t>
            </a:r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1981200" y="6172200"/>
            <a:ext cx="2438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419600" y="6172200"/>
            <a:ext cx="1371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0800000">
            <a:off x="5715000" y="6172200"/>
            <a:ext cx="1600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71" idx="0"/>
          </p:cNvCxnSpPr>
          <p:nvPr/>
        </p:nvCxnSpPr>
        <p:spPr>
          <a:xfrm rot="16200000" flipV="1">
            <a:off x="7945261" y="5465939"/>
            <a:ext cx="794" cy="14117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10800000" flipV="1">
            <a:off x="533400" y="5714999"/>
            <a:ext cx="80772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5400000" flipH="1" flipV="1">
            <a:off x="1943100" y="6134100"/>
            <a:ext cx="76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5400000" flipH="1" flipV="1">
            <a:off x="4306094" y="6057900"/>
            <a:ext cx="2278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 flipH="1" flipV="1">
            <a:off x="5639594" y="6019800"/>
            <a:ext cx="3040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 flipH="1" flipV="1">
            <a:off x="8991600" y="6553200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rot="5400000" flipH="1" flipV="1">
            <a:off x="7124700" y="5981700"/>
            <a:ext cx="381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304800" y="6248400"/>
            <a:ext cx="340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1828800" y="624840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4267200" y="6248400"/>
            <a:ext cx="335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5715000" y="6248400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7162800" y="6248400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71" name="TextBox 70"/>
          <p:cNvSpPr txBox="1"/>
          <p:nvPr/>
        </p:nvSpPr>
        <p:spPr>
          <a:xfrm>
            <a:off x="8458200" y="6172200"/>
            <a:ext cx="386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A’</a:t>
            </a:r>
            <a:endParaRPr lang="en-US" dirty="0"/>
          </a:p>
        </p:txBody>
      </p:sp>
      <p:cxnSp>
        <p:nvCxnSpPr>
          <p:cNvPr id="73" name="Straight Connector 72"/>
          <p:cNvCxnSpPr/>
          <p:nvPr/>
        </p:nvCxnSpPr>
        <p:spPr>
          <a:xfrm rot="5400000" flipH="1" flipV="1">
            <a:off x="8382794" y="5943600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>
            <a:endCxn id="7" idx="3"/>
          </p:cNvCxnSpPr>
          <p:nvPr/>
        </p:nvCxnSpPr>
        <p:spPr>
          <a:xfrm rot="16200000" flipV="1">
            <a:off x="1519712" y="3577112"/>
            <a:ext cx="348734" cy="1170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rot="5400000" flipH="1" flipV="1">
            <a:off x="3048000" y="2361406"/>
            <a:ext cx="152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rot="5400000" flipH="1" flipV="1">
            <a:off x="5905500" y="3009106"/>
            <a:ext cx="2278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rot="16200000" flipV="1">
            <a:off x="6096000" y="4267200"/>
            <a:ext cx="304006" cy="1516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rot="5400000" flipH="1" flipV="1">
            <a:off x="3618706" y="4304506"/>
            <a:ext cx="381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flipV="1">
            <a:off x="1635558" y="2209800"/>
            <a:ext cx="1488642" cy="125146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3124200" y="2209800"/>
            <a:ext cx="2895600" cy="685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rot="16200000" flipV="1">
            <a:off x="5455937" y="3474737"/>
            <a:ext cx="1295400" cy="13712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3810000" y="4191000"/>
            <a:ext cx="2362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1654750" y="3493532"/>
            <a:ext cx="2155250" cy="69746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0" name="Rectangle 129"/>
          <p:cNvSpPr/>
          <p:nvPr/>
        </p:nvSpPr>
        <p:spPr>
          <a:xfrm>
            <a:off x="1219200" y="228600"/>
            <a:ext cx="61865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Methods of Prismatic Compass Survey </a:t>
            </a:r>
            <a:endParaRPr lang="en-US" sz="2800" dirty="0"/>
          </a:p>
        </p:txBody>
      </p:sp>
      <p:sp>
        <p:nvSpPr>
          <p:cNvPr id="131" name="Rectangle 130"/>
          <p:cNvSpPr/>
          <p:nvPr/>
        </p:nvSpPr>
        <p:spPr>
          <a:xfrm>
            <a:off x="2057400" y="838200"/>
            <a:ext cx="42695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Traverse (Closed) Method </a:t>
            </a:r>
            <a:endParaRPr lang="en-US" sz="2800" dirty="0"/>
          </a:p>
        </p:txBody>
      </p:sp>
      <p:sp>
        <p:nvSpPr>
          <p:cNvPr id="132" name="Rectangle 131"/>
          <p:cNvSpPr/>
          <p:nvPr/>
        </p:nvSpPr>
        <p:spPr>
          <a:xfrm>
            <a:off x="3200400" y="914400"/>
            <a:ext cx="6248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b="1" dirty="0" smtClean="0"/>
              <a:t>Traverse Adjustment - Bowditch method</a:t>
            </a:r>
            <a:endParaRPr lang="en-US" sz="2400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609600" y="6172200"/>
            <a:ext cx="1371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 rot="16200000" flipV="1">
            <a:off x="7049294" y="2247106"/>
            <a:ext cx="532606" cy="7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7162800" y="1752600"/>
            <a:ext cx="3385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</a:t>
            </a:r>
            <a:endParaRPr lang="en-US" sz="1600" dirty="0"/>
          </a:p>
        </p:txBody>
      </p:sp>
      <p:grpSp>
        <p:nvGrpSpPr>
          <p:cNvPr id="136" name="Group 135"/>
          <p:cNvGrpSpPr/>
          <p:nvPr/>
        </p:nvGrpSpPr>
        <p:grpSpPr>
          <a:xfrm>
            <a:off x="4267200" y="4876800"/>
            <a:ext cx="1447800" cy="838200"/>
            <a:chOff x="4343400" y="5029200"/>
            <a:chExt cx="1447800" cy="838200"/>
          </a:xfrm>
        </p:grpSpPr>
        <p:cxnSp>
          <p:nvCxnSpPr>
            <p:cNvPr id="85" name="Straight Connector 84"/>
            <p:cNvCxnSpPr/>
            <p:nvPr/>
          </p:nvCxnSpPr>
          <p:spPr>
            <a:xfrm rot="5400000">
              <a:off x="4533900" y="5448300"/>
              <a:ext cx="2286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4648200" y="5562600"/>
              <a:ext cx="6858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5220494" y="5447506"/>
              <a:ext cx="2286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8" name="TextBox 97"/>
            <p:cNvSpPr txBox="1"/>
            <p:nvPr/>
          </p:nvSpPr>
          <p:spPr>
            <a:xfrm>
              <a:off x="4724400" y="5029200"/>
              <a:ext cx="5645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1:500</a:t>
              </a:r>
              <a:endParaRPr lang="en-US" sz="1400" dirty="0"/>
            </a:p>
          </p:txBody>
        </p:sp>
        <p:cxnSp>
          <p:nvCxnSpPr>
            <p:cNvPr id="129" name="Straight Connector 128"/>
            <p:cNvCxnSpPr/>
            <p:nvPr/>
          </p:nvCxnSpPr>
          <p:spPr>
            <a:xfrm rot="5400000">
              <a:off x="4952206" y="5485606"/>
              <a:ext cx="1524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5" name="TextBox 134"/>
            <p:cNvSpPr txBox="1"/>
            <p:nvPr/>
          </p:nvSpPr>
          <p:spPr>
            <a:xfrm>
              <a:off x="4343400" y="5528846"/>
              <a:ext cx="1447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  </a:t>
              </a:r>
              <a:r>
                <a:rPr lang="en-US" sz="1200" dirty="0" smtClean="0"/>
                <a:t>M</a:t>
              </a:r>
              <a:r>
                <a:rPr lang="en-US" sz="1600" dirty="0" smtClean="0"/>
                <a:t>5         5</a:t>
              </a:r>
              <a:r>
                <a:rPr lang="en-US" sz="1200" b="1" dirty="0" smtClean="0"/>
                <a:t>M</a:t>
              </a:r>
              <a:endParaRPr lang="en-US" sz="12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0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3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8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3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8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3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8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3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8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1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6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1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6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  <p:bldP spid="20" grpId="0"/>
      <p:bldP spid="66" grpId="0"/>
      <p:bldP spid="67" grpId="0"/>
      <p:bldP spid="68" grpId="0"/>
      <p:bldP spid="69" grpId="0"/>
      <p:bldP spid="70" grpId="0"/>
      <p:bldP spid="71" grpId="0"/>
      <p:bldP spid="130" grpId="0"/>
      <p:bldP spid="131" grpId="0"/>
      <p:bldP spid="132" grpId="0"/>
      <p:bldP spid="8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63672" y="-15240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381000"/>
            <a:ext cx="1835055" cy="4938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68373" y="1935163"/>
            <a:ext cx="7807254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1295400"/>
            <a:ext cx="1835055" cy="4938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प्रिज्मीय कम्पास सर्वेक्षण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86200"/>
            <a:ext cx="2849185" cy="2733437"/>
          </a:xfrm>
          <a:prstGeom prst="rect">
            <a:avLst/>
          </a:prstGeom>
          <a:noFill/>
        </p:spPr>
      </p:pic>
      <p:pic>
        <p:nvPicPr>
          <p:cNvPr id="50" name="Picture 6" descr="42 Types of Map Symbols - With Their Sketch Drawing and Colour ||Civil  Engineering Surveying Symbols|| - Civil Engineering"/>
          <p:cNvPicPr>
            <a:picLocks noChangeAspect="1" noChangeArrowheads="1"/>
          </p:cNvPicPr>
          <p:nvPr/>
        </p:nvPicPr>
        <p:blipFill>
          <a:blip r:embed="rId3"/>
          <a:srcRect t="47619" b="33333"/>
          <a:stretch>
            <a:fillRect/>
          </a:stretch>
        </p:blipFill>
        <p:spPr bwMode="auto">
          <a:xfrm>
            <a:off x="5105401" y="6096000"/>
            <a:ext cx="4038599" cy="381000"/>
          </a:xfrm>
          <a:prstGeom prst="rect">
            <a:avLst/>
          </a:prstGeom>
          <a:noFill/>
        </p:spPr>
      </p:pic>
      <p:pic>
        <p:nvPicPr>
          <p:cNvPr id="49" name="Picture 4" descr="Witness Tree Forestry and Surveying, LLC | Seminary, M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2400" y="2514600"/>
            <a:ext cx="852586" cy="647701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8081749" y="-219974"/>
            <a:ext cx="1219201" cy="1219201"/>
            <a:chOff x="1524000" y="-609601"/>
            <a:chExt cx="1219201" cy="1219201"/>
          </a:xfrm>
        </p:grpSpPr>
        <p:pic>
          <p:nvPicPr>
            <p:cNvPr id="5" name="Picture 6" descr="COMPASS SURVEYING | MrStudy in Murshidabad"/>
            <p:cNvPicPr>
              <a:picLocks noChangeAspect="1" noChangeArrowheads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1524000" y="-609601"/>
              <a:ext cx="1219201" cy="1219201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1600200" y="0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PS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pic>
        <p:nvPicPr>
          <p:cNvPr id="7" name="Picture 14" descr="Prismatic Compass, प्रिज्मेटिक कम्पास - Ajanta Export Industry, Ambala |  ID: 1239246619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0" y="3352800"/>
            <a:ext cx="1524000" cy="1524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867400" y="46482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 A</a:t>
            </a:r>
            <a:endParaRPr lang="en-US" b="1" dirty="0"/>
          </a:p>
        </p:txBody>
      </p:sp>
      <p:sp>
        <p:nvSpPr>
          <p:cNvPr id="9" name="Flowchart: Connector 8"/>
          <p:cNvSpPr/>
          <p:nvPr/>
        </p:nvSpPr>
        <p:spPr>
          <a:xfrm>
            <a:off x="5943372" y="4724400"/>
            <a:ext cx="381228" cy="2286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>
            <a:stCxn id="9" idx="7"/>
          </p:cNvCxnSpPr>
          <p:nvPr/>
        </p:nvCxnSpPr>
        <p:spPr>
          <a:xfrm rot="5400000" flipH="1" flipV="1">
            <a:off x="6394246" y="2998724"/>
            <a:ext cx="1633678" cy="188463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0800000" flipV="1">
            <a:off x="3048001" y="4876800"/>
            <a:ext cx="2895601" cy="3048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9" idx="1"/>
          </p:cNvCxnSpPr>
          <p:nvPr/>
        </p:nvCxnSpPr>
        <p:spPr>
          <a:xfrm rot="16200000" flipV="1">
            <a:off x="4392562" y="3151238"/>
            <a:ext cx="1862278" cy="135100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096000" y="4876800"/>
            <a:ext cx="2362200" cy="13716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5448300" y="5448300"/>
            <a:ext cx="1219200" cy="762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648200" y="2895600"/>
            <a:ext cx="35052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 flipH="1" flipV="1">
            <a:off x="2705100" y="3238500"/>
            <a:ext cx="2286000" cy="1600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048000" y="5181600"/>
            <a:ext cx="29718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16200000" flipH="1">
            <a:off x="6743700" y="4533900"/>
            <a:ext cx="31242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019800" y="6096000"/>
            <a:ext cx="24384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6" descr="Forestry Archives - Page 3 of 3 - Forestry Note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09800" y="4572000"/>
            <a:ext cx="855766" cy="839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8" descr="http://www.akiinstruments.com/images/ranging-rods/ranging-rods1.jpg"/>
          <p:cNvPicPr>
            <a:picLocks noChangeAspect="1" noChangeArrowheads="1"/>
          </p:cNvPicPr>
          <p:nvPr/>
        </p:nvPicPr>
        <p:blipFill>
          <a:blip r:embed="rId8"/>
          <a:srcRect l="54054" r="39459"/>
          <a:stretch>
            <a:fillRect/>
          </a:stretch>
        </p:blipFill>
        <p:spPr bwMode="auto">
          <a:xfrm>
            <a:off x="4495801" y="1676400"/>
            <a:ext cx="228600" cy="1288347"/>
          </a:xfrm>
          <a:prstGeom prst="rect">
            <a:avLst/>
          </a:prstGeom>
          <a:noFill/>
        </p:spPr>
      </p:pic>
      <p:sp>
        <p:nvSpPr>
          <p:cNvPr id="52" name="TextBox 51"/>
          <p:cNvSpPr txBox="1"/>
          <p:nvPr/>
        </p:nvSpPr>
        <p:spPr>
          <a:xfrm>
            <a:off x="2895600" y="2514600"/>
            <a:ext cx="62484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      </a:t>
            </a:r>
            <a:r>
              <a:rPr lang="en-US" b="1" dirty="0" smtClean="0">
                <a:solidFill>
                  <a:srgbClr val="C00000"/>
                </a:solidFill>
              </a:rPr>
              <a:t>a</a:t>
            </a:r>
            <a:r>
              <a:rPr lang="en-US" dirty="0" smtClean="0"/>
              <a:t>                                                                  </a:t>
            </a:r>
          </a:p>
          <a:p>
            <a:r>
              <a:rPr lang="en-US" dirty="0" smtClean="0"/>
              <a:t>                                                                                             </a:t>
            </a:r>
            <a:r>
              <a:rPr lang="en-US" b="1" dirty="0" smtClean="0">
                <a:solidFill>
                  <a:srgbClr val="C00000"/>
                </a:solidFill>
              </a:rPr>
              <a:t> b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Radiation or Radial Line Method </a:t>
            </a:r>
          </a:p>
          <a:p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b="1" dirty="0" smtClean="0">
                <a:solidFill>
                  <a:srgbClr val="C00000"/>
                </a:solidFill>
              </a:rPr>
              <a:t>e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                                                  </a:t>
            </a:r>
            <a:r>
              <a:rPr lang="en-US" b="1" dirty="0" smtClean="0">
                <a:solidFill>
                  <a:srgbClr val="C00000"/>
                </a:solidFill>
              </a:rPr>
              <a:t>d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                                                                                                 c</a:t>
            </a:r>
          </a:p>
          <a:p>
            <a:r>
              <a:rPr lang="en-US" dirty="0" smtClean="0"/>
              <a:t>                                                                                                      </a:t>
            </a:r>
          </a:p>
          <a:p>
            <a:r>
              <a:rPr lang="en-US" dirty="0" smtClean="0"/>
              <a:t>                                                               </a:t>
            </a:r>
            <a:endParaRPr lang="en-US" dirty="0"/>
          </a:p>
        </p:txBody>
      </p:sp>
      <p:pic>
        <p:nvPicPr>
          <p:cNvPr id="54" name="Picture 6" descr="Surveying Tapes: Types of Measuring Tape Used in Survey."/>
          <p:cNvPicPr>
            <a:picLocks noChangeAspect="1" noChangeArrowheads="1"/>
          </p:cNvPicPr>
          <p:nvPr/>
        </p:nvPicPr>
        <p:blipFill>
          <a:blip r:embed="rId9"/>
          <a:srcRect t="36804" r="55752" b="39952"/>
          <a:stretch>
            <a:fillRect/>
          </a:stretch>
        </p:blipFill>
        <p:spPr bwMode="auto">
          <a:xfrm rot="3127805">
            <a:off x="4333919" y="3530877"/>
            <a:ext cx="2375034" cy="381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304800"/>
            <a:ext cx="8839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Methods of Prismatic Compass Survey Like Plane table survey, following methods are used for conducting the prismatic compass survey: 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Radiation Method 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2. Intersection Method 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3. Traverse (Open and Closed) Method 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4. Resection Method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5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5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5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Prismatic Compass, प्रिज्मेटिक कम्पास - Ajanta Export Industry, Ambala |  ID: 1239246619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3200401"/>
            <a:ext cx="2143125" cy="1428750"/>
          </a:xfrm>
          <a:prstGeom prst="rect">
            <a:avLst/>
          </a:prstGeom>
          <a:noFill/>
        </p:spPr>
      </p:pic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3"/>
          <a:srcRect l="15844" t="40625" r="48548" b="35417"/>
          <a:stretch>
            <a:fillRect/>
          </a:stretch>
        </p:blipFill>
        <p:spPr bwMode="auto">
          <a:xfrm>
            <a:off x="0" y="5762625"/>
            <a:ext cx="45720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4" name="Picture 4" descr="Witness Tree Forestry and Surveying, LLC | Seminary, M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5753099"/>
            <a:ext cx="852586" cy="647701"/>
          </a:xfrm>
          <a:prstGeom prst="rect">
            <a:avLst/>
          </a:prstGeom>
          <a:noFill/>
        </p:spPr>
      </p:pic>
      <p:cxnSp>
        <p:nvCxnSpPr>
          <p:cNvPr id="7" name="Straight Connector 6"/>
          <p:cNvCxnSpPr>
            <a:stCxn id="9" idx="6"/>
            <a:endCxn id="11" idx="2"/>
          </p:cNvCxnSpPr>
          <p:nvPr/>
        </p:nvCxnSpPr>
        <p:spPr>
          <a:xfrm>
            <a:off x="3200628" y="4740309"/>
            <a:ext cx="3047544" cy="22190"/>
          </a:xfrm>
          <a:prstGeom prst="line">
            <a:avLst/>
          </a:prstGeom>
          <a:ln w="539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248400" y="4621767"/>
            <a:ext cx="421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9" name="Flowchart: Connector 8"/>
          <p:cNvSpPr/>
          <p:nvPr/>
        </p:nvSpPr>
        <p:spPr>
          <a:xfrm>
            <a:off x="2819400" y="4686299"/>
            <a:ext cx="381228" cy="10802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743200" y="4533899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 A</a:t>
            </a:r>
            <a:endParaRPr lang="en-US" b="1" dirty="0"/>
          </a:p>
        </p:txBody>
      </p:sp>
      <p:sp>
        <p:nvSpPr>
          <p:cNvPr id="11" name="Flowchart: Connector 10"/>
          <p:cNvSpPr/>
          <p:nvPr/>
        </p:nvSpPr>
        <p:spPr>
          <a:xfrm>
            <a:off x="6248172" y="4686299"/>
            <a:ext cx="381228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rot="5400000" flipH="1" flipV="1">
            <a:off x="2971800" y="3276600"/>
            <a:ext cx="1447800" cy="12954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971800" y="3924299"/>
            <a:ext cx="1752600" cy="838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4800600" y="4762499"/>
            <a:ext cx="1600200" cy="838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endCxn id="11" idx="3"/>
          </p:cNvCxnSpPr>
          <p:nvPr/>
        </p:nvCxnSpPr>
        <p:spPr>
          <a:xfrm rot="5400000" flipH="1" flipV="1">
            <a:off x="4779142" y="4914039"/>
            <a:ext cx="1622518" cy="142720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10800000">
            <a:off x="2971800" y="4724400"/>
            <a:ext cx="1905000" cy="16764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endCxn id="9" idx="5"/>
          </p:cNvCxnSpPr>
          <p:nvPr/>
        </p:nvCxnSpPr>
        <p:spPr>
          <a:xfrm rot="10800000">
            <a:off x="3144798" y="4778501"/>
            <a:ext cx="1732002" cy="82219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Picture 8" descr="http://www.akiinstruments.com/images/ranging-rods/ranging-rods1.jpg"/>
          <p:cNvPicPr>
            <a:picLocks noChangeAspect="1" noChangeArrowheads="1"/>
          </p:cNvPicPr>
          <p:nvPr/>
        </p:nvPicPr>
        <p:blipFill>
          <a:blip r:embed="rId5"/>
          <a:srcRect l="54054" r="39459"/>
          <a:stretch>
            <a:fillRect/>
          </a:stretch>
        </p:blipFill>
        <p:spPr bwMode="auto">
          <a:xfrm>
            <a:off x="4724400" y="4457699"/>
            <a:ext cx="175055" cy="1138768"/>
          </a:xfrm>
          <a:prstGeom prst="rect">
            <a:avLst/>
          </a:prstGeom>
          <a:noFill/>
        </p:spPr>
      </p:pic>
      <p:pic>
        <p:nvPicPr>
          <p:cNvPr id="61446" name="Picture 6" descr="42 Types of Map Symbols - With Their Sketch Drawing and Colour ||Civil  Engineering Surveying Symbols|| - Civil Engineering"/>
          <p:cNvPicPr>
            <a:picLocks noChangeAspect="1" noChangeArrowheads="1"/>
          </p:cNvPicPr>
          <p:nvPr/>
        </p:nvPicPr>
        <p:blipFill>
          <a:blip r:embed="rId6"/>
          <a:srcRect t="47619" b="33333"/>
          <a:stretch>
            <a:fillRect/>
          </a:stretch>
        </p:blipFill>
        <p:spPr bwMode="auto">
          <a:xfrm>
            <a:off x="2971800" y="2895600"/>
            <a:ext cx="2857500" cy="304800"/>
          </a:xfrm>
          <a:prstGeom prst="rect">
            <a:avLst/>
          </a:prstGeom>
          <a:noFill/>
        </p:spPr>
      </p:pic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0" y="0"/>
          <a:ext cx="7086600" cy="2718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1258"/>
                <a:gridCol w="1133856"/>
                <a:gridCol w="1145286"/>
                <a:gridCol w="1051560"/>
                <a:gridCol w="850392"/>
                <a:gridCol w="1133856"/>
                <a:gridCol w="850392"/>
              </a:tblGrid>
              <a:tr h="261389">
                <a:tc rowSpan="2"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Station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Distacen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Forword Bearing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Back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 Bearing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Offset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841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Bearing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4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Forword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Back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57431">
                <a:tc>
                  <a:txBody>
                    <a:bodyPr/>
                    <a:lstStyle/>
                    <a:p>
                      <a:r>
                        <a:rPr lang="en-US" dirty="0" smtClean="0"/>
                        <a:t>AB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70°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250°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TREE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60°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240°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53473">
                <a:tc>
                  <a:txBody>
                    <a:bodyPr/>
                    <a:lstStyle/>
                    <a:p>
                      <a:r>
                        <a:rPr lang="en-US" dirty="0" smtClean="0"/>
                        <a:t>BC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110°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r>
                        <a:rPr kumimoji="0" lang="en-US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en-US" dirty="0" smtClean="0"/>
                        <a:t>0°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WALL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70°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250°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pic>
        <p:nvPicPr>
          <p:cNvPr id="55" name="Picture 4" descr="Witness Tree Forestry and Surveying, LLC | Seminary, M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3276600"/>
            <a:ext cx="852586" cy="647701"/>
          </a:xfrm>
          <a:prstGeom prst="rect">
            <a:avLst/>
          </a:prstGeom>
          <a:noFill/>
        </p:spPr>
      </p:pic>
      <p:pic>
        <p:nvPicPr>
          <p:cNvPr id="5" name="Picture 8" descr="http://www.akiinstruments.com/images/ranging-rods/ranging-rods1.jpg"/>
          <p:cNvPicPr>
            <a:picLocks noChangeAspect="1" noChangeArrowheads="1"/>
          </p:cNvPicPr>
          <p:nvPr/>
        </p:nvPicPr>
        <p:blipFill>
          <a:blip r:embed="rId5"/>
          <a:srcRect l="54054" r="39459"/>
          <a:stretch>
            <a:fillRect/>
          </a:stretch>
        </p:blipFill>
        <p:spPr bwMode="auto">
          <a:xfrm>
            <a:off x="6324600" y="3467099"/>
            <a:ext cx="175055" cy="1138768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6553200" y="0"/>
            <a:ext cx="259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/>
              <a:t> Intersection Method </a:t>
            </a:r>
            <a:endParaRPr lang="en-US" sz="3600" dirty="0"/>
          </a:p>
        </p:txBody>
      </p:sp>
      <p:pic>
        <p:nvPicPr>
          <p:cNvPr id="28" name="Picture 8" descr="http://www.akiinstruments.com/images/ranging-rods/ranging-rods1.jpg"/>
          <p:cNvPicPr>
            <a:picLocks noChangeAspect="1" noChangeArrowheads="1"/>
          </p:cNvPicPr>
          <p:nvPr/>
        </p:nvPicPr>
        <p:blipFill>
          <a:blip r:embed="rId5"/>
          <a:srcRect l="54054" r="39459"/>
          <a:stretch>
            <a:fillRect/>
          </a:stretch>
        </p:blipFill>
        <p:spPr bwMode="auto">
          <a:xfrm>
            <a:off x="2895600" y="3581400"/>
            <a:ext cx="175055" cy="1138768"/>
          </a:xfrm>
          <a:prstGeom prst="rect">
            <a:avLst/>
          </a:prstGeom>
          <a:noFill/>
        </p:spPr>
      </p:pic>
      <p:pic>
        <p:nvPicPr>
          <p:cNvPr id="27" name="Picture 14" descr="Prismatic Compass, प्रिज्मेटिक कम्पास - Ajanta Export Industry, Ambala |  ID: 1239246619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3276600"/>
            <a:ext cx="2143125" cy="1428750"/>
          </a:xfrm>
          <a:prstGeom prst="rect">
            <a:avLst/>
          </a:prstGeom>
          <a:noFill/>
        </p:spPr>
      </p:pic>
      <p:cxnSp>
        <p:nvCxnSpPr>
          <p:cNvPr id="24" name="Straight Connector 23"/>
          <p:cNvCxnSpPr/>
          <p:nvPr/>
        </p:nvCxnSpPr>
        <p:spPr>
          <a:xfrm>
            <a:off x="4724400" y="3924299"/>
            <a:ext cx="1676400" cy="838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343400" y="3200400"/>
            <a:ext cx="2057400" cy="1524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924799" y="-228600"/>
            <a:ext cx="1219201" cy="1219201"/>
            <a:chOff x="1524000" y="-609601"/>
            <a:chExt cx="1219201" cy="1219201"/>
          </a:xfrm>
        </p:grpSpPr>
        <p:pic>
          <p:nvPicPr>
            <p:cNvPr id="5" name="Picture 6" descr="COMPASS SURVEYING | MrStudy in Murshidabad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1524000" y="-609601"/>
              <a:ext cx="1219201" cy="1219201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1600200" y="0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PS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 l="11127" t="31250" r="42021" b="32292"/>
          <a:stretch>
            <a:fillRect/>
          </a:stretch>
        </p:blipFill>
        <p:spPr bwMode="auto">
          <a:xfrm>
            <a:off x="54429" y="1243012"/>
            <a:ext cx="9002485" cy="393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 l="12884" t="38542" r="40849" b="32292"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Group 4"/>
          <p:cNvGrpSpPr/>
          <p:nvPr/>
        </p:nvGrpSpPr>
        <p:grpSpPr>
          <a:xfrm>
            <a:off x="228600" y="1371600"/>
            <a:ext cx="8610600" cy="4732339"/>
            <a:chOff x="0" y="-1"/>
            <a:chExt cx="9144000" cy="6561139"/>
          </a:xfrm>
        </p:grpSpPr>
        <p:pic>
          <p:nvPicPr>
            <p:cNvPr id="6" name="Picture 4" descr="https://lh3.googleusercontent.com/-9CPomKbZt-Y/XoMduP9SF9I/AAAAAAAAJHA/qDunFZyS8fsyFo1V_ee7JDhTI2-SaqoJACLcBGAsYHQ/s1600/1585651125216141-9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3733800"/>
              <a:ext cx="9144000" cy="2827338"/>
            </a:xfrm>
            <a:prstGeom prst="rect">
              <a:avLst/>
            </a:prstGeom>
            <a:noFill/>
          </p:spPr>
        </p:pic>
        <p:pic>
          <p:nvPicPr>
            <p:cNvPr id="7" name="Picture 2" descr="https://lh3.googleusercontent.com/-p2ZLDJf4Xq4/XoMdxsZ0pzI/AAAAAAAAJHI/5CtksUD3m_4j4xXJMBlwaMsW2aKi1Y4rACLcBGAsYHQ/s1600/1585651137045548-7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-1"/>
              <a:ext cx="9144000" cy="42919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  <p:sp>
          <p:nvSpPr>
            <p:cNvPr id="8" name="Rectangle 7"/>
            <p:cNvSpPr/>
            <p:nvPr/>
          </p:nvSpPr>
          <p:spPr>
            <a:xfrm>
              <a:off x="0" y="0"/>
              <a:ext cx="10668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lh3.googleusercontent.com/-rVM7iOrvpXQ/XoMdoiBKdNI/AAAAAAAAJGw/VHdI9rlmKkg5xi686lUa32kjkI1yEFn5ACLcBGAsYHQ/s1600/1585651101270157-13.png"/>
          <p:cNvPicPr>
            <a:picLocks noChangeAspect="1" noChangeArrowheads="1"/>
          </p:cNvPicPr>
          <p:nvPr/>
        </p:nvPicPr>
        <p:blipFill>
          <a:blip r:embed="rId2"/>
          <a:srcRect t="5659"/>
          <a:stretch>
            <a:fillRect/>
          </a:stretch>
        </p:blipFill>
        <p:spPr bwMode="auto">
          <a:xfrm>
            <a:off x="228600" y="1066800"/>
            <a:ext cx="8686800" cy="4800600"/>
          </a:xfrm>
          <a:prstGeom prst="rect">
            <a:avLst/>
          </a:prstGeom>
          <a:noFill/>
        </p:spPr>
      </p:pic>
      <p:grpSp>
        <p:nvGrpSpPr>
          <p:cNvPr id="5" name="Group 4"/>
          <p:cNvGrpSpPr/>
          <p:nvPr/>
        </p:nvGrpSpPr>
        <p:grpSpPr>
          <a:xfrm>
            <a:off x="7620000" y="-304800"/>
            <a:ext cx="1219201" cy="1219201"/>
            <a:chOff x="1524000" y="-609601"/>
            <a:chExt cx="1219201" cy="1219201"/>
          </a:xfrm>
        </p:grpSpPr>
        <p:pic>
          <p:nvPicPr>
            <p:cNvPr id="6" name="Picture 6" descr="COMPASS SURVEYING | MrStudy in Murshidabad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1524000" y="-609601"/>
              <a:ext cx="1219201" cy="1219201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1600200" y="0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PS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lh3.googleusercontent.com/-ceKAOYCXN50/XoMds-h9AmI/AAAAAAAAJG8/BcjGwvjiqxUUEKdgpBGTMtpcCmlt6bzpACLcBGAsYHQ/s1600/1585651120533935-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819400"/>
            <a:ext cx="3119186" cy="2963227"/>
          </a:xfrm>
          <a:prstGeom prst="rect">
            <a:avLst/>
          </a:prstGeom>
          <a:noFill/>
        </p:spPr>
      </p:pic>
      <p:pic>
        <p:nvPicPr>
          <p:cNvPr id="5" name="Picture 4" descr="Compass traverse | SpringerLin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3124200"/>
            <a:ext cx="3323552" cy="2590800"/>
          </a:xfrm>
          <a:prstGeom prst="rect">
            <a:avLst/>
          </a:prstGeom>
          <a:noFill/>
        </p:spPr>
      </p:pic>
      <p:pic>
        <p:nvPicPr>
          <p:cNvPr id="7" name="Picture 8" descr="Q.1. A) Attempt ANY SIX of the following a) State the principles of  surveyi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457201"/>
            <a:ext cx="4876800" cy="2334008"/>
          </a:xfrm>
          <a:prstGeom prst="rect">
            <a:avLst/>
          </a:prstGeom>
          <a:noFill/>
        </p:spPr>
      </p:pic>
      <p:grpSp>
        <p:nvGrpSpPr>
          <p:cNvPr id="8" name="Group 7"/>
          <p:cNvGrpSpPr/>
          <p:nvPr/>
        </p:nvGrpSpPr>
        <p:grpSpPr>
          <a:xfrm>
            <a:off x="7924799" y="-228600"/>
            <a:ext cx="1219201" cy="1219201"/>
            <a:chOff x="1524000" y="-609601"/>
            <a:chExt cx="1219201" cy="1219201"/>
          </a:xfrm>
        </p:grpSpPr>
        <p:pic>
          <p:nvPicPr>
            <p:cNvPr id="9" name="Picture 6" descr="COMPASS SURVEYING | MrStudy in Murshidabad"/>
            <p:cNvPicPr>
              <a:picLocks noChangeAspect="1" noChangeArrowheads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1524000" y="-609601"/>
              <a:ext cx="1219201" cy="1219201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1600200" y="0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PS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Nataraj Scale, 15 cm - Pack of 10: Amazon.in: Office Produc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8460520">
            <a:off x="-781663" y="1182045"/>
            <a:ext cx="4514850" cy="4286250"/>
          </a:xfrm>
          <a:prstGeom prst="rect">
            <a:avLst/>
          </a:prstGeom>
          <a:noFill/>
        </p:spPr>
      </p:pic>
      <p:pic>
        <p:nvPicPr>
          <p:cNvPr id="8194" name="Picture 2" descr="Prachi Plastic Round Scale, Rs 5 /piece Shivam Collection | ID: 183596528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966506">
            <a:off x="-1371600" y="228600"/>
            <a:ext cx="6629400" cy="6629400"/>
          </a:xfrm>
          <a:prstGeom prst="rect">
            <a:avLst/>
          </a:prstGeom>
          <a:noFill/>
        </p:spPr>
      </p:pic>
      <p:grpSp>
        <p:nvGrpSpPr>
          <p:cNvPr id="4" name="Group 3"/>
          <p:cNvGrpSpPr/>
          <p:nvPr/>
        </p:nvGrpSpPr>
        <p:grpSpPr>
          <a:xfrm>
            <a:off x="7543800" y="-304800"/>
            <a:ext cx="1219201" cy="1219201"/>
            <a:chOff x="1524000" y="-609601"/>
            <a:chExt cx="1219201" cy="1219201"/>
          </a:xfrm>
        </p:grpSpPr>
        <p:pic>
          <p:nvPicPr>
            <p:cNvPr id="5" name="Picture 6" descr="COMPASS SURVEYING | MrStudy in Murshidabad"/>
            <p:cNvPicPr>
              <a:picLocks noChangeAspect="1" noChangeArrowheads="1"/>
            </p:cNvPicPr>
            <p:nvPr/>
          </p:nvPicPr>
          <p:blipFill>
            <a:blip r:embed="rId4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1524000" y="-609601"/>
              <a:ext cx="1219201" cy="1219201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1600200" y="0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PS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11" name="Straight Arrow Connector 10"/>
          <p:cNvCxnSpPr/>
          <p:nvPr/>
        </p:nvCxnSpPr>
        <p:spPr>
          <a:xfrm rot="5400000" flipH="1" flipV="1">
            <a:off x="1143794" y="3428206"/>
            <a:ext cx="1524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267200" y="2057400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.</a:t>
            </a:r>
            <a:endParaRPr lang="en-US" sz="4400" dirty="0"/>
          </a:p>
        </p:txBody>
      </p:sp>
      <p:sp>
        <p:nvSpPr>
          <p:cNvPr id="8196" name="AutoShape 4" descr="2.16&quot; in 4 pcs Solid Brass Round Corner Trunk Protector Corner Guard |  MyPulls on ArtFi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98" name="AutoShape 6" descr="2.16&quot; in 4 pcs Solid Brass Round Corner Trunk Protector Corner Guard |  MyPulls on ArtFi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Nataraj Scale, 15 cm - Pack of 10: Amazon.in: Office Produc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8460520">
            <a:off x="1885338" y="1417170"/>
            <a:ext cx="4514850" cy="4286250"/>
          </a:xfrm>
          <a:prstGeom prst="rect">
            <a:avLst/>
          </a:prstGeom>
          <a:noFill/>
        </p:spPr>
      </p:pic>
      <p:pic>
        <p:nvPicPr>
          <p:cNvPr id="8194" name="Picture 2" descr="Prachi Plastic Round Scale, Rs 5 /piece Shivam Collection | ID: 183596528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554829">
            <a:off x="1288876" y="679275"/>
            <a:ext cx="6629400" cy="6629400"/>
          </a:xfrm>
          <a:prstGeom prst="rect">
            <a:avLst/>
          </a:prstGeom>
          <a:noFill/>
        </p:spPr>
      </p:pic>
      <p:grpSp>
        <p:nvGrpSpPr>
          <p:cNvPr id="2" name="Group 3"/>
          <p:cNvGrpSpPr/>
          <p:nvPr/>
        </p:nvGrpSpPr>
        <p:grpSpPr>
          <a:xfrm>
            <a:off x="7543800" y="-304800"/>
            <a:ext cx="1219201" cy="1219201"/>
            <a:chOff x="1524000" y="-609601"/>
            <a:chExt cx="1219201" cy="1219201"/>
          </a:xfrm>
        </p:grpSpPr>
        <p:pic>
          <p:nvPicPr>
            <p:cNvPr id="5" name="Picture 6" descr="COMPASS SURVEYING | MrStudy in Murshidabad"/>
            <p:cNvPicPr>
              <a:picLocks noChangeAspect="1" noChangeArrowheads="1"/>
            </p:cNvPicPr>
            <p:nvPr/>
          </p:nvPicPr>
          <p:blipFill>
            <a:blip r:embed="rId4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1524000" y="-609601"/>
              <a:ext cx="1219201" cy="1219201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1600200" y="0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PS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11" name="Straight Arrow Connector 10"/>
          <p:cNvCxnSpPr/>
          <p:nvPr/>
        </p:nvCxnSpPr>
        <p:spPr>
          <a:xfrm rot="5400000" flipH="1" flipV="1">
            <a:off x="3809206" y="3663330"/>
            <a:ext cx="1524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96" name="AutoShape 4" descr="2.16&quot; in 4 pcs Solid Brass Round Corner Trunk Protector Corner Guard |  MyPulls on ArtFi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98" name="AutoShape 6" descr="2.16&quot; in 4 pcs Solid Brass Round Corner Trunk Protector Corner Guard |  MyPulls on ArtFi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562600" y="990600"/>
            <a:ext cx="3289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.</a:t>
            </a:r>
            <a:endParaRPr lang="en-US" sz="4400" dirty="0"/>
          </a:p>
        </p:txBody>
      </p:sp>
      <p:sp>
        <p:nvSpPr>
          <p:cNvPr id="14" name="Rectangle 13"/>
          <p:cNvSpPr/>
          <p:nvPr/>
        </p:nvSpPr>
        <p:spPr>
          <a:xfrm>
            <a:off x="7162800" y="3276600"/>
            <a:ext cx="3289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/>
              <a:t>.</a:t>
            </a:r>
            <a:endParaRPr lang="en-US" sz="4400" dirty="0"/>
          </a:p>
        </p:txBody>
      </p:sp>
      <p:sp>
        <p:nvSpPr>
          <p:cNvPr id="15" name="Rectangle 14"/>
          <p:cNvSpPr/>
          <p:nvPr/>
        </p:nvSpPr>
        <p:spPr>
          <a:xfrm>
            <a:off x="6629400" y="5562600"/>
            <a:ext cx="3289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/>
              <a:t>.</a:t>
            </a:r>
            <a:endParaRPr lang="en-US" sz="4400" dirty="0"/>
          </a:p>
        </p:txBody>
      </p:sp>
      <p:sp>
        <p:nvSpPr>
          <p:cNvPr id="16" name="Rectangle 15"/>
          <p:cNvSpPr/>
          <p:nvPr/>
        </p:nvSpPr>
        <p:spPr>
          <a:xfrm>
            <a:off x="1905000" y="2514600"/>
            <a:ext cx="3289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/>
              <a:t>.</a:t>
            </a:r>
            <a:endParaRPr lang="en-US" sz="4400" dirty="0"/>
          </a:p>
        </p:txBody>
      </p:sp>
      <p:sp>
        <p:nvSpPr>
          <p:cNvPr id="17" name="Rectangle 16"/>
          <p:cNvSpPr/>
          <p:nvPr/>
        </p:nvSpPr>
        <p:spPr>
          <a:xfrm>
            <a:off x="1828800" y="4724400"/>
            <a:ext cx="3289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/>
              <a:t>.</a:t>
            </a:r>
            <a:endParaRPr lang="en-US" sz="4400" dirty="0"/>
          </a:p>
        </p:txBody>
      </p:sp>
      <p:sp>
        <p:nvSpPr>
          <p:cNvPr id="18" name="Oval 17"/>
          <p:cNvSpPr/>
          <p:nvPr/>
        </p:nvSpPr>
        <p:spPr>
          <a:xfrm>
            <a:off x="5562600" y="1371600"/>
            <a:ext cx="228600" cy="228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7239000" y="3733800"/>
            <a:ext cx="228600" cy="228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629400" y="6019800"/>
            <a:ext cx="228600" cy="228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905000" y="5181600"/>
            <a:ext cx="228600" cy="228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905000" y="2971800"/>
            <a:ext cx="228600" cy="228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>
            <a:stCxn id="18" idx="4"/>
          </p:cNvCxnSpPr>
          <p:nvPr/>
        </p:nvCxnSpPr>
        <p:spPr>
          <a:xfrm rot="5400000">
            <a:off x="4019550" y="2152650"/>
            <a:ext cx="2209800" cy="1104900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4419600" y="3733800"/>
            <a:ext cx="228600" cy="228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5715000" y="1524000"/>
            <a:ext cx="228600" cy="2286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rot="16200000" flipH="1">
            <a:off x="4572000" y="3886200"/>
            <a:ext cx="2209800" cy="2209800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27" idx="6"/>
          </p:cNvCxnSpPr>
          <p:nvPr/>
        </p:nvCxnSpPr>
        <p:spPr>
          <a:xfrm flipV="1">
            <a:off x="4648200" y="3810001"/>
            <a:ext cx="2667000" cy="38099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1981200" y="3886200"/>
            <a:ext cx="2514600" cy="1371600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24" idx="6"/>
            <a:endCxn id="27" idx="1"/>
          </p:cNvCxnSpPr>
          <p:nvPr/>
        </p:nvCxnSpPr>
        <p:spPr>
          <a:xfrm>
            <a:off x="2133600" y="3086100"/>
            <a:ext cx="2319478" cy="681178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2057400" y="1524000"/>
            <a:ext cx="3657600" cy="15240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16200000" flipH="1">
            <a:off x="5372100" y="1866900"/>
            <a:ext cx="2286000" cy="16002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981200" y="5257800"/>
            <a:ext cx="4800600" cy="8382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>
            <a:off x="5905500" y="4686300"/>
            <a:ext cx="2286000" cy="5334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>
            <a:off x="914400" y="4114800"/>
            <a:ext cx="2209800" cy="7620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6" name="Oval 75"/>
          <p:cNvSpPr/>
          <p:nvPr/>
        </p:nvSpPr>
        <p:spPr>
          <a:xfrm>
            <a:off x="4343400" y="3505200"/>
            <a:ext cx="609600" cy="609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>
            <a:off x="4419600" y="3581400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</a:t>
            </a:r>
            <a:endParaRPr lang="en-US" sz="2400" dirty="0"/>
          </a:p>
        </p:txBody>
      </p:sp>
      <p:pic>
        <p:nvPicPr>
          <p:cNvPr id="78" name="Picture 4" descr="Witness Tree Forestry and Surveying, LLC | Seminary, M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7800" y="914400"/>
            <a:ext cx="852586" cy="647701"/>
          </a:xfrm>
          <a:prstGeom prst="rect">
            <a:avLst/>
          </a:prstGeom>
          <a:noFill/>
        </p:spPr>
      </p:pic>
      <p:pic>
        <p:nvPicPr>
          <p:cNvPr id="79" name="Picture 6" descr="42 Types of Map Symbols - With Their Sketch Drawing and Colour ||Civil  Engineering Surveying Symbols|| - Civil Engineering"/>
          <p:cNvPicPr>
            <a:picLocks noChangeAspect="1" noChangeArrowheads="1"/>
          </p:cNvPicPr>
          <p:nvPr/>
        </p:nvPicPr>
        <p:blipFill>
          <a:blip r:embed="rId6"/>
          <a:srcRect t="47619" b="33333"/>
          <a:stretch>
            <a:fillRect/>
          </a:stretch>
        </p:blipFill>
        <p:spPr bwMode="auto">
          <a:xfrm rot="16879450">
            <a:off x="5605292" y="4700438"/>
            <a:ext cx="3407228" cy="502602"/>
          </a:xfrm>
          <a:prstGeom prst="rect">
            <a:avLst/>
          </a:prstGeom>
          <a:noFill/>
        </p:spPr>
      </p:pic>
      <p:pic>
        <p:nvPicPr>
          <p:cNvPr id="80" name="Picture 6" descr="Forestry Archives - Page 3 of 3 - Forestry Note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43000" y="4800600"/>
            <a:ext cx="855766" cy="839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" name="Picture 8" descr="http://www.akiinstruments.com/images/ranging-rods/ranging-rods1.jpg"/>
          <p:cNvPicPr>
            <a:picLocks noChangeAspect="1" noChangeArrowheads="1"/>
          </p:cNvPicPr>
          <p:nvPr/>
        </p:nvPicPr>
        <p:blipFill>
          <a:blip r:embed="rId8"/>
          <a:srcRect l="54054" r="39459"/>
          <a:stretch>
            <a:fillRect/>
          </a:stretch>
        </p:blipFill>
        <p:spPr bwMode="auto">
          <a:xfrm>
            <a:off x="1905000" y="1752600"/>
            <a:ext cx="228600" cy="1288347"/>
          </a:xfrm>
          <a:prstGeom prst="rect">
            <a:avLst/>
          </a:prstGeom>
          <a:noFill/>
        </p:spPr>
      </p:pic>
      <p:sp>
        <p:nvSpPr>
          <p:cNvPr id="82" name="Rectangle 81"/>
          <p:cNvSpPr/>
          <p:nvPr/>
        </p:nvSpPr>
        <p:spPr>
          <a:xfrm>
            <a:off x="7696200" y="4800600"/>
            <a:ext cx="1219200" cy="1905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/>
          <p:cNvSpPr txBox="1"/>
          <p:nvPr/>
        </p:nvSpPr>
        <p:spPr>
          <a:xfrm>
            <a:off x="7924800" y="4419600"/>
            <a:ext cx="121920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INDEX</a:t>
            </a:r>
          </a:p>
          <a:p>
            <a:endParaRPr lang="en-US" dirty="0" smtClean="0"/>
          </a:p>
          <a:p>
            <a:r>
              <a:rPr lang="en-US" sz="1400" dirty="0" smtClean="0"/>
              <a:t>       TREE</a:t>
            </a:r>
          </a:p>
          <a:p>
            <a:r>
              <a:rPr lang="en-US" sz="1400" dirty="0" smtClean="0"/>
              <a:t>       </a:t>
            </a:r>
          </a:p>
          <a:p>
            <a:r>
              <a:rPr lang="en-US" sz="1400" dirty="0" smtClean="0"/>
              <a:t>        WALL</a:t>
            </a:r>
          </a:p>
          <a:p>
            <a:endParaRPr lang="en-US" sz="1400" dirty="0" smtClean="0"/>
          </a:p>
          <a:p>
            <a:r>
              <a:rPr lang="en-US" sz="1400" dirty="0" smtClean="0"/>
              <a:t>         TREE</a:t>
            </a:r>
          </a:p>
          <a:p>
            <a:endParaRPr lang="en-US" sz="1400" dirty="0" smtClean="0"/>
          </a:p>
          <a:p>
            <a:r>
              <a:rPr lang="en-US" sz="1400" dirty="0" smtClean="0"/>
              <a:t>         POLE</a:t>
            </a:r>
            <a:endParaRPr lang="en-US" sz="1400" dirty="0"/>
          </a:p>
        </p:txBody>
      </p:sp>
      <p:pic>
        <p:nvPicPr>
          <p:cNvPr id="84" name="Picture 6" descr="42 Types of Map Symbols - With Their Sketch Drawing and Colour ||Civil  Engineering Surveying Symbols|| - Civil Engineering"/>
          <p:cNvPicPr>
            <a:picLocks noChangeAspect="1" noChangeArrowheads="1"/>
          </p:cNvPicPr>
          <p:nvPr/>
        </p:nvPicPr>
        <p:blipFill>
          <a:blip r:embed="rId6"/>
          <a:srcRect l="17098" t="51386" r="50118" b="32633"/>
          <a:stretch>
            <a:fillRect/>
          </a:stretch>
        </p:blipFill>
        <p:spPr bwMode="auto">
          <a:xfrm rot="16200000">
            <a:off x="7781895" y="5571483"/>
            <a:ext cx="438821" cy="153012"/>
          </a:xfrm>
          <a:prstGeom prst="rect">
            <a:avLst/>
          </a:prstGeom>
          <a:noFill/>
        </p:spPr>
      </p:pic>
      <p:pic>
        <p:nvPicPr>
          <p:cNvPr id="85" name="Picture 4" descr="Witness Tree Forestry and Surveying, LLC | Seminary, MS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72400" y="4953000"/>
            <a:ext cx="457200" cy="347330"/>
          </a:xfrm>
          <a:prstGeom prst="rect">
            <a:avLst/>
          </a:prstGeom>
          <a:noFill/>
        </p:spPr>
      </p:pic>
      <p:pic>
        <p:nvPicPr>
          <p:cNvPr id="86" name="Picture 6" descr="Forestry Archives - Page 3 of 3 - Forestry Note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72400" y="5791200"/>
            <a:ext cx="457200" cy="4485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7" name="Picture 8" descr="http://www.akiinstruments.com/images/ranging-rods/ranging-rods1.jpg"/>
          <p:cNvPicPr>
            <a:picLocks noChangeAspect="1" noChangeArrowheads="1"/>
          </p:cNvPicPr>
          <p:nvPr/>
        </p:nvPicPr>
        <p:blipFill>
          <a:blip r:embed="rId8"/>
          <a:srcRect l="54054" r="39459"/>
          <a:stretch>
            <a:fillRect/>
          </a:stretch>
        </p:blipFill>
        <p:spPr bwMode="auto">
          <a:xfrm>
            <a:off x="7924800" y="6162950"/>
            <a:ext cx="228600" cy="429449"/>
          </a:xfrm>
          <a:prstGeom prst="rect">
            <a:avLst/>
          </a:prstGeom>
          <a:noFill/>
        </p:spPr>
      </p:pic>
      <p:sp>
        <p:nvSpPr>
          <p:cNvPr id="88" name="Rectangle 87"/>
          <p:cNvSpPr/>
          <p:nvPr/>
        </p:nvSpPr>
        <p:spPr>
          <a:xfrm>
            <a:off x="1828800" y="685800"/>
            <a:ext cx="4267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 smtClean="0"/>
              <a:t>Radiation Method </a:t>
            </a:r>
          </a:p>
        </p:txBody>
      </p:sp>
      <p:sp>
        <p:nvSpPr>
          <p:cNvPr id="89" name="Rectangle 88"/>
          <p:cNvSpPr/>
          <p:nvPr/>
        </p:nvSpPr>
        <p:spPr>
          <a:xfrm>
            <a:off x="1219200" y="228600"/>
            <a:ext cx="61865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Methods of Prismatic Compass Survey </a:t>
            </a:r>
            <a:endParaRPr lang="en-US" sz="2800" dirty="0"/>
          </a:p>
        </p:txBody>
      </p:sp>
      <p:grpSp>
        <p:nvGrpSpPr>
          <p:cNvPr id="63" name="Group 62"/>
          <p:cNvGrpSpPr/>
          <p:nvPr/>
        </p:nvGrpSpPr>
        <p:grpSpPr>
          <a:xfrm>
            <a:off x="4495800" y="6399212"/>
            <a:ext cx="914400" cy="534988"/>
            <a:chOff x="4495800" y="6324600"/>
            <a:chExt cx="914400" cy="534988"/>
          </a:xfrm>
        </p:grpSpPr>
        <p:cxnSp>
          <p:nvCxnSpPr>
            <p:cNvPr id="58" name="Straight Connector 57"/>
            <p:cNvCxnSpPr/>
            <p:nvPr/>
          </p:nvCxnSpPr>
          <p:spPr>
            <a:xfrm rot="5400000" flipH="1" flipV="1">
              <a:off x="5294709" y="6742509"/>
              <a:ext cx="229394" cy="15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62" name="Group 61"/>
            <p:cNvGrpSpPr/>
            <p:nvPr/>
          </p:nvGrpSpPr>
          <p:grpSpPr>
            <a:xfrm>
              <a:off x="4495800" y="6324600"/>
              <a:ext cx="914400" cy="534988"/>
              <a:chOff x="4495800" y="6324600"/>
              <a:chExt cx="914400" cy="534988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4495800" y="6858000"/>
                <a:ext cx="914400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rot="5400000" flipH="1" flipV="1">
                <a:off x="4381897" y="6742509"/>
                <a:ext cx="229394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 rot="5400000" flipH="1" flipV="1">
                <a:off x="4875609" y="6781403"/>
                <a:ext cx="153194" cy="158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1" name="TextBox 60"/>
              <p:cNvSpPr txBox="1"/>
              <p:nvPr/>
            </p:nvSpPr>
            <p:spPr>
              <a:xfrm>
                <a:off x="4724400" y="6324600"/>
                <a:ext cx="6783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1;200</a:t>
                </a:r>
                <a:endParaRPr lang="en-US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8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1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4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2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5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8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1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4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9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2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5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8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3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3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21" grpId="0"/>
      <p:bldP spid="22" grpId="0"/>
      <p:bldP spid="23" grpId="0"/>
      <p:bldP spid="24" grpId="0"/>
      <p:bldP spid="27" grpId="0"/>
      <p:bldP spid="27" grpId="1"/>
      <p:bldP spid="76" grpId="0" animBg="1"/>
      <p:bldP spid="77" grpId="0"/>
      <p:bldP spid="82" grpId="0" animBg="1"/>
      <p:bldP spid="82" grpId="1" animBg="1"/>
      <p:bldP spid="83" grpId="0"/>
      <p:bldP spid="88" grpId="0"/>
      <p:bldP spid="8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2309</TotalTime>
  <Words>232</Words>
  <Application>Microsoft Office PowerPoint</Application>
  <PresentationFormat>On-screen Show (4:3)</PresentationFormat>
  <Paragraphs>113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Calibri</vt:lpstr>
      <vt:lpstr>Cambria</vt:lpstr>
      <vt:lpstr>Constantia</vt:lpstr>
      <vt:lpstr>Times New Roman</vt:lpstr>
      <vt:lpstr>Wingdings 2</vt:lpstr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Purnima Shukla</dc:creator>
  <cp:lastModifiedBy>Purnima Shukla</cp:lastModifiedBy>
  <cp:revision>174</cp:revision>
  <dcterms:created xsi:type="dcterms:W3CDTF">2021-05-11T05:09:47Z</dcterms:created>
  <dcterms:modified xsi:type="dcterms:W3CDTF">2023-07-14T15:39:03Z</dcterms:modified>
</cp:coreProperties>
</file>