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7" r:id="rId2"/>
    <p:sldId id="258" r:id="rId3"/>
    <p:sldId id="259" r:id="rId4"/>
    <p:sldId id="260" r:id="rId5"/>
    <p:sldId id="261" r:id="rId6"/>
    <p:sldId id="264" r:id="rId7"/>
    <p:sldId id="262" r:id="rId8"/>
    <p:sldId id="263"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7" d="100"/>
          <a:sy n="77" d="100"/>
        </p:scale>
        <p:origin x="-105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D5DC8E7-A1CD-4613-8FA3-70E1D31B2E47}" type="datetimeFigureOut">
              <a:rPr lang="en-US" smtClean="0"/>
              <a:pPr/>
              <a:t>8/5/2023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42ABCAA-DD0B-4DC6-85DE-8BC95DF8F0B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5DC8E7-A1CD-4613-8FA3-70E1D31B2E47}" type="datetimeFigureOut">
              <a:rPr lang="en-US" smtClean="0"/>
              <a:pPr/>
              <a:t>8/5/2023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42ABCAA-DD0B-4DC6-85DE-8BC95DF8F0B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5DC8E7-A1CD-4613-8FA3-70E1D31B2E47}" type="datetimeFigureOut">
              <a:rPr lang="en-US" smtClean="0"/>
              <a:pPr/>
              <a:t>8/5/2023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42ABCAA-DD0B-4DC6-85DE-8BC95DF8F0B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5DC8E7-A1CD-4613-8FA3-70E1D31B2E47}" type="datetimeFigureOut">
              <a:rPr lang="en-US" smtClean="0"/>
              <a:pPr/>
              <a:t>8/5/2023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42ABCAA-DD0B-4DC6-85DE-8BC95DF8F0B9}"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D5DC8E7-A1CD-4613-8FA3-70E1D31B2E47}" type="datetimeFigureOut">
              <a:rPr lang="en-US" smtClean="0"/>
              <a:pPr/>
              <a:t>8/5/2023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42ABCAA-DD0B-4DC6-85DE-8BC95DF8F0B9}"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D5DC8E7-A1CD-4613-8FA3-70E1D31B2E47}" type="datetimeFigureOut">
              <a:rPr lang="en-US" smtClean="0"/>
              <a:pPr/>
              <a:t>8/5/2023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42ABCAA-DD0B-4DC6-85DE-8BC95DF8F0B9}"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D5DC8E7-A1CD-4613-8FA3-70E1D31B2E47}" type="datetimeFigureOut">
              <a:rPr lang="en-US" smtClean="0"/>
              <a:pPr/>
              <a:t>8/5/2023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42ABCAA-DD0B-4DC6-85DE-8BC95DF8F0B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D5DC8E7-A1CD-4613-8FA3-70E1D31B2E47}" type="datetimeFigureOut">
              <a:rPr lang="en-US" smtClean="0"/>
              <a:pPr/>
              <a:t>8/5/2023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42ABCAA-DD0B-4DC6-85DE-8BC95DF8F0B9}"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D5DC8E7-A1CD-4613-8FA3-70E1D31B2E47}" type="datetimeFigureOut">
              <a:rPr lang="en-US" smtClean="0"/>
              <a:pPr/>
              <a:t>8/5/2023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42ABCAA-DD0B-4DC6-85DE-8BC95DF8F0B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D5DC8E7-A1CD-4613-8FA3-70E1D31B2E47}" type="datetimeFigureOut">
              <a:rPr lang="en-US" smtClean="0"/>
              <a:pPr/>
              <a:t>8/5/2023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42ABCAA-DD0B-4DC6-85DE-8BC95DF8F0B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D5DC8E7-A1CD-4613-8FA3-70E1D31B2E47}" type="datetimeFigureOut">
              <a:rPr lang="en-US" smtClean="0"/>
              <a:pPr/>
              <a:t>8/5/2023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42ABCAA-DD0B-4DC6-85DE-8BC95DF8F0B9}"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D5DC8E7-A1CD-4613-8FA3-70E1D31B2E47}" type="datetimeFigureOut">
              <a:rPr lang="en-US" smtClean="0"/>
              <a:pPr/>
              <a:t>8/5/2023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42ABCAA-DD0B-4DC6-85DE-8BC95DF8F0B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714356"/>
            <a:ext cx="7772400" cy="2357454"/>
          </a:xfrm>
        </p:spPr>
        <p:txBody>
          <a:bodyPr>
            <a:normAutofit/>
          </a:bodyPr>
          <a:lstStyle/>
          <a:p>
            <a:r>
              <a:rPr lang="en-IN" sz="3200" dirty="0" smtClean="0">
                <a:latin typeface="Arial Black" pitchFamily="34" charset="0"/>
              </a:rPr>
              <a:t>Switch case statement in c lang.</a:t>
            </a:r>
            <a:br>
              <a:rPr lang="en-IN" sz="3200" dirty="0" smtClean="0">
                <a:latin typeface="Arial Black" pitchFamily="34" charset="0"/>
              </a:rPr>
            </a:br>
            <a:endParaRPr lang="en-US" sz="3200" dirty="0">
              <a:latin typeface="Arial Black" pitchFamily="34" charset="0"/>
            </a:endParaRPr>
          </a:p>
        </p:txBody>
      </p:sp>
      <p:sp>
        <p:nvSpPr>
          <p:cNvPr id="3" name="Subtitle 2"/>
          <p:cNvSpPr>
            <a:spLocks noGrp="1"/>
          </p:cNvSpPr>
          <p:nvPr>
            <p:ph type="subTitle" idx="1"/>
          </p:nvPr>
        </p:nvSpPr>
        <p:spPr/>
        <p:txBody>
          <a:bodyPr>
            <a:normAutofit fontScale="62500" lnSpcReduction="20000"/>
          </a:bodyPr>
          <a:lstStyle/>
          <a:p>
            <a:pPr algn="r"/>
            <a:r>
              <a:rPr lang="en-IN" sz="2900" b="1" dirty="0" smtClean="0">
                <a:solidFill>
                  <a:schemeClr val="tx1"/>
                </a:solidFill>
                <a:latin typeface="Arial Black" pitchFamily="34" charset="0"/>
              </a:rPr>
              <a:t>Dr. </a:t>
            </a:r>
            <a:r>
              <a:rPr lang="en-IN" sz="2900" b="1" dirty="0" err="1" smtClean="0">
                <a:solidFill>
                  <a:schemeClr val="tx1"/>
                </a:solidFill>
                <a:latin typeface="Arial Black" pitchFamily="34" charset="0"/>
              </a:rPr>
              <a:t>Vibha</a:t>
            </a:r>
            <a:r>
              <a:rPr lang="en-IN" sz="2900" b="1" dirty="0" smtClean="0">
                <a:solidFill>
                  <a:schemeClr val="tx1"/>
                </a:solidFill>
                <a:latin typeface="Arial Black" pitchFamily="34" charset="0"/>
              </a:rPr>
              <a:t> </a:t>
            </a:r>
            <a:r>
              <a:rPr lang="en-IN" sz="2900" b="1" dirty="0" err="1" smtClean="0">
                <a:solidFill>
                  <a:schemeClr val="tx1"/>
                </a:solidFill>
                <a:latin typeface="Arial Black" pitchFamily="34" charset="0"/>
              </a:rPr>
              <a:t>Dubey</a:t>
            </a:r>
            <a:endParaRPr lang="en-IN" sz="2900" b="1" dirty="0" smtClean="0">
              <a:solidFill>
                <a:schemeClr val="tx1"/>
              </a:solidFill>
              <a:latin typeface="Arial Black" pitchFamily="34" charset="0"/>
            </a:endParaRPr>
          </a:p>
          <a:p>
            <a:pPr algn="r"/>
            <a:r>
              <a:rPr lang="en-IN" sz="2900" b="1" dirty="0" smtClean="0">
                <a:solidFill>
                  <a:schemeClr val="tx1"/>
                </a:solidFill>
                <a:latin typeface="Arial Black" pitchFamily="34" charset="0"/>
              </a:rPr>
              <a:t>Assistant Professor(H.O.D)</a:t>
            </a:r>
          </a:p>
          <a:p>
            <a:pPr algn="r"/>
            <a:r>
              <a:rPr lang="en-IN" sz="2900" b="1" dirty="0" smtClean="0">
                <a:solidFill>
                  <a:schemeClr val="tx1"/>
                </a:solidFill>
                <a:latin typeface="Arial Black" pitchFamily="34" charset="0"/>
              </a:rPr>
              <a:t>Dept. Of Computer</a:t>
            </a:r>
          </a:p>
          <a:p>
            <a:pPr algn="r"/>
            <a:r>
              <a:rPr lang="en-IN" sz="2900" b="1" dirty="0" smtClean="0">
                <a:solidFill>
                  <a:schemeClr val="tx1"/>
                </a:solidFill>
                <a:latin typeface="Arial Black" pitchFamily="34" charset="0"/>
              </a:rPr>
              <a:t> </a:t>
            </a:r>
            <a:r>
              <a:rPr lang="en-IN" sz="2900" b="1" dirty="0" err="1" smtClean="0">
                <a:solidFill>
                  <a:schemeClr val="tx1"/>
                </a:solidFill>
                <a:latin typeface="Arial Black" pitchFamily="34" charset="0"/>
              </a:rPr>
              <a:t>Durga</a:t>
            </a:r>
            <a:r>
              <a:rPr lang="en-IN" sz="2900" b="1" dirty="0" smtClean="0">
                <a:solidFill>
                  <a:schemeClr val="tx1"/>
                </a:solidFill>
                <a:latin typeface="Arial Black" pitchFamily="34" charset="0"/>
              </a:rPr>
              <a:t> College(Raipur C.G.)</a:t>
            </a:r>
          </a:p>
          <a:p>
            <a:pPr algn="just"/>
            <a:endParaRPr lang="en-US" sz="2900" dirty="0" smtClean="0">
              <a:solidFill>
                <a:schemeClr val="tx1"/>
              </a:solidFill>
              <a:latin typeface="Arial Black" pitchFamily="34"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None/>
            </a:pPr>
            <a:endParaRPr lang="en-US" b="1" dirty="0" smtClean="0"/>
          </a:p>
          <a:p>
            <a:r>
              <a:rPr lang="en-US" b="1" dirty="0" smtClean="0"/>
              <a:t>Switch statement</a:t>
            </a:r>
            <a:r>
              <a:rPr lang="en-US" dirty="0" smtClean="0"/>
              <a:t> tests the value of a variable and compares it with multiple cases. Once the case match is found, a block of statements associated with that particular case is executed.</a:t>
            </a:r>
          </a:p>
          <a:p>
            <a:r>
              <a:rPr lang="en-US" dirty="0" smtClean="0"/>
              <a:t>Each case in a block of a switch has a different name/number which is referred to as an identifier. The value provided by the user is compared with all the cases inside the switch block until the match is found.</a:t>
            </a:r>
          </a:p>
          <a:p>
            <a:r>
              <a:rPr lang="en-US" dirty="0" smtClean="0"/>
              <a:t>If a case match is NOT found, then the default statement is executed, and the control goes out of the switch block.</a:t>
            </a:r>
          </a:p>
          <a:p>
            <a:endParaRPr lang="en-US" dirty="0"/>
          </a:p>
        </p:txBody>
      </p:sp>
      <p:sp>
        <p:nvSpPr>
          <p:cNvPr id="2" name="Title 1"/>
          <p:cNvSpPr>
            <a:spLocks noGrp="1"/>
          </p:cNvSpPr>
          <p:nvPr>
            <p:ph type="title"/>
          </p:nvPr>
        </p:nvSpPr>
        <p:spPr/>
        <p:txBody>
          <a:bodyPr/>
          <a:lstStyle/>
          <a:p>
            <a:r>
              <a:rPr lang="en-US" dirty="0" smtClean="0"/>
              <a:t>What is a Switch Statement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switch_case_flow_diagram_C.jpg"/>
          <p:cNvPicPr>
            <a:picLocks noGrp="1" noChangeAspect="1" noChangeArrowheads="1"/>
          </p:cNvPicPr>
          <p:nvPr>
            <p:ph idx="1"/>
          </p:nvPr>
        </p:nvPicPr>
        <p:blipFill>
          <a:blip r:embed="rId2"/>
          <a:srcRect/>
          <a:stretch>
            <a:fillRect/>
          </a:stretch>
        </p:blipFill>
        <p:spPr bwMode="auto">
          <a:xfrm>
            <a:off x="1841486" y="1357298"/>
            <a:ext cx="4635514" cy="5143536"/>
          </a:xfrm>
          <a:prstGeom prst="rect">
            <a:avLst/>
          </a:prstGeom>
          <a:noFill/>
        </p:spPr>
      </p:pic>
      <p:sp>
        <p:nvSpPr>
          <p:cNvPr id="2" name="Title 1"/>
          <p:cNvSpPr>
            <a:spLocks noGrp="1"/>
          </p:cNvSpPr>
          <p:nvPr>
            <p:ph type="title"/>
          </p:nvPr>
        </p:nvSpPr>
        <p:spPr/>
        <p:txBody>
          <a:bodyPr>
            <a:normAutofit fontScale="90000"/>
          </a:bodyPr>
          <a:lstStyle/>
          <a:p>
            <a:r>
              <a:rPr lang="en-US" dirty="0" smtClean="0"/>
              <a:t>Flow Chart Diagram of Switch Case</a:t>
            </a:r>
            <a:br>
              <a:rPr lang="en-US" dirty="0" smtClean="0"/>
            </a:b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8229600" cy="6715148"/>
          </a:xfrm>
        </p:spPr>
        <p:txBody>
          <a:bodyPr>
            <a:normAutofit lnSpcReduction="10000"/>
          </a:bodyPr>
          <a:lstStyle/>
          <a:p>
            <a:pPr>
              <a:buNone/>
            </a:pPr>
            <a:r>
              <a:rPr lang="en-US" b="1" u="sng" dirty="0" smtClean="0"/>
              <a:t>Syntax</a:t>
            </a:r>
          </a:p>
          <a:p>
            <a:pPr>
              <a:buNone/>
            </a:pPr>
            <a:r>
              <a:rPr lang="en-US" dirty="0" smtClean="0"/>
              <a:t>A general syntax of how switch-case is implemented in a 'C' program is as follows:</a:t>
            </a:r>
          </a:p>
          <a:p>
            <a:pPr>
              <a:buNone/>
            </a:pPr>
            <a:r>
              <a:rPr lang="en-US" dirty="0" smtClean="0"/>
              <a:t>switch( expression )</a:t>
            </a:r>
          </a:p>
          <a:p>
            <a:pPr>
              <a:buNone/>
            </a:pPr>
            <a:r>
              <a:rPr lang="en-US" dirty="0" smtClean="0"/>
              <a:t> { </a:t>
            </a:r>
          </a:p>
          <a:p>
            <a:pPr>
              <a:buNone/>
            </a:pPr>
            <a:r>
              <a:rPr lang="en-US" dirty="0" smtClean="0"/>
              <a:t>case value-1: Block-1;</a:t>
            </a:r>
          </a:p>
          <a:p>
            <a:pPr>
              <a:buNone/>
            </a:pPr>
            <a:r>
              <a:rPr lang="en-US" dirty="0" smtClean="0"/>
              <a:t> Break</a:t>
            </a:r>
            <a:r>
              <a:rPr lang="en-US" dirty="0" smtClean="0"/>
              <a:t>;</a:t>
            </a:r>
          </a:p>
          <a:p>
            <a:pPr>
              <a:buNone/>
            </a:pPr>
            <a:r>
              <a:rPr lang="en-US" dirty="0" smtClean="0"/>
              <a:t> case value-2: Block-2;</a:t>
            </a:r>
          </a:p>
          <a:p>
            <a:pPr>
              <a:buNone/>
            </a:pPr>
            <a:r>
              <a:rPr lang="en-US" dirty="0" smtClean="0"/>
              <a:t> </a:t>
            </a:r>
            <a:r>
              <a:rPr lang="en-US" dirty="0" smtClean="0"/>
              <a:t>Break;</a:t>
            </a:r>
          </a:p>
          <a:p>
            <a:pPr>
              <a:buNone/>
            </a:pPr>
            <a:r>
              <a:rPr lang="en-US" dirty="0" smtClean="0"/>
              <a:t> case value-n: Block-n;</a:t>
            </a:r>
          </a:p>
          <a:p>
            <a:pPr>
              <a:buNone/>
            </a:pPr>
            <a:r>
              <a:rPr lang="en-US" dirty="0" smtClean="0"/>
              <a:t> Break;</a:t>
            </a:r>
          </a:p>
          <a:p>
            <a:pPr>
              <a:buNone/>
            </a:pPr>
            <a:r>
              <a:rPr lang="en-US" dirty="0" smtClean="0"/>
              <a:t> default: Block-1;</a:t>
            </a:r>
          </a:p>
          <a:p>
            <a:pPr>
              <a:buNone/>
            </a:pPr>
            <a:r>
              <a:rPr lang="en-US" dirty="0" smtClean="0"/>
              <a:t> Break;</a:t>
            </a:r>
          </a:p>
          <a:p>
            <a:pPr>
              <a:buNone/>
            </a:pPr>
            <a:r>
              <a:rPr lang="en-US" dirty="0" smtClean="0"/>
              <a:t> } </a:t>
            </a:r>
          </a:p>
          <a:p>
            <a:pPr>
              <a:buNone/>
            </a:pPr>
            <a:r>
              <a:rPr lang="en-US" dirty="0" smtClean="0"/>
              <a:t>Statement-x;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5650125"/>
          </a:xfrm>
        </p:spPr>
        <p:txBody>
          <a:bodyPr>
            <a:normAutofit fontScale="70000" lnSpcReduction="20000"/>
          </a:bodyPr>
          <a:lstStyle/>
          <a:p>
            <a:r>
              <a:rPr lang="en-US" dirty="0" smtClean="0"/>
              <a:t>The expression can be integer expression or a character expression.</a:t>
            </a:r>
          </a:p>
          <a:p>
            <a:r>
              <a:rPr lang="en-US" dirty="0" smtClean="0"/>
              <a:t>Value-1, 2, n are case labels which are used to identify each case individually. Remember that case labels should not be same as it may create a problem while executing a program. Suppose we have two cases with the same label as '1'. Then while executing the program, the case that appears first will be executed even though you want the program to execute a second case. This creates problems in the program and does not provide the desired output.</a:t>
            </a:r>
          </a:p>
          <a:p>
            <a:r>
              <a:rPr lang="en-US" dirty="0" smtClean="0"/>
              <a:t>Case labels always end with a colon ( : ). Each of these cases is associated with a block.</a:t>
            </a:r>
          </a:p>
          <a:p>
            <a:r>
              <a:rPr lang="en-US" dirty="0" smtClean="0"/>
              <a:t>A block is nothing but multiple statements which are grouped for a particular case.</a:t>
            </a:r>
          </a:p>
          <a:p>
            <a:r>
              <a:rPr lang="en-US" dirty="0" smtClean="0"/>
              <a:t>Whenever the switch is executed, the value of test-expression is compared with all the cases which we have defined inside the switch. Suppose the test expression contains value 4. This value is compared with all the cases until case whose label four is found in the program. As soon as a case is found the block of statements associated with that particular case is executed and control goes out of the switch.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1472" y="642918"/>
            <a:ext cx="8115328" cy="5364373"/>
          </a:xfrm>
        </p:spPr>
        <p:txBody>
          <a:bodyPr>
            <a:normAutofit fontScale="85000" lnSpcReduction="10000"/>
          </a:bodyPr>
          <a:lstStyle/>
          <a:p>
            <a:r>
              <a:rPr lang="en-US" dirty="0" smtClean="0"/>
              <a:t>The break keyword in each case indicates the end of a particular case. If we do not put the break in each case then even though the specific case is executed, the switch will continue to execute all the cases until the end is reached. This should not happen; hence we always have to put break keyword in each case. Break will terminate the case once it is executed and the control will fall out of the switch.</a:t>
            </a:r>
          </a:p>
          <a:p>
            <a:r>
              <a:rPr lang="en-US" dirty="0" smtClean="0"/>
              <a:t>The default case is an optional one. Whenever the value of test-expression is not matched with any of the cases inside the switch, then the default will be executed. Otherwise, it is not necessary to write default in the switch.</a:t>
            </a:r>
          </a:p>
          <a:p>
            <a:r>
              <a:rPr lang="en-US" dirty="0" smtClean="0"/>
              <a:t>Once the switch is executed the control will go to the statement-x, and the execution of a program will continue.</a:t>
            </a:r>
          </a:p>
          <a:p>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85728"/>
            <a:ext cx="8229600" cy="5721563"/>
          </a:xfrm>
        </p:spPr>
        <p:txBody>
          <a:bodyPr>
            <a:normAutofit lnSpcReduction="10000"/>
          </a:bodyPr>
          <a:lstStyle/>
          <a:p>
            <a:pPr>
              <a:buNone/>
            </a:pPr>
            <a:r>
              <a:rPr lang="en-US" dirty="0" smtClean="0"/>
              <a:t>#include &lt;</a:t>
            </a:r>
            <a:r>
              <a:rPr lang="en-US" dirty="0" err="1" smtClean="0"/>
              <a:t>stdio.h</a:t>
            </a:r>
            <a:r>
              <a:rPr lang="en-US" dirty="0" smtClean="0"/>
              <a:t>&gt; </a:t>
            </a:r>
          </a:p>
          <a:p>
            <a:pPr>
              <a:buNone/>
            </a:pPr>
            <a:r>
              <a:rPr lang="en-US" dirty="0" err="1" smtClean="0"/>
              <a:t>int</a:t>
            </a:r>
            <a:r>
              <a:rPr lang="en-US" dirty="0" smtClean="0"/>
              <a:t> main() </a:t>
            </a:r>
          </a:p>
          <a:p>
            <a:pPr>
              <a:buNone/>
            </a:pPr>
            <a:r>
              <a:rPr lang="en-US" dirty="0" smtClean="0"/>
              <a:t>{</a:t>
            </a:r>
          </a:p>
          <a:p>
            <a:pPr>
              <a:buNone/>
            </a:pPr>
            <a:r>
              <a:rPr lang="en-US" dirty="0" smtClean="0"/>
              <a:t> </a:t>
            </a:r>
            <a:r>
              <a:rPr lang="en-US" dirty="0" err="1" smtClean="0"/>
              <a:t>int</a:t>
            </a:r>
            <a:r>
              <a:rPr lang="en-US" dirty="0" smtClean="0"/>
              <a:t> num = 8;</a:t>
            </a:r>
          </a:p>
          <a:p>
            <a:pPr>
              <a:buNone/>
            </a:pPr>
            <a:r>
              <a:rPr lang="en-US" dirty="0" smtClean="0"/>
              <a:t> switch (num)</a:t>
            </a:r>
          </a:p>
          <a:p>
            <a:pPr>
              <a:buNone/>
            </a:pPr>
            <a:r>
              <a:rPr lang="en-US" dirty="0" smtClean="0"/>
              <a:t> {</a:t>
            </a:r>
          </a:p>
          <a:p>
            <a:pPr>
              <a:buNone/>
            </a:pPr>
            <a:r>
              <a:rPr lang="en-US" dirty="0" smtClean="0"/>
              <a:t> case 7: </a:t>
            </a:r>
            <a:r>
              <a:rPr lang="en-US" dirty="0" err="1" smtClean="0"/>
              <a:t>printf</a:t>
            </a:r>
            <a:r>
              <a:rPr lang="en-US" dirty="0" smtClean="0"/>
              <a:t>("Value is 7"); break;</a:t>
            </a:r>
          </a:p>
          <a:p>
            <a:pPr>
              <a:buNone/>
            </a:pPr>
            <a:r>
              <a:rPr lang="en-US" dirty="0" smtClean="0"/>
              <a:t> case 8: </a:t>
            </a:r>
            <a:r>
              <a:rPr lang="en-US" dirty="0" err="1" smtClean="0"/>
              <a:t>printf</a:t>
            </a:r>
            <a:r>
              <a:rPr lang="en-US" dirty="0" smtClean="0"/>
              <a:t>("Value is 8"); break;</a:t>
            </a:r>
          </a:p>
          <a:p>
            <a:pPr>
              <a:buNone/>
            </a:pPr>
            <a:r>
              <a:rPr lang="en-US" dirty="0" smtClean="0"/>
              <a:t> case 9: </a:t>
            </a:r>
            <a:r>
              <a:rPr lang="en-US" dirty="0" err="1" smtClean="0"/>
              <a:t>printf</a:t>
            </a:r>
            <a:r>
              <a:rPr lang="en-US" dirty="0" smtClean="0"/>
              <a:t>("Value is 9"); break;</a:t>
            </a:r>
          </a:p>
          <a:p>
            <a:pPr>
              <a:buNone/>
            </a:pPr>
            <a:r>
              <a:rPr lang="en-US" dirty="0" smtClean="0"/>
              <a:t> default: </a:t>
            </a:r>
            <a:r>
              <a:rPr lang="en-US" dirty="0" err="1" smtClean="0"/>
              <a:t>printf</a:t>
            </a:r>
            <a:r>
              <a:rPr lang="en-US" dirty="0" smtClean="0"/>
              <a:t>("Out of range"); break;</a:t>
            </a:r>
          </a:p>
          <a:p>
            <a:pPr>
              <a:buNone/>
            </a:pPr>
            <a:r>
              <a:rPr lang="en-US" dirty="0" smtClean="0"/>
              <a:t> } </a:t>
            </a:r>
          </a:p>
          <a:p>
            <a:pPr>
              <a:buNone/>
            </a:pPr>
            <a:r>
              <a:rPr lang="en-US" dirty="0" smtClean="0"/>
              <a:t>return 0;</a:t>
            </a:r>
          </a:p>
          <a:p>
            <a:pPr>
              <a:buNone/>
            </a:pPr>
            <a:r>
              <a:rPr lang="en-US" dirty="0" smtClean="0"/>
              <a:t>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endParaRPr lang="en-US" b="1" dirty="0" smtClean="0"/>
          </a:p>
          <a:p>
            <a:r>
              <a:rPr lang="en-US" dirty="0" smtClean="0"/>
              <a:t>An expression must always execute to a result.</a:t>
            </a:r>
          </a:p>
          <a:p>
            <a:r>
              <a:rPr lang="en-US" dirty="0" smtClean="0"/>
              <a:t>Case labels must be constants and unique.</a:t>
            </a:r>
          </a:p>
          <a:p>
            <a:r>
              <a:rPr lang="en-US" dirty="0" smtClean="0"/>
              <a:t>Case labels must end with a colon ( : ).</a:t>
            </a:r>
          </a:p>
          <a:p>
            <a:r>
              <a:rPr lang="en-US" dirty="0" smtClean="0"/>
              <a:t>A break keyword must be present in each case.</a:t>
            </a:r>
          </a:p>
          <a:p>
            <a:r>
              <a:rPr lang="en-US" dirty="0" smtClean="0"/>
              <a:t>There can be only one default label.</a:t>
            </a:r>
          </a:p>
          <a:p>
            <a:r>
              <a:rPr lang="en-US" dirty="0" smtClean="0"/>
              <a:t>We can nest multiple switch statements.</a:t>
            </a:r>
          </a:p>
          <a:p>
            <a:endParaRPr lang="en-US" dirty="0"/>
          </a:p>
        </p:txBody>
      </p:sp>
      <p:sp>
        <p:nvSpPr>
          <p:cNvPr id="3" name="Title 2"/>
          <p:cNvSpPr>
            <a:spLocks noGrp="1"/>
          </p:cNvSpPr>
          <p:nvPr>
            <p:ph type="title"/>
          </p:nvPr>
        </p:nvSpPr>
        <p:spPr/>
        <p:txBody>
          <a:bodyPr/>
          <a:lstStyle/>
          <a:p>
            <a:r>
              <a:rPr lang="en-US" dirty="0" smtClean="0"/>
              <a:t>Rules for switch statement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endParaRPr lang="en-IN" sz="7200" dirty="0" smtClean="0"/>
          </a:p>
          <a:p>
            <a:pPr>
              <a:buNone/>
            </a:pPr>
            <a:r>
              <a:rPr lang="en-IN" sz="7200" dirty="0" smtClean="0"/>
              <a:t>THANK YOU</a:t>
            </a:r>
            <a:endParaRPr lang="en-US" sz="72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50</TotalTime>
  <Words>594</Words>
  <Application>Microsoft Office PowerPoint</Application>
  <PresentationFormat>On-screen Show (4:3)</PresentationFormat>
  <Paragraphs>56</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Concourse</vt:lpstr>
      <vt:lpstr>Switch case statement in c lang. </vt:lpstr>
      <vt:lpstr>What is a Switch Statement</vt:lpstr>
      <vt:lpstr>Flow Chart Diagram of Switch Case </vt:lpstr>
      <vt:lpstr>Slide 4</vt:lpstr>
      <vt:lpstr>Slide 5</vt:lpstr>
      <vt:lpstr>Slide 6</vt:lpstr>
      <vt:lpstr>Slide 7</vt:lpstr>
      <vt:lpstr>Rules for switch statement</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11</cp:revision>
  <dcterms:created xsi:type="dcterms:W3CDTF">2020-04-29T16:39:26Z</dcterms:created>
  <dcterms:modified xsi:type="dcterms:W3CDTF">2023-08-05T06:07:39Z</dcterms:modified>
</cp:coreProperties>
</file>