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2" r:id="rId3"/>
    <p:sldId id="258" r:id="rId4"/>
    <p:sldId id="259" r:id="rId5"/>
    <p:sldId id="260" r:id="rId6"/>
    <p:sldId id="261" r:id="rId7"/>
    <p:sldId id="262" r:id="rId8"/>
    <p:sldId id="257" r:id="rId9"/>
    <p:sldId id="263" r:id="rId10"/>
    <p:sldId id="271" r:id="rId11"/>
    <p:sldId id="264" r:id="rId12"/>
    <p:sldId id="265" r:id="rId13"/>
    <p:sldId id="266" r:id="rId14"/>
    <p:sldId id="267" r:id="rId15"/>
    <p:sldId id="268" r:id="rId16"/>
    <p:sldId id="270"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953" autoAdjust="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plotArea>
      <c:layout>
        <c:manualLayout>
          <c:layoutTarget val="inner"/>
          <c:xMode val="edge"/>
          <c:yMode val="edge"/>
          <c:x val="0.13984136851314641"/>
          <c:y val="0.17245749821045106"/>
          <c:w val="0.57450062163282223"/>
          <c:h val="0.42597530422333585"/>
        </c:manualLayout>
      </c:layout>
      <c:lineChart>
        <c:grouping val="standard"/>
        <c:ser>
          <c:idx val="0"/>
          <c:order val="0"/>
          <c:tx>
            <c:strRef>
              <c:f>Sheet1!$C$1</c:f>
              <c:strCache>
                <c:ptCount val="1"/>
                <c:pt idx="0">
                  <c:v>Y-Values</c:v>
                </c:pt>
              </c:strCache>
            </c:strRef>
          </c:tx>
          <c:marker>
            <c:symbol val="none"/>
          </c:marker>
          <c:cat>
            <c:numRef>
              <c:f>Sheet1!$B$2:$B$9</c:f>
              <c:numCache>
                <c:formatCode>General</c:formatCode>
                <c:ptCount val="8"/>
                <c:pt idx="0">
                  <c:v>1</c:v>
                </c:pt>
                <c:pt idx="1">
                  <c:v>2</c:v>
                </c:pt>
                <c:pt idx="2">
                  <c:v>3</c:v>
                </c:pt>
                <c:pt idx="3">
                  <c:v>4</c:v>
                </c:pt>
                <c:pt idx="4">
                  <c:v>5</c:v>
                </c:pt>
                <c:pt idx="5">
                  <c:v>6</c:v>
                </c:pt>
                <c:pt idx="6">
                  <c:v>7</c:v>
                </c:pt>
                <c:pt idx="7">
                  <c:v>8</c:v>
                </c:pt>
              </c:numCache>
            </c:numRef>
          </c:cat>
          <c:val>
            <c:numRef>
              <c:f>Sheet1!$C$2:$C$9</c:f>
              <c:numCache>
                <c:formatCode>General</c:formatCode>
                <c:ptCount val="8"/>
                <c:pt idx="0">
                  <c:v>2.7</c:v>
                </c:pt>
                <c:pt idx="1">
                  <c:v>3.2</c:v>
                </c:pt>
                <c:pt idx="2">
                  <c:v>0.8</c:v>
                </c:pt>
              </c:numCache>
            </c:numRef>
          </c:val>
          <c:smooth val="1"/>
        </c:ser>
        <c:marker val="1"/>
        <c:axId val="75804032"/>
        <c:axId val="75967872"/>
      </c:lineChart>
      <c:catAx>
        <c:axId val="75804032"/>
        <c:scaling>
          <c:orientation val="minMax"/>
        </c:scaling>
        <c:axPos val="b"/>
        <c:numFmt formatCode="General" sourceLinked="1"/>
        <c:tickLblPos val="nextTo"/>
        <c:crossAx val="75967872"/>
        <c:crosses val="autoZero"/>
        <c:auto val="1"/>
        <c:lblAlgn val="ctr"/>
        <c:lblOffset val="100"/>
      </c:catAx>
      <c:valAx>
        <c:axId val="75967872"/>
        <c:scaling>
          <c:orientation val="minMax"/>
        </c:scaling>
        <c:axPos val="l"/>
        <c:majorGridlines/>
        <c:numFmt formatCode="General" sourceLinked="1"/>
        <c:tickLblPos val="nextTo"/>
        <c:crossAx val="75804032"/>
        <c:crosses val="autoZero"/>
        <c:crossBetween val="between"/>
      </c:valAx>
    </c:plotArea>
    <c:legend>
      <c:legendPos val="r"/>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lineChart>
        <c:grouping val="stacked"/>
        <c:ser>
          <c:idx val="0"/>
          <c:order val="0"/>
          <c:tx>
            <c:strRef>
              <c:f>Sheet1!$B$1</c:f>
              <c:strCache>
                <c:ptCount val="1"/>
                <c:pt idx="0">
                  <c:v>MU</c:v>
                </c:pt>
              </c:strCache>
            </c:strRef>
          </c:tx>
          <c:marker>
            <c:symbol val="none"/>
          </c:marker>
          <c:cat>
            <c:numRef>
              <c:f>Sheet1!$A$2:$A$11</c:f>
              <c:numCache>
                <c:formatCode>General</c:formatCode>
                <c:ptCount val="10"/>
                <c:pt idx="0">
                  <c:v>1</c:v>
                </c:pt>
                <c:pt idx="1">
                  <c:v>2</c:v>
                </c:pt>
                <c:pt idx="2">
                  <c:v>3</c:v>
                </c:pt>
                <c:pt idx="3">
                  <c:v>4</c:v>
                </c:pt>
                <c:pt idx="4">
                  <c:v>5</c:v>
                </c:pt>
                <c:pt idx="5">
                  <c:v>6</c:v>
                </c:pt>
                <c:pt idx="6">
                  <c:v>7</c:v>
                </c:pt>
                <c:pt idx="7">
                  <c:v>8</c:v>
                </c:pt>
              </c:numCache>
            </c:numRef>
          </c:cat>
          <c:val>
            <c:numRef>
              <c:f>Sheet1!$B$2:$B$11</c:f>
              <c:numCache>
                <c:formatCode>General</c:formatCode>
                <c:ptCount val="10"/>
                <c:pt idx="0">
                  <c:v>25</c:v>
                </c:pt>
                <c:pt idx="1">
                  <c:v>45</c:v>
                </c:pt>
                <c:pt idx="2">
                  <c:v>60</c:v>
                </c:pt>
                <c:pt idx="3">
                  <c:v>70</c:v>
                </c:pt>
                <c:pt idx="4">
                  <c:v>75</c:v>
                </c:pt>
                <c:pt idx="5">
                  <c:v>75</c:v>
                </c:pt>
                <c:pt idx="6">
                  <c:v>70</c:v>
                </c:pt>
                <c:pt idx="7">
                  <c:v>60</c:v>
                </c:pt>
              </c:numCache>
            </c:numRef>
          </c:val>
        </c:ser>
        <c:ser>
          <c:idx val="1"/>
          <c:order val="1"/>
          <c:tx>
            <c:strRef>
              <c:f>Sheet1!$C$1</c:f>
              <c:strCache>
                <c:ptCount val="1"/>
                <c:pt idx="0">
                  <c:v>TU</c:v>
                </c:pt>
              </c:strCache>
            </c:strRef>
          </c:tx>
          <c:marker>
            <c:symbol val="none"/>
          </c:marker>
          <c:cat>
            <c:numRef>
              <c:f>Sheet1!$A$2:$A$11</c:f>
              <c:numCache>
                <c:formatCode>General</c:formatCode>
                <c:ptCount val="10"/>
                <c:pt idx="0">
                  <c:v>1</c:v>
                </c:pt>
                <c:pt idx="1">
                  <c:v>2</c:v>
                </c:pt>
                <c:pt idx="2">
                  <c:v>3</c:v>
                </c:pt>
                <c:pt idx="3">
                  <c:v>4</c:v>
                </c:pt>
                <c:pt idx="4">
                  <c:v>5</c:v>
                </c:pt>
                <c:pt idx="5">
                  <c:v>6</c:v>
                </c:pt>
                <c:pt idx="6">
                  <c:v>7</c:v>
                </c:pt>
                <c:pt idx="7">
                  <c:v>8</c:v>
                </c:pt>
              </c:numCache>
            </c:numRef>
          </c:cat>
          <c:val>
            <c:numRef>
              <c:f>Sheet1!$C$2:$C$11</c:f>
              <c:numCache>
                <c:formatCode>General</c:formatCode>
                <c:ptCount val="10"/>
                <c:pt idx="0">
                  <c:v>25</c:v>
                </c:pt>
                <c:pt idx="1">
                  <c:v>20</c:v>
                </c:pt>
                <c:pt idx="2">
                  <c:v>15</c:v>
                </c:pt>
                <c:pt idx="3">
                  <c:v>10</c:v>
                </c:pt>
                <c:pt idx="4">
                  <c:v>5</c:v>
                </c:pt>
                <c:pt idx="5">
                  <c:v>0</c:v>
                </c:pt>
                <c:pt idx="6">
                  <c:v>-5</c:v>
                </c:pt>
                <c:pt idx="7">
                  <c:v>-10</c:v>
                </c:pt>
              </c:numCache>
            </c:numRef>
          </c:val>
        </c:ser>
        <c:marker val="1"/>
        <c:axId val="76606464"/>
        <c:axId val="83547264"/>
      </c:lineChart>
      <c:catAx>
        <c:axId val="76606464"/>
        <c:scaling>
          <c:orientation val="minMax"/>
        </c:scaling>
        <c:axPos val="b"/>
        <c:numFmt formatCode="General" sourceLinked="1"/>
        <c:tickLblPos val="nextTo"/>
        <c:crossAx val="83547264"/>
        <c:crosses val="autoZero"/>
        <c:auto val="1"/>
        <c:lblAlgn val="ctr"/>
        <c:lblOffset val="100"/>
      </c:catAx>
      <c:valAx>
        <c:axId val="83547264"/>
        <c:scaling>
          <c:orientation val="minMax"/>
        </c:scaling>
        <c:axPos val="l"/>
        <c:majorGridlines/>
        <c:numFmt formatCode="General" sourceLinked="1"/>
        <c:tickLblPos val="nextTo"/>
        <c:crossAx val="76606464"/>
        <c:crosses val="autoZero"/>
        <c:crossBetween val="between"/>
      </c:valAx>
    </c:plotArea>
    <c:legend>
      <c:legendPos val="r"/>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0.12258574419770563"/>
          <c:y val="3.3911976280742682E-2"/>
          <c:w val="0.76516706479105823"/>
          <c:h val="0.90131184990765001"/>
        </c:manualLayout>
      </c:layout>
      <c:lineChart>
        <c:grouping val="standard"/>
        <c:ser>
          <c:idx val="0"/>
          <c:order val="0"/>
          <c:tx>
            <c:strRef>
              <c:f>Sheet1!$B$1</c:f>
              <c:strCache>
                <c:ptCount val="1"/>
                <c:pt idx="0">
                  <c:v>TU</c:v>
                </c:pt>
              </c:strCache>
            </c:strRef>
          </c:tx>
          <c:marker>
            <c:symbol val="none"/>
          </c:marker>
          <c:cat>
            <c:numRef>
              <c:f>Sheet1!$A$3:$A$5</c:f>
              <c:numCache>
                <c:formatCode>General</c:formatCode>
                <c:ptCount val="3"/>
                <c:pt idx="0">
                  <c:v>2</c:v>
                </c:pt>
                <c:pt idx="1">
                  <c:v>3</c:v>
                </c:pt>
                <c:pt idx="2">
                  <c:v>4</c:v>
                </c:pt>
              </c:numCache>
            </c:numRef>
          </c:cat>
          <c:val>
            <c:numRef>
              <c:f>Sheet1!$B$2:$B$9</c:f>
              <c:numCache>
                <c:formatCode>General</c:formatCode>
                <c:ptCount val="8"/>
                <c:pt idx="0">
                  <c:v>25</c:v>
                </c:pt>
                <c:pt idx="1">
                  <c:v>45</c:v>
                </c:pt>
                <c:pt idx="2">
                  <c:v>60</c:v>
                </c:pt>
                <c:pt idx="3">
                  <c:v>70</c:v>
                </c:pt>
                <c:pt idx="4">
                  <c:v>75</c:v>
                </c:pt>
                <c:pt idx="5">
                  <c:v>75</c:v>
                </c:pt>
                <c:pt idx="6">
                  <c:v>70</c:v>
                </c:pt>
                <c:pt idx="7">
                  <c:v>60</c:v>
                </c:pt>
              </c:numCache>
            </c:numRef>
          </c:val>
        </c:ser>
        <c:ser>
          <c:idx val="1"/>
          <c:order val="1"/>
          <c:tx>
            <c:strRef>
              <c:f>Sheet1!$C$1</c:f>
              <c:strCache>
                <c:ptCount val="1"/>
                <c:pt idx="0">
                  <c:v>MU</c:v>
                </c:pt>
              </c:strCache>
            </c:strRef>
          </c:tx>
          <c:marker>
            <c:symbol val="none"/>
          </c:marker>
          <c:cat>
            <c:numRef>
              <c:f>Sheet1!$A$3:$A$5</c:f>
              <c:numCache>
                <c:formatCode>General</c:formatCode>
                <c:ptCount val="3"/>
                <c:pt idx="0">
                  <c:v>2</c:v>
                </c:pt>
                <c:pt idx="1">
                  <c:v>3</c:v>
                </c:pt>
                <c:pt idx="2">
                  <c:v>4</c:v>
                </c:pt>
              </c:numCache>
            </c:numRef>
          </c:cat>
          <c:val>
            <c:numRef>
              <c:f>Sheet1!$C$2:$C$9</c:f>
              <c:numCache>
                <c:formatCode>General</c:formatCode>
                <c:ptCount val="8"/>
                <c:pt idx="0">
                  <c:v>25</c:v>
                </c:pt>
                <c:pt idx="1">
                  <c:v>20</c:v>
                </c:pt>
                <c:pt idx="2">
                  <c:v>15</c:v>
                </c:pt>
                <c:pt idx="3">
                  <c:v>10</c:v>
                </c:pt>
                <c:pt idx="4">
                  <c:v>5</c:v>
                </c:pt>
                <c:pt idx="5">
                  <c:v>0</c:v>
                </c:pt>
                <c:pt idx="6">
                  <c:v>-5</c:v>
                </c:pt>
                <c:pt idx="7">
                  <c:v>-10</c:v>
                </c:pt>
              </c:numCache>
            </c:numRef>
          </c:val>
        </c:ser>
        <c:ser>
          <c:idx val="2"/>
          <c:order val="2"/>
          <c:tx>
            <c:strRef>
              <c:f>Sheet1!$D$1</c:f>
              <c:strCache>
                <c:ptCount val="1"/>
              </c:strCache>
            </c:strRef>
          </c:tx>
          <c:marker>
            <c:symbol val="none"/>
          </c:marker>
          <c:cat>
            <c:numRef>
              <c:f>Sheet1!$A$3:$A$5</c:f>
              <c:numCache>
                <c:formatCode>General</c:formatCode>
                <c:ptCount val="3"/>
                <c:pt idx="0">
                  <c:v>2</c:v>
                </c:pt>
                <c:pt idx="1">
                  <c:v>3</c:v>
                </c:pt>
                <c:pt idx="2">
                  <c:v>4</c:v>
                </c:pt>
              </c:numCache>
            </c:numRef>
          </c:cat>
          <c:val>
            <c:numRef>
              <c:f>Sheet1!$D$2:$D$9</c:f>
              <c:numCache>
                <c:formatCode>General</c:formatCode>
                <c:ptCount val="8"/>
              </c:numCache>
            </c:numRef>
          </c:val>
        </c:ser>
        <c:marker val="1"/>
        <c:axId val="142616448"/>
        <c:axId val="147795968"/>
      </c:lineChart>
      <c:catAx>
        <c:axId val="142616448"/>
        <c:scaling>
          <c:orientation val="minMax"/>
        </c:scaling>
        <c:axPos val="b"/>
        <c:numFmt formatCode="General" sourceLinked="1"/>
        <c:tickLblPos val="nextTo"/>
        <c:crossAx val="147795968"/>
        <c:crosses val="autoZero"/>
        <c:auto val="1"/>
        <c:lblAlgn val="ctr"/>
        <c:lblOffset val="100"/>
      </c:catAx>
      <c:valAx>
        <c:axId val="147795968"/>
        <c:scaling>
          <c:orientation val="minMax"/>
        </c:scaling>
        <c:axPos val="l"/>
        <c:majorGridlines/>
        <c:numFmt formatCode="General" sourceLinked="1"/>
        <c:tickLblPos val="nextTo"/>
        <c:crossAx val="142616448"/>
        <c:crosses val="autoZero"/>
        <c:crossBetween val="between"/>
      </c:valAx>
      <c:spPr>
        <a:noFill/>
        <a:ln w="25400">
          <a:noFill/>
        </a:ln>
      </c:spPr>
    </c:plotArea>
    <c:legend>
      <c:legendPos val="r"/>
    </c:legend>
    <c:plotVisOnly val="1"/>
  </c:chart>
  <c:txPr>
    <a:bodyPr/>
    <a:lstStyle/>
    <a:p>
      <a:pPr>
        <a:defRPr sz="1800"/>
      </a:pPr>
      <a:endParaRPr lang="en-US"/>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0.88889</cdr:x>
      <cdr:y>0.76271</cdr:y>
    </cdr:from>
    <cdr:to>
      <cdr:x>0.98889</cdr:x>
      <cdr:y>0.84746</cdr:y>
    </cdr:to>
    <cdr:sp macro="" textlink="">
      <cdr:nvSpPr>
        <cdr:cNvPr id="2" name="TextBox 1"/>
        <cdr:cNvSpPr txBox="1"/>
      </cdr:nvSpPr>
      <cdr:spPr>
        <a:xfrm xmlns:a="http://schemas.openxmlformats.org/drawingml/2006/main">
          <a:off x="6096000" y="3429000"/>
          <a:ext cx="685800" cy="3810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2000" dirty="0" smtClean="0">
              <a:latin typeface="Arabic Typesetting" pitchFamily="66" charset="-78"/>
              <a:cs typeface="Arabic Typesetting" pitchFamily="66" charset="-78"/>
            </a:rPr>
            <a:t>X axis</a:t>
          </a:r>
          <a:endParaRPr lang="en-US" sz="2000" dirty="0">
            <a:latin typeface="Arabic Typesetting" pitchFamily="66" charset="-78"/>
            <a:cs typeface="Arabic Typesetting" pitchFamily="66" charset="-78"/>
          </a:endParaRP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EC080C4-D385-4002-8289-5681068A908D}"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C080C4-D385-4002-8289-5681068A908D}"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C080C4-D385-4002-8289-5681068A908D}"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C080C4-D385-4002-8289-5681068A908D}"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C080C4-D385-4002-8289-5681068A908D}" type="datetimeFigureOut">
              <a:rPr lang="en-US" smtClean="0"/>
              <a:pPr/>
              <a:t>8/14/2023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EC080C4-D385-4002-8289-5681068A908D}" type="datetimeFigureOut">
              <a:rPr lang="en-US" smtClean="0"/>
              <a:pPr/>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EC080C4-D385-4002-8289-5681068A908D}" type="datetimeFigureOut">
              <a:rPr lang="en-US" smtClean="0"/>
              <a:pPr/>
              <a:t>8/14/2023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EC080C4-D385-4002-8289-5681068A908D}" type="datetimeFigureOut">
              <a:rPr lang="en-US" smtClean="0"/>
              <a:pPr/>
              <a:t>8/14/2023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C080C4-D385-4002-8289-5681068A908D}" type="datetimeFigureOut">
              <a:rPr lang="en-US" smtClean="0"/>
              <a:pPr/>
              <a:t>8/14/2023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C080C4-D385-4002-8289-5681068A908D}" type="datetimeFigureOut">
              <a:rPr lang="en-US" smtClean="0"/>
              <a:pPr/>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C080C4-D385-4002-8289-5681068A908D}" type="datetimeFigureOut">
              <a:rPr lang="en-US" smtClean="0"/>
              <a:pPr/>
              <a:t>8/14/2023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1D4A0B-54A7-4B09-81BC-B58FD38FE1E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C080C4-D385-4002-8289-5681068A908D}" type="datetimeFigureOut">
              <a:rPr lang="en-US" smtClean="0"/>
              <a:pPr/>
              <a:t>8/14/2023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D4A0B-54A7-4B09-81BC-B58FD38FE1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6.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831975"/>
          </a:xfrm>
        </p:spPr>
        <p:txBody>
          <a:bodyPr>
            <a:normAutofit fontScale="90000"/>
          </a:bodyPr>
          <a:lstStyle/>
          <a:p>
            <a:r>
              <a:rPr lang="en-US" sz="8000" u="sng" dirty="0" smtClean="0">
                <a:latin typeface="Arabic Typesetting" pitchFamily="66" charset="-78"/>
                <a:cs typeface="Arabic Typesetting" pitchFamily="66" charset="-78"/>
              </a:rPr>
              <a:t>UTILITY AND MARGINAL UTILITY</a:t>
            </a:r>
            <a:r>
              <a:rPr lang="en-US" dirty="0" smtClean="0">
                <a:latin typeface="Arabic Typesetting" pitchFamily="66" charset="-78"/>
                <a:cs typeface="Arabic Typesetting" pitchFamily="66" charset="-78"/>
              </a:rPr>
              <a:t/>
            </a:r>
            <a:br>
              <a:rPr lang="en-US" dirty="0" smtClean="0">
                <a:latin typeface="Arabic Typesetting" pitchFamily="66" charset="-78"/>
                <a:cs typeface="Arabic Typesetting" pitchFamily="66" charset="-78"/>
              </a:rPr>
            </a:br>
            <a:r>
              <a:rPr lang="en-US" dirty="0" smtClean="0">
                <a:latin typeface="Kruti Dev 016" pitchFamily="2" charset="0"/>
              </a:rPr>
              <a:t/>
            </a:r>
            <a:br>
              <a:rPr lang="en-US" dirty="0" smtClean="0">
                <a:latin typeface="Kruti Dev 016" pitchFamily="2" charset="0"/>
              </a:rPr>
            </a:br>
            <a:endParaRPr lang="en-US" dirty="0"/>
          </a:p>
        </p:txBody>
      </p:sp>
      <p:sp>
        <p:nvSpPr>
          <p:cNvPr id="3" name="Subtitle 2"/>
          <p:cNvSpPr>
            <a:spLocks noGrp="1"/>
          </p:cNvSpPr>
          <p:nvPr>
            <p:ph type="subTitle" idx="1"/>
          </p:nvPr>
        </p:nvSpPr>
        <p:spPr>
          <a:xfrm>
            <a:off x="5105400" y="5638800"/>
            <a:ext cx="3810000" cy="990600"/>
          </a:xfrm>
        </p:spPr>
        <p:txBody>
          <a:bodyPr>
            <a:noAutofit/>
          </a:bodyPr>
          <a:lstStyle/>
          <a:p>
            <a:r>
              <a:rPr lang="en-US" sz="2000" dirty="0" smtClean="0">
                <a:solidFill>
                  <a:schemeClr val="tx1"/>
                </a:solidFill>
                <a:latin typeface="Arabic Typesetting" pitchFamily="66" charset="-78"/>
                <a:cs typeface="Arabic Typesetting" pitchFamily="66" charset="-78"/>
              </a:rPr>
              <a:t>ANKITA VERMA</a:t>
            </a:r>
          </a:p>
          <a:p>
            <a:r>
              <a:rPr lang="en-US" sz="2000" dirty="0" smtClean="0">
                <a:solidFill>
                  <a:schemeClr val="tx1"/>
                </a:solidFill>
                <a:latin typeface="Arabic Typesetting" pitchFamily="66" charset="-78"/>
                <a:cs typeface="Arabic Typesetting" pitchFamily="66" charset="-78"/>
              </a:rPr>
              <a:t>DEPT. OF COMMERCE</a:t>
            </a:r>
          </a:p>
          <a:p>
            <a:r>
              <a:rPr lang="en-US" sz="2000" dirty="0" smtClean="0">
                <a:solidFill>
                  <a:schemeClr val="tx1"/>
                </a:solidFill>
                <a:latin typeface="Arabic Typesetting" pitchFamily="66" charset="-78"/>
                <a:cs typeface="Arabic Typesetting" pitchFamily="66" charset="-78"/>
              </a:rPr>
              <a:t>DURGA COLLEGE, RAIPUR</a:t>
            </a:r>
            <a:endParaRPr lang="en-US" sz="2000" dirty="0">
              <a:solidFill>
                <a:schemeClr val="tx1"/>
              </a:solidFill>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marL="342900" indent="-342900"/>
            <a:r>
              <a:rPr lang="en-US" u="sng" dirty="0" smtClean="0">
                <a:latin typeface="Arabic Typesetting" pitchFamily="66" charset="-78"/>
                <a:cs typeface="Arabic Typesetting" pitchFamily="66" charset="-78"/>
              </a:rPr>
              <a:t>Total Utility-</a:t>
            </a:r>
          </a:p>
        </p:txBody>
      </p:sp>
      <p:sp>
        <p:nvSpPr>
          <p:cNvPr id="3" name="TextBox 2"/>
          <p:cNvSpPr txBox="1"/>
          <p:nvPr/>
        </p:nvSpPr>
        <p:spPr>
          <a:xfrm>
            <a:off x="838200" y="1371600"/>
            <a:ext cx="7315200" cy="4524315"/>
          </a:xfrm>
          <a:prstGeom prst="rect">
            <a:avLst/>
          </a:prstGeom>
          <a:noFill/>
        </p:spPr>
        <p:txBody>
          <a:bodyPr wrap="square" rtlCol="0">
            <a:spAutoFit/>
          </a:bodyPr>
          <a:lstStyle/>
          <a:p>
            <a:pPr marL="342900" indent="-342900"/>
            <a:endParaRPr lang="en-US" sz="2800" b="1" dirty="0" smtClean="0">
              <a:latin typeface="Arabic Typesetting" pitchFamily="66" charset="-78"/>
              <a:cs typeface="Arabic Typesetting" pitchFamily="66" charset="-78"/>
            </a:endParaRPr>
          </a:p>
          <a:p>
            <a:r>
              <a:rPr lang="en-US" sz="2800" dirty="0" smtClean="0">
                <a:latin typeface="Arabic Typesetting" pitchFamily="66" charset="-78"/>
                <a:cs typeface="Arabic Typesetting" pitchFamily="66" charset="-78"/>
              </a:rPr>
              <a:t>The  overall level of satisfaction derived from consuming a good or service. It may be defined as the sum of the utility derived from each unit consumed of the commodity. </a:t>
            </a:r>
          </a:p>
          <a:p>
            <a:r>
              <a:rPr lang="en-US" sz="2800" dirty="0" smtClean="0">
                <a:latin typeface="Arabic Typesetting" pitchFamily="66" charset="-78"/>
                <a:cs typeface="Arabic Typesetting" pitchFamily="66" charset="-78"/>
              </a:rPr>
              <a:t> </a:t>
            </a:r>
          </a:p>
          <a:p>
            <a:r>
              <a:rPr lang="en-US" sz="2800" dirty="0" smtClean="0">
                <a:latin typeface="Arabic Typesetting" pitchFamily="66" charset="-78"/>
                <a:cs typeface="Arabic Typesetting" pitchFamily="66" charset="-78"/>
              </a:rPr>
              <a:t>If consumer consumes four units of a commodity derives U1, U2,U3, U4 </a:t>
            </a:r>
            <a:r>
              <a:rPr lang="en-US" sz="2800" dirty="0" err="1" smtClean="0">
                <a:latin typeface="Arabic Typesetting" pitchFamily="66" charset="-78"/>
                <a:cs typeface="Arabic Typesetting" pitchFamily="66" charset="-78"/>
              </a:rPr>
              <a:t>utils</a:t>
            </a:r>
            <a:r>
              <a:rPr lang="en-US" sz="2800" dirty="0" smtClean="0">
                <a:latin typeface="Arabic Typesetting" pitchFamily="66" charset="-78"/>
                <a:cs typeface="Arabic Typesetting" pitchFamily="66" charset="-78"/>
              </a:rPr>
              <a:t> from the successive units consumed, then </a:t>
            </a:r>
          </a:p>
          <a:p>
            <a:r>
              <a:rPr lang="en-US" sz="2800" dirty="0" smtClean="0">
                <a:latin typeface="Arabic Typesetting" pitchFamily="66" charset="-78"/>
                <a:cs typeface="Arabic Typesetting" pitchFamily="66" charset="-78"/>
              </a:rPr>
              <a:t>        TU =  U1+U2+U3+U4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47800" y="1752600"/>
            <a:ext cx="6400800" cy="5447645"/>
          </a:xfrm>
          <a:prstGeom prst="rect">
            <a:avLst/>
          </a:prstGeom>
          <a:noFill/>
        </p:spPr>
        <p:txBody>
          <a:bodyPr wrap="square" rtlCol="0">
            <a:spAutoFit/>
          </a:bodyPr>
          <a:lstStyle/>
          <a:p>
            <a:pPr marL="342900" indent="-342900">
              <a:buAutoNum type="arabicPeriod"/>
            </a:pPr>
            <a:endParaRPr lang="en-US" dirty="0" smtClean="0"/>
          </a:p>
          <a:p>
            <a:pPr marL="342900" indent="-342900"/>
            <a:r>
              <a:rPr lang="en-US" sz="2800" dirty="0" smtClean="0">
                <a:latin typeface="Arabic Typesetting" pitchFamily="66" charset="-78"/>
                <a:cs typeface="Arabic Typesetting" pitchFamily="66" charset="-78"/>
              </a:rPr>
              <a:t>Additional satisfaction that an individual derives from consuming an additional unit of a good or service. </a:t>
            </a:r>
          </a:p>
          <a:p>
            <a:pPr marL="342900" indent="-342900"/>
            <a:r>
              <a:rPr lang="en-US" sz="2800" dirty="0" smtClean="0">
                <a:latin typeface="Arabic Typesetting" pitchFamily="66" charset="-78"/>
                <a:cs typeface="Arabic Typesetting" pitchFamily="66" charset="-78"/>
              </a:rPr>
              <a:t>It is the addition to TU derived from consuming an additional unity of commodity.</a:t>
            </a:r>
          </a:p>
          <a:p>
            <a:pPr marL="342900" indent="-342900"/>
            <a:endParaRPr lang="en-US" sz="2800" dirty="0" smtClean="0">
              <a:latin typeface="Arabic Typesetting" pitchFamily="66" charset="-78"/>
              <a:cs typeface="Arabic Typesetting" pitchFamily="66" charset="-78"/>
            </a:endParaRPr>
          </a:p>
          <a:p>
            <a:pPr marL="342900" indent="-342900"/>
            <a:r>
              <a:rPr lang="en-US" sz="2800" dirty="0" smtClean="0">
                <a:latin typeface="Arabic Typesetting" pitchFamily="66" charset="-78"/>
                <a:cs typeface="Arabic Typesetting" pitchFamily="66" charset="-78"/>
              </a:rPr>
              <a:t>Formula:</a:t>
            </a:r>
            <a:r>
              <a:rPr lang="en-US" sz="2400" dirty="0" smtClean="0">
                <a:latin typeface="Arabic Typesetting" pitchFamily="66" charset="-78"/>
                <a:cs typeface="Arabic Typesetting" pitchFamily="66" charset="-78"/>
              </a:rPr>
              <a:t> MU =   </a:t>
            </a:r>
            <a:r>
              <a:rPr lang="en-US" sz="2400" u="sng" dirty="0" smtClean="0">
                <a:latin typeface="Arabic Typesetting" pitchFamily="66" charset="-78"/>
                <a:cs typeface="Arabic Typesetting" pitchFamily="66" charset="-78"/>
              </a:rPr>
              <a:t>Change in total utility</a:t>
            </a:r>
          </a:p>
          <a:p>
            <a:pPr marL="342900" indent="-342900"/>
            <a:r>
              <a:rPr lang="en-US" sz="2400" dirty="0" smtClean="0">
                <a:latin typeface="Arabic Typesetting" pitchFamily="66" charset="-78"/>
                <a:cs typeface="Arabic Typesetting" pitchFamily="66" charset="-78"/>
              </a:rPr>
              <a:t>                              Change in quantity</a:t>
            </a:r>
          </a:p>
          <a:p>
            <a:pPr marL="342900" indent="-342900"/>
            <a:endParaRPr lang="en-US" sz="2800" dirty="0" smtClean="0">
              <a:latin typeface="Arabic Typesetting" pitchFamily="66" charset="-78"/>
              <a:cs typeface="Arabic Typesetting" pitchFamily="66" charset="-78"/>
            </a:endParaRPr>
          </a:p>
          <a:p>
            <a:pPr marL="342900" indent="-342900"/>
            <a:endParaRPr lang="en-US" dirty="0" smtClean="0"/>
          </a:p>
          <a:p>
            <a:pPr marL="342900" indent="-342900"/>
            <a:endParaRPr lang="en-US" dirty="0" smtClean="0"/>
          </a:p>
          <a:p>
            <a:pPr marL="342900" indent="-342900"/>
            <a:endParaRPr lang="en-US" dirty="0"/>
          </a:p>
        </p:txBody>
      </p:sp>
      <p:sp>
        <p:nvSpPr>
          <p:cNvPr id="4" name="Title 3"/>
          <p:cNvSpPr>
            <a:spLocks noGrp="1"/>
          </p:cNvSpPr>
          <p:nvPr>
            <p:ph type="title"/>
          </p:nvPr>
        </p:nvSpPr>
        <p:spPr>
          <a:xfrm>
            <a:off x="457200" y="1066800"/>
            <a:ext cx="8229600" cy="533400"/>
          </a:xfrm>
        </p:spPr>
        <p:txBody>
          <a:bodyPr>
            <a:noAutofit/>
          </a:bodyPr>
          <a:lstStyle/>
          <a:p>
            <a:r>
              <a:rPr lang="en-US" sz="6000" u="sng" dirty="0" smtClean="0">
                <a:latin typeface="Arabic Typesetting" pitchFamily="66" charset="-78"/>
                <a:cs typeface="Arabic Typesetting" pitchFamily="66" charset="-78"/>
              </a:rPr>
              <a:t>Marginal utility (MU)-</a:t>
            </a:r>
            <a:r>
              <a:rPr lang="en-US" sz="6000" dirty="0" smtClean="0">
                <a:latin typeface="Arabic Typesetting" pitchFamily="66" charset="-78"/>
                <a:cs typeface="Arabic Typesetting" pitchFamily="66" charset="-78"/>
              </a:rPr>
              <a:t/>
            </a:r>
            <a:br>
              <a:rPr lang="en-US" sz="6000" dirty="0" smtClean="0">
                <a:latin typeface="Arabic Typesetting" pitchFamily="66" charset="-78"/>
                <a:cs typeface="Arabic Typesetting" pitchFamily="66" charset="-78"/>
              </a:rPr>
            </a:br>
            <a:endParaRPr lang="en-US" sz="6000" dirty="0">
              <a:latin typeface="Arabic Typesetting" pitchFamily="66" charset="-78"/>
              <a:cs typeface="Arabic Typesetting" pitchFamily="66"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Form of Marginal Utility</a:t>
            </a:r>
            <a:endParaRPr lang="en-US" sz="6000" u="sng" dirty="0">
              <a:latin typeface="Arabic Typesetting" pitchFamily="66" charset="-78"/>
              <a:cs typeface="Arabic Typesetting" pitchFamily="66" charset="-78"/>
            </a:endParaRPr>
          </a:p>
        </p:txBody>
      </p:sp>
      <p:sp>
        <p:nvSpPr>
          <p:cNvPr id="3" name="TextBox 2"/>
          <p:cNvSpPr txBox="1"/>
          <p:nvPr/>
        </p:nvSpPr>
        <p:spPr>
          <a:xfrm>
            <a:off x="990600" y="1600200"/>
            <a:ext cx="6934200" cy="954107"/>
          </a:xfrm>
          <a:prstGeom prst="rect">
            <a:avLst/>
          </a:prstGeom>
          <a:noFill/>
        </p:spPr>
        <p:txBody>
          <a:bodyPr wrap="square" rtlCol="0">
            <a:spAutoFit/>
          </a:bodyPr>
          <a:lstStyle/>
          <a:p>
            <a:r>
              <a:rPr lang="en-US" sz="2800" dirty="0" smtClean="0">
                <a:latin typeface="Arabic Typesetting" pitchFamily="66" charset="-78"/>
                <a:cs typeface="Arabic Typesetting" pitchFamily="66" charset="-78"/>
              </a:rPr>
              <a:t>Forms of Marginal Utility – The concept of marginal utility has been explain in table no. 1.</a:t>
            </a:r>
            <a:endParaRPr lang="en-US" sz="2800" dirty="0">
              <a:latin typeface="Arabic Typesetting" pitchFamily="66" charset="-78"/>
              <a:cs typeface="Arabic Typesetting" pitchFamily="66" charset="-78"/>
            </a:endParaRPr>
          </a:p>
        </p:txBody>
      </p:sp>
      <p:graphicFrame>
        <p:nvGraphicFramePr>
          <p:cNvPr id="11" name="Table 10"/>
          <p:cNvGraphicFramePr>
            <a:graphicFrameLocks noGrp="1"/>
          </p:cNvGraphicFramePr>
          <p:nvPr/>
        </p:nvGraphicFramePr>
        <p:xfrm>
          <a:off x="609600" y="2590800"/>
          <a:ext cx="7391400" cy="3400269"/>
        </p:xfrm>
        <a:graphic>
          <a:graphicData uri="http://schemas.openxmlformats.org/drawingml/2006/table">
            <a:tbl>
              <a:tblPr firstRow="1" bandRow="1">
                <a:tableStyleId>{5C22544A-7EE6-4342-B048-85BDC9FD1C3A}</a:tableStyleId>
              </a:tblPr>
              <a:tblGrid>
                <a:gridCol w="914400"/>
                <a:gridCol w="1981200"/>
                <a:gridCol w="4495800"/>
              </a:tblGrid>
              <a:tr h="745298">
                <a:tc>
                  <a:txBody>
                    <a:bodyPr/>
                    <a:lstStyle/>
                    <a:p>
                      <a:r>
                        <a:rPr lang="en-US" dirty="0" smtClean="0"/>
                        <a:t>NO OF BREAD</a:t>
                      </a:r>
                      <a:endParaRPr lang="en-US" dirty="0"/>
                    </a:p>
                  </a:txBody>
                  <a:tcPr/>
                </a:tc>
                <a:tc>
                  <a:txBody>
                    <a:bodyPr/>
                    <a:lstStyle/>
                    <a:p>
                      <a:r>
                        <a:rPr lang="en-US" dirty="0" smtClean="0"/>
                        <a:t>TOTAL UTILITY (TU)</a:t>
                      </a:r>
                      <a:endParaRPr lang="en-US" dirty="0"/>
                    </a:p>
                  </a:txBody>
                  <a:tcPr/>
                </a:tc>
                <a:tc>
                  <a:txBody>
                    <a:bodyPr/>
                    <a:lstStyle/>
                    <a:p>
                      <a:r>
                        <a:rPr lang="en-US" dirty="0" smtClean="0"/>
                        <a:t>MARGINAL UTILITY</a:t>
                      </a:r>
                      <a:r>
                        <a:rPr lang="en-US" baseline="0" dirty="0" smtClean="0"/>
                        <a:t> (MU)</a:t>
                      </a:r>
                      <a:endParaRPr lang="en-US" dirty="0"/>
                    </a:p>
                  </a:txBody>
                  <a:tcPr/>
                </a:tc>
              </a:tr>
              <a:tr h="2654971">
                <a:tc>
                  <a:txBody>
                    <a:bodyPr/>
                    <a:lstStyle/>
                    <a:p>
                      <a:pPr algn="ctr"/>
                      <a:r>
                        <a:rPr lang="en-US" dirty="0" smtClean="0"/>
                        <a:t>1</a:t>
                      </a:r>
                    </a:p>
                    <a:p>
                      <a:pPr algn="ctr"/>
                      <a:r>
                        <a:rPr lang="en-US" dirty="0" smtClean="0"/>
                        <a:t>2</a:t>
                      </a:r>
                    </a:p>
                    <a:p>
                      <a:pPr algn="ctr"/>
                      <a:r>
                        <a:rPr lang="en-US" dirty="0" smtClean="0"/>
                        <a:t>3</a:t>
                      </a:r>
                    </a:p>
                    <a:p>
                      <a:pPr algn="ctr"/>
                      <a:r>
                        <a:rPr lang="en-US" dirty="0" smtClean="0"/>
                        <a:t>4</a:t>
                      </a:r>
                    </a:p>
                    <a:p>
                      <a:pPr algn="ctr"/>
                      <a:r>
                        <a:rPr lang="en-US" dirty="0" smtClean="0"/>
                        <a:t>5</a:t>
                      </a:r>
                    </a:p>
                    <a:p>
                      <a:pPr algn="ctr"/>
                      <a:r>
                        <a:rPr lang="en-US" dirty="0" smtClean="0"/>
                        <a:t>6</a:t>
                      </a:r>
                    </a:p>
                    <a:p>
                      <a:pPr algn="ctr"/>
                      <a:r>
                        <a:rPr lang="en-US" dirty="0" smtClean="0"/>
                        <a:t>7</a:t>
                      </a:r>
                    </a:p>
                    <a:p>
                      <a:pPr algn="ctr"/>
                      <a:r>
                        <a:rPr lang="en-US" dirty="0" smtClean="0"/>
                        <a:t>8</a:t>
                      </a:r>
                      <a:endParaRPr lang="en-US" dirty="0"/>
                    </a:p>
                  </a:txBody>
                  <a:tcPr/>
                </a:tc>
                <a:tc>
                  <a:txBody>
                    <a:bodyPr/>
                    <a:lstStyle/>
                    <a:p>
                      <a:pPr algn="ctr"/>
                      <a:r>
                        <a:rPr lang="en-US" dirty="0" smtClean="0"/>
                        <a:t>25</a:t>
                      </a:r>
                    </a:p>
                    <a:p>
                      <a:pPr algn="ctr"/>
                      <a:r>
                        <a:rPr lang="en-US" dirty="0" smtClean="0"/>
                        <a:t>45</a:t>
                      </a:r>
                    </a:p>
                    <a:p>
                      <a:pPr algn="ctr"/>
                      <a:r>
                        <a:rPr lang="en-US" dirty="0" smtClean="0"/>
                        <a:t>60</a:t>
                      </a:r>
                    </a:p>
                    <a:p>
                      <a:pPr algn="ctr"/>
                      <a:r>
                        <a:rPr lang="en-US" dirty="0" smtClean="0"/>
                        <a:t>70</a:t>
                      </a:r>
                    </a:p>
                    <a:p>
                      <a:pPr algn="ctr"/>
                      <a:r>
                        <a:rPr lang="en-US" dirty="0" smtClean="0"/>
                        <a:t>75</a:t>
                      </a:r>
                    </a:p>
                    <a:p>
                      <a:pPr algn="ctr"/>
                      <a:r>
                        <a:rPr lang="en-US" dirty="0" smtClean="0"/>
                        <a:t>75</a:t>
                      </a:r>
                    </a:p>
                    <a:p>
                      <a:pPr algn="ctr"/>
                      <a:r>
                        <a:rPr lang="en-US" dirty="0" smtClean="0"/>
                        <a:t>70.</a:t>
                      </a:r>
                    </a:p>
                    <a:p>
                      <a:pPr algn="ctr"/>
                      <a:r>
                        <a:rPr lang="en-US" dirty="0" smtClean="0"/>
                        <a:t>60</a:t>
                      </a:r>
                      <a:endParaRPr lang="en-US" dirty="0"/>
                    </a:p>
                  </a:txBody>
                  <a:tcPr/>
                </a:tc>
                <a:tc>
                  <a:txBody>
                    <a:bodyPr/>
                    <a:lstStyle/>
                    <a:p>
                      <a:r>
                        <a:rPr lang="en-US" dirty="0" smtClean="0"/>
                        <a:t>25</a:t>
                      </a:r>
                    </a:p>
                    <a:p>
                      <a:r>
                        <a:rPr lang="en-US" dirty="0" smtClean="0"/>
                        <a:t>20</a:t>
                      </a:r>
                    </a:p>
                    <a:p>
                      <a:r>
                        <a:rPr lang="en-US" dirty="0" smtClean="0"/>
                        <a:t>15</a:t>
                      </a:r>
                    </a:p>
                    <a:p>
                      <a:r>
                        <a:rPr lang="en-US" dirty="0" smtClean="0"/>
                        <a:t>10</a:t>
                      </a:r>
                    </a:p>
                    <a:p>
                      <a:r>
                        <a:rPr lang="en-US" dirty="0" smtClean="0"/>
                        <a:t>5</a:t>
                      </a:r>
                    </a:p>
                    <a:p>
                      <a:r>
                        <a:rPr lang="en-US" dirty="0" smtClean="0"/>
                        <a:t>0</a:t>
                      </a:r>
                    </a:p>
                    <a:p>
                      <a:r>
                        <a:rPr lang="en-US" dirty="0" smtClean="0"/>
                        <a:t>-5</a:t>
                      </a:r>
                    </a:p>
                    <a:p>
                      <a:r>
                        <a:rPr lang="en-US" dirty="0" smtClean="0"/>
                        <a:t>-10</a:t>
                      </a:r>
                      <a:endParaRPr lang="en-US" dirty="0"/>
                    </a:p>
                  </a:txBody>
                  <a:tcPr/>
                </a:tc>
              </a:tr>
            </a:tbl>
          </a:graphicData>
        </a:graphic>
      </p:graphicFrame>
      <p:sp>
        <p:nvSpPr>
          <p:cNvPr id="12" name="Right Brace 11"/>
          <p:cNvSpPr/>
          <p:nvPr/>
        </p:nvSpPr>
        <p:spPr>
          <a:xfrm>
            <a:off x="4038600" y="3505200"/>
            <a:ext cx="304800" cy="11430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 name="TextBox 13"/>
          <p:cNvSpPr txBox="1"/>
          <p:nvPr/>
        </p:nvSpPr>
        <p:spPr>
          <a:xfrm>
            <a:off x="4648200" y="3810000"/>
            <a:ext cx="2895600" cy="369332"/>
          </a:xfrm>
          <a:prstGeom prst="rect">
            <a:avLst/>
          </a:prstGeom>
          <a:noFill/>
        </p:spPr>
        <p:txBody>
          <a:bodyPr wrap="square" rtlCol="0">
            <a:spAutoFit/>
          </a:bodyPr>
          <a:lstStyle/>
          <a:p>
            <a:r>
              <a:rPr lang="en-US" dirty="0" smtClean="0"/>
              <a:t>Positive Marginal Utility</a:t>
            </a:r>
            <a:endParaRPr lang="en-US" dirty="0"/>
          </a:p>
        </p:txBody>
      </p:sp>
      <p:sp>
        <p:nvSpPr>
          <p:cNvPr id="15" name="Right Arrow 14"/>
          <p:cNvSpPr/>
          <p:nvPr/>
        </p:nvSpPr>
        <p:spPr>
          <a:xfrm>
            <a:off x="4038600" y="48006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4572000" y="4572000"/>
            <a:ext cx="2209800" cy="369332"/>
          </a:xfrm>
          <a:prstGeom prst="rect">
            <a:avLst/>
          </a:prstGeom>
          <a:noFill/>
        </p:spPr>
        <p:txBody>
          <a:bodyPr wrap="square" rtlCol="0">
            <a:spAutoFit/>
          </a:bodyPr>
          <a:lstStyle/>
          <a:p>
            <a:r>
              <a:rPr lang="en-US" dirty="0" smtClean="0"/>
              <a:t>Zero Marginal Utility</a:t>
            </a:r>
            <a:endParaRPr lang="en-US" dirty="0"/>
          </a:p>
        </p:txBody>
      </p:sp>
      <p:sp>
        <p:nvSpPr>
          <p:cNvPr id="17" name="Right Brace 16"/>
          <p:cNvSpPr/>
          <p:nvPr/>
        </p:nvSpPr>
        <p:spPr>
          <a:xfrm>
            <a:off x="4114800" y="5181600"/>
            <a:ext cx="228600" cy="228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 name="TextBox 18"/>
          <p:cNvSpPr txBox="1"/>
          <p:nvPr/>
        </p:nvSpPr>
        <p:spPr>
          <a:xfrm>
            <a:off x="4648200" y="5105400"/>
            <a:ext cx="2971800" cy="369332"/>
          </a:xfrm>
          <a:prstGeom prst="rect">
            <a:avLst/>
          </a:prstGeom>
          <a:noFill/>
        </p:spPr>
        <p:txBody>
          <a:bodyPr wrap="square" rtlCol="0">
            <a:spAutoFit/>
          </a:bodyPr>
          <a:lstStyle/>
          <a:p>
            <a:r>
              <a:rPr lang="en-US" dirty="0" smtClean="0"/>
              <a:t>Negative Marginal Utility</a:t>
            </a:r>
            <a:endParaRPr lang="en-US" dirty="0"/>
          </a:p>
        </p:txBody>
      </p:sp>
      <p:sp>
        <p:nvSpPr>
          <p:cNvPr id="21" name="TextBox 20"/>
          <p:cNvSpPr txBox="1"/>
          <p:nvPr/>
        </p:nvSpPr>
        <p:spPr>
          <a:xfrm>
            <a:off x="2514600" y="6172200"/>
            <a:ext cx="4267200" cy="338554"/>
          </a:xfrm>
          <a:prstGeom prst="rect">
            <a:avLst/>
          </a:prstGeom>
          <a:noFill/>
        </p:spPr>
        <p:txBody>
          <a:bodyPr wrap="square" rtlCol="0">
            <a:spAutoFit/>
          </a:bodyPr>
          <a:lstStyle/>
          <a:p>
            <a:r>
              <a:rPr lang="en-US" sz="1600" dirty="0" smtClean="0"/>
              <a:t>Table no.1 Marginal and Total Utility</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Autofit/>
          </a:bodyPr>
          <a:lstStyle/>
          <a:p>
            <a:r>
              <a:rPr lang="en-US" u="sng" dirty="0" smtClean="0">
                <a:latin typeface="Arabic Typesetting" pitchFamily="66" charset="-78"/>
                <a:cs typeface="Arabic Typesetting" pitchFamily="66" charset="-78"/>
              </a:rPr>
              <a:t>Three forms of Marginal Utility</a:t>
            </a:r>
            <a:endParaRPr lang="en-US" u="sng" dirty="0">
              <a:latin typeface="Arabic Typesetting" pitchFamily="66" charset="-78"/>
              <a:cs typeface="Arabic Typesetting" pitchFamily="66" charset="-78"/>
            </a:endParaRPr>
          </a:p>
        </p:txBody>
      </p:sp>
      <p:sp>
        <p:nvSpPr>
          <p:cNvPr id="4" name="TextBox 3"/>
          <p:cNvSpPr txBox="1"/>
          <p:nvPr/>
        </p:nvSpPr>
        <p:spPr>
          <a:xfrm>
            <a:off x="762000" y="1442621"/>
            <a:ext cx="8153400" cy="4401205"/>
          </a:xfrm>
          <a:prstGeom prst="rect">
            <a:avLst/>
          </a:prstGeom>
          <a:noFill/>
        </p:spPr>
        <p:txBody>
          <a:bodyPr wrap="square" rtlCol="0">
            <a:spAutoFit/>
          </a:bodyPr>
          <a:lstStyle/>
          <a:p>
            <a:r>
              <a:rPr lang="en-US" sz="2000" dirty="0" smtClean="0">
                <a:latin typeface="Arabic Typesetting" pitchFamily="66" charset="-78"/>
                <a:cs typeface="Arabic Typesetting" pitchFamily="66" charset="-78"/>
              </a:rPr>
              <a:t>From the above table it is clear that Marginal Utility has three form</a:t>
            </a:r>
          </a:p>
          <a:p>
            <a:endParaRPr lang="en-US" sz="2000" dirty="0" smtClean="0">
              <a:latin typeface="Arabic Typesetting" pitchFamily="66" charset="-78"/>
              <a:cs typeface="Arabic Typesetting" pitchFamily="66" charset="-78"/>
            </a:endParaRPr>
          </a:p>
          <a:p>
            <a:pPr marL="342900" indent="-342900">
              <a:buFont typeface="+mj-lt"/>
              <a:buAutoNum type="arabicPeriod"/>
            </a:pPr>
            <a:r>
              <a:rPr lang="en-US" sz="2000" dirty="0" smtClean="0">
                <a:latin typeface="Arabic Typesetting" pitchFamily="66" charset="-78"/>
                <a:cs typeface="Arabic Typesetting" pitchFamily="66" charset="-78"/>
              </a:rPr>
              <a:t> </a:t>
            </a:r>
            <a:r>
              <a:rPr lang="en-US" sz="2000" u="sng" dirty="0" smtClean="0">
                <a:latin typeface="Arabic Typesetting" pitchFamily="66" charset="-78"/>
                <a:cs typeface="Arabic Typesetting" pitchFamily="66" charset="-78"/>
              </a:rPr>
              <a:t>Positive Marginal Utility </a:t>
            </a:r>
            <a:r>
              <a:rPr lang="en-US" sz="2000" dirty="0" smtClean="0">
                <a:latin typeface="Arabic Typesetting" pitchFamily="66" charset="-78"/>
                <a:cs typeface="Arabic Typesetting" pitchFamily="66" charset="-78"/>
              </a:rPr>
              <a:t>– When the TU of a commodity increase by the sum of the marginal utility derived from the consumption of successive units, the MU of the commodity is positive. According to the table, marginal utility is positive up to the fifth unit of bread.</a:t>
            </a:r>
          </a:p>
          <a:p>
            <a:pPr marL="342900" indent="-342900">
              <a:buFont typeface="+mj-lt"/>
              <a:buAutoNum type="arabicPeriod"/>
            </a:pPr>
            <a:endParaRPr lang="en-US" sz="2000" dirty="0" smtClean="0">
              <a:latin typeface="Arabic Typesetting" pitchFamily="66" charset="-78"/>
              <a:cs typeface="Arabic Typesetting" pitchFamily="66" charset="-78"/>
            </a:endParaRPr>
          </a:p>
          <a:p>
            <a:pPr marL="342900" indent="-342900">
              <a:buFont typeface="+mj-lt"/>
              <a:buAutoNum type="arabicPeriod"/>
            </a:pPr>
            <a:r>
              <a:rPr lang="en-US" sz="2000" dirty="0" smtClean="0">
                <a:latin typeface="Arabic Typesetting" pitchFamily="66" charset="-78"/>
                <a:cs typeface="Arabic Typesetting" pitchFamily="66" charset="-78"/>
              </a:rPr>
              <a:t> Zero  Marginal Utility – The Marginal Utility of the consumption on the sixth unit is zero and the TU is 75.</a:t>
            </a:r>
          </a:p>
          <a:p>
            <a:pPr marL="342900" indent="-342900">
              <a:buFont typeface="+mj-lt"/>
              <a:buAutoNum type="arabicPeriod"/>
            </a:pPr>
            <a:endParaRPr lang="en-US" sz="2000" dirty="0" smtClean="0">
              <a:latin typeface="Arabic Typesetting" pitchFamily="66" charset="-78"/>
              <a:cs typeface="Arabic Typesetting" pitchFamily="66" charset="-78"/>
            </a:endParaRPr>
          </a:p>
          <a:p>
            <a:pPr marL="342900" indent="-342900">
              <a:buFont typeface="+mj-lt"/>
              <a:buAutoNum type="arabicPeriod"/>
            </a:pPr>
            <a:r>
              <a:rPr lang="en-US" sz="2000" dirty="0" smtClean="0">
                <a:latin typeface="Arabic Typesetting" pitchFamily="66" charset="-78"/>
                <a:cs typeface="Arabic Typesetting" pitchFamily="66" charset="-78"/>
              </a:rPr>
              <a:t>Negative Marginal Utility – According to the table, when the seventh unit of bread is consumed, its utility becomes negative. On the seventh unit, his MU decreases to -5 and TU to 70. Consumption of eighth unit reduces MU to -10 and TU remains 60.</a:t>
            </a:r>
            <a:endParaRPr lang="en-US" sz="2000" dirty="0">
              <a:latin typeface="Arabic Typesetting" pitchFamily="66" charset="-78"/>
              <a:cs typeface="Arabic Typesetting" pitchFamily="66" charset="-7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6000" u="sng" dirty="0" smtClean="0">
                <a:latin typeface="Arabic Typesetting" pitchFamily="66" charset="-78"/>
                <a:cs typeface="Arabic Typesetting" pitchFamily="66" charset="-78"/>
              </a:rPr>
              <a:t>Diagrammatic Representation</a:t>
            </a:r>
            <a:endParaRPr lang="en-US" sz="6000" u="sng" dirty="0">
              <a:latin typeface="Arabic Typesetting" pitchFamily="66" charset="-78"/>
              <a:cs typeface="Arabic Typesetting" pitchFamily="66" charset="-78"/>
            </a:endParaRPr>
          </a:p>
        </p:txBody>
      </p:sp>
      <p:graphicFrame>
        <p:nvGraphicFramePr>
          <p:cNvPr id="3" name="Chart 2"/>
          <p:cNvGraphicFramePr/>
          <p:nvPr/>
        </p:nvGraphicFramePr>
        <p:xfrm flipH="1">
          <a:off x="7970518" y="5664200"/>
          <a:ext cx="45719" cy="127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flipV="1">
          <a:off x="7543800" y="5460999"/>
          <a:ext cx="76200" cy="45719"/>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flipH="1">
            <a:off x="8305799" y="6553200"/>
            <a:ext cx="45719"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Chart 5"/>
          <p:cNvGraphicFramePr/>
          <p:nvPr/>
        </p:nvGraphicFramePr>
        <p:xfrm>
          <a:off x="990600" y="2286000"/>
          <a:ext cx="7467600" cy="419100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2514600" y="6019800"/>
            <a:ext cx="5105400" cy="523220"/>
          </a:xfrm>
          <a:prstGeom prst="rect">
            <a:avLst/>
          </a:prstGeom>
          <a:noFill/>
        </p:spPr>
        <p:txBody>
          <a:bodyPr wrap="square" rtlCol="0">
            <a:spAutoFit/>
          </a:bodyPr>
          <a:lstStyle/>
          <a:p>
            <a:r>
              <a:rPr lang="en-US" sz="2800" dirty="0" smtClean="0">
                <a:latin typeface="Arabic Typesetting" pitchFamily="66" charset="-78"/>
                <a:cs typeface="Arabic Typesetting" pitchFamily="66" charset="-78"/>
              </a:rPr>
              <a:t>UNITS OF BREAD</a:t>
            </a:r>
            <a:endParaRPr lang="en-US" sz="2800" dirty="0">
              <a:latin typeface="Arabic Typesetting" pitchFamily="66" charset="-78"/>
              <a:cs typeface="Arabic Typesetting" pitchFamily="66" charset="-78"/>
            </a:endParaRPr>
          </a:p>
        </p:txBody>
      </p:sp>
      <p:sp>
        <p:nvSpPr>
          <p:cNvPr id="10" name="TextBox 9"/>
          <p:cNvSpPr txBox="1"/>
          <p:nvPr/>
        </p:nvSpPr>
        <p:spPr>
          <a:xfrm>
            <a:off x="533400" y="2362200"/>
            <a:ext cx="685800" cy="923330"/>
          </a:xfrm>
          <a:prstGeom prst="rect">
            <a:avLst/>
          </a:prstGeom>
          <a:noFill/>
        </p:spPr>
        <p:txBody>
          <a:bodyPr wrap="square" rtlCol="0">
            <a:spAutoFit/>
          </a:bodyPr>
          <a:lstStyle/>
          <a:p>
            <a:r>
              <a:rPr lang="en-US" dirty="0" smtClean="0"/>
              <a:t>MU</a:t>
            </a:r>
          </a:p>
          <a:p>
            <a:r>
              <a:rPr lang="en-US" dirty="0" smtClean="0"/>
              <a:t>&amp;</a:t>
            </a:r>
          </a:p>
          <a:p>
            <a:r>
              <a:rPr lang="en-US" dirty="0" smtClean="0"/>
              <a:t>TU</a:t>
            </a:r>
            <a:endParaRPr lang="en-US" dirty="0"/>
          </a:p>
        </p:txBody>
      </p:sp>
      <p:sp>
        <p:nvSpPr>
          <p:cNvPr id="12" name="TextBox 11"/>
          <p:cNvSpPr txBox="1"/>
          <p:nvPr/>
        </p:nvSpPr>
        <p:spPr>
          <a:xfrm>
            <a:off x="7086600" y="5181600"/>
            <a:ext cx="304800" cy="369332"/>
          </a:xfrm>
          <a:prstGeom prst="rect">
            <a:avLst/>
          </a:prstGeom>
          <a:noFill/>
        </p:spPr>
        <p:txBody>
          <a:bodyPr wrap="square" rtlCol="0">
            <a:spAutoFit/>
          </a:bodyPr>
          <a:lstStyle/>
          <a:p>
            <a:endParaRPr lang="en-US" dirty="0"/>
          </a:p>
        </p:txBody>
      </p:sp>
      <p:sp>
        <p:nvSpPr>
          <p:cNvPr id="13" name="TextBox 12"/>
          <p:cNvSpPr txBox="1"/>
          <p:nvPr/>
        </p:nvSpPr>
        <p:spPr>
          <a:xfrm>
            <a:off x="1905000" y="1981200"/>
            <a:ext cx="914400" cy="369332"/>
          </a:xfrm>
          <a:prstGeom prst="rect">
            <a:avLst/>
          </a:prstGeom>
          <a:noFill/>
        </p:spPr>
        <p:txBody>
          <a:bodyPr wrap="square" rtlCol="0">
            <a:spAutoFit/>
          </a:bodyPr>
          <a:lstStyle/>
          <a:p>
            <a:r>
              <a:rPr lang="en-US" b="1" dirty="0" smtClean="0"/>
              <a:t>Y axis</a:t>
            </a:r>
            <a:endParaRPr lang="en-US" b="1" dirty="0"/>
          </a:p>
        </p:txBody>
      </p:sp>
      <p:sp>
        <p:nvSpPr>
          <p:cNvPr id="14" name="TextBox 13"/>
          <p:cNvSpPr txBox="1"/>
          <p:nvPr/>
        </p:nvSpPr>
        <p:spPr>
          <a:xfrm>
            <a:off x="1752600" y="5181600"/>
            <a:ext cx="381000" cy="369332"/>
          </a:xfrm>
          <a:prstGeom prst="rect">
            <a:avLst/>
          </a:prstGeom>
          <a:noFill/>
        </p:spPr>
        <p:txBody>
          <a:bodyPr wrap="square" rtlCol="0">
            <a:spAutoFit/>
          </a:bodyPr>
          <a:lstStyle/>
          <a:p>
            <a:r>
              <a:rPr lang="en-US" dirty="0" smtClean="0"/>
              <a:t>1</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u="sng" dirty="0" smtClean="0">
                <a:latin typeface="Arabic Typesetting" pitchFamily="66" charset="-78"/>
                <a:cs typeface="Arabic Typesetting" pitchFamily="66" charset="-78"/>
              </a:rPr>
              <a:t>Relationship Between MU AND TU</a:t>
            </a:r>
            <a:endParaRPr lang="en-US" sz="4000" u="sng" dirty="0">
              <a:latin typeface="Arabic Typesetting" pitchFamily="66" charset="-78"/>
              <a:cs typeface="Arabic Typesetting" pitchFamily="66" charset="-78"/>
            </a:endParaRPr>
          </a:p>
        </p:txBody>
      </p:sp>
      <p:sp>
        <p:nvSpPr>
          <p:cNvPr id="3" name="TextBox 2"/>
          <p:cNvSpPr txBox="1"/>
          <p:nvPr/>
        </p:nvSpPr>
        <p:spPr>
          <a:xfrm>
            <a:off x="609600" y="1524000"/>
            <a:ext cx="7924800" cy="4893647"/>
          </a:xfrm>
          <a:prstGeom prst="rect">
            <a:avLst/>
          </a:prstGeom>
          <a:noFill/>
        </p:spPr>
        <p:txBody>
          <a:bodyPr wrap="square" rtlCol="0">
            <a:spAutoFit/>
          </a:bodyPr>
          <a:lstStyle/>
          <a:p>
            <a:pPr marL="342900" indent="-342900">
              <a:buFont typeface="+mj-lt"/>
              <a:buAutoNum type="arabicPeriod"/>
            </a:pPr>
            <a:r>
              <a:rPr lang="en-US" sz="2400" dirty="0" smtClean="0">
                <a:latin typeface="Arabic Typesetting" pitchFamily="66" charset="-78"/>
                <a:cs typeface="Arabic Typesetting" pitchFamily="66" charset="-78"/>
              </a:rPr>
              <a:t> Marginal Utility decreases from the first unit to the sixth unit of bread, but some utility increases. Total utility </a:t>
            </a:r>
            <a:r>
              <a:rPr lang="en-US" sz="2400" dirty="0" err="1" smtClean="0">
                <a:latin typeface="Arabic Typesetting" pitchFamily="66" charset="-78"/>
                <a:cs typeface="Arabic Typesetting" pitchFamily="66" charset="-78"/>
              </a:rPr>
              <a:t>increses</a:t>
            </a:r>
            <a:r>
              <a:rPr lang="en-US" sz="2400" dirty="0" smtClean="0">
                <a:latin typeface="Arabic Typesetting" pitchFamily="66" charset="-78"/>
                <a:cs typeface="Arabic Typesetting" pitchFamily="66" charset="-78"/>
              </a:rPr>
              <a:t> in the same order as marginal utility decreases.</a:t>
            </a:r>
          </a:p>
          <a:p>
            <a:pPr marL="342900" indent="-342900">
              <a:buFont typeface="+mj-lt"/>
              <a:buAutoNum type="arabicPeriod"/>
            </a:pPr>
            <a:endParaRPr lang="en-US" sz="2400" dirty="0" smtClean="0">
              <a:latin typeface="Arabic Typesetting" pitchFamily="66" charset="-78"/>
              <a:cs typeface="Arabic Typesetting" pitchFamily="66" charset="-78"/>
            </a:endParaRPr>
          </a:p>
          <a:p>
            <a:pPr marL="342900" indent="-342900">
              <a:buFont typeface="+mj-lt"/>
              <a:buAutoNum type="arabicPeriod"/>
            </a:pPr>
            <a:r>
              <a:rPr lang="en-US" sz="2400" dirty="0" smtClean="0">
                <a:latin typeface="Arabic Typesetting" pitchFamily="66" charset="-78"/>
                <a:cs typeface="Arabic Typesetting" pitchFamily="66" charset="-78"/>
              </a:rPr>
              <a:t> The consume gets full satisfaction on the sixth unit of bread. MU is zero at this point, while TU is maximum. The increase in total utility stops after the sixth unit of bread is consumed. </a:t>
            </a:r>
          </a:p>
          <a:p>
            <a:pPr marL="342900" indent="-342900">
              <a:buFont typeface="+mj-lt"/>
              <a:buAutoNum type="arabicPeriod"/>
            </a:pPr>
            <a:endParaRPr lang="en-US" sz="2400" dirty="0" smtClean="0">
              <a:latin typeface="Arabic Typesetting" pitchFamily="66" charset="-78"/>
              <a:cs typeface="Arabic Typesetting" pitchFamily="66" charset="-78"/>
            </a:endParaRPr>
          </a:p>
          <a:p>
            <a:pPr marL="342900" indent="-342900">
              <a:buFont typeface="+mj-lt"/>
              <a:buAutoNum type="arabicPeriod"/>
            </a:pPr>
            <a:r>
              <a:rPr lang="en-US" sz="2400" dirty="0" smtClean="0">
                <a:latin typeface="Arabic Typesetting" pitchFamily="66" charset="-78"/>
                <a:cs typeface="Arabic Typesetting" pitchFamily="66" charset="-78"/>
              </a:rPr>
              <a:t> MU becomes negative after zero utility point i.e. after the point of complete satisfaction in such a situation, the TU also starts decreasing.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905000"/>
            <a:ext cx="7086600" cy="1323439"/>
          </a:xfrm>
          <a:prstGeom prst="rect">
            <a:avLst/>
          </a:prstGeom>
          <a:noFill/>
        </p:spPr>
        <p:txBody>
          <a:bodyPr wrap="square" rtlCol="0">
            <a:spAutoFit/>
          </a:bodyPr>
          <a:lstStyle/>
          <a:p>
            <a:pPr algn="ctr"/>
            <a:r>
              <a:rPr lang="en-US" sz="8000" u="sng" dirty="0" smtClean="0">
                <a:latin typeface="Arabic Typesetting" pitchFamily="66" charset="-78"/>
                <a:cs typeface="Arabic Typesetting" pitchFamily="66" charset="-78"/>
              </a:rPr>
              <a:t>THANKS</a:t>
            </a:r>
            <a:endParaRPr lang="en-US" sz="8000" u="sng" dirty="0">
              <a:latin typeface="Arabic Typesetting" pitchFamily="66" charset="-78"/>
              <a:cs typeface="Arabic Typesetting" pitchFamily="66"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Overview</a:t>
            </a:r>
            <a:endParaRPr lang="en-US" sz="6000" u="sng" dirty="0">
              <a:latin typeface="Arabic Typesetting" pitchFamily="66" charset="-78"/>
              <a:cs typeface="Arabic Typesetting" pitchFamily="66" charset="-78"/>
            </a:endParaRPr>
          </a:p>
        </p:txBody>
      </p:sp>
      <p:sp>
        <p:nvSpPr>
          <p:cNvPr id="4" name="TextBox 3"/>
          <p:cNvSpPr txBox="1"/>
          <p:nvPr/>
        </p:nvSpPr>
        <p:spPr>
          <a:xfrm>
            <a:off x="1676400" y="1524001"/>
            <a:ext cx="6248400" cy="5816977"/>
          </a:xfrm>
          <a:prstGeom prst="rect">
            <a:avLst/>
          </a:prstGeom>
          <a:noFill/>
        </p:spPr>
        <p:txBody>
          <a:bodyPr wrap="square" rtlCol="0">
            <a:spAutoFit/>
          </a:bodyPr>
          <a:lstStyle/>
          <a:p>
            <a:pPr>
              <a:buFont typeface="Arial" pitchFamily="34" charset="0"/>
              <a:buChar char="•"/>
            </a:pPr>
            <a:r>
              <a:rPr lang="en-US" sz="2800" u="sng" dirty="0" smtClean="0">
                <a:latin typeface="Arabic Typesetting" pitchFamily="66" charset="-78"/>
                <a:cs typeface="Arabic Typesetting" pitchFamily="66" charset="-78"/>
              </a:rPr>
              <a:t>Meaning of Utility</a:t>
            </a:r>
          </a:p>
          <a:p>
            <a:pPr>
              <a:buFont typeface="Arial" pitchFamily="34" charset="0"/>
              <a:buChar char="•"/>
            </a:pPr>
            <a:r>
              <a:rPr lang="en-US" sz="2800" dirty="0" smtClean="0"/>
              <a:t> </a:t>
            </a:r>
            <a:r>
              <a:rPr lang="en-US" sz="2800" u="sng" dirty="0" smtClean="0">
                <a:latin typeface="Arabic Typesetting" pitchFamily="66" charset="-78"/>
                <a:cs typeface="Arabic Typesetting" pitchFamily="66" charset="-78"/>
              </a:rPr>
              <a:t>Definition</a:t>
            </a:r>
          </a:p>
          <a:p>
            <a:pPr>
              <a:buFont typeface="Arial" pitchFamily="34" charset="0"/>
              <a:buChar char="•"/>
            </a:pPr>
            <a:r>
              <a:rPr lang="en-US" sz="2800" u="sng" dirty="0" smtClean="0">
                <a:latin typeface="Arabic Typesetting" pitchFamily="66" charset="-78"/>
                <a:cs typeface="Arabic Typesetting" pitchFamily="66" charset="-78"/>
              </a:rPr>
              <a:t> Characteristics of utility</a:t>
            </a:r>
          </a:p>
          <a:p>
            <a:pPr>
              <a:buFont typeface="Arial" pitchFamily="34" charset="0"/>
              <a:buChar char="•"/>
            </a:pPr>
            <a:r>
              <a:rPr lang="en-US" sz="2800" u="sng" dirty="0" smtClean="0">
                <a:latin typeface="Arabic Typesetting" pitchFamily="66" charset="-78"/>
                <a:cs typeface="Arabic Typesetting" pitchFamily="66" charset="-78"/>
              </a:rPr>
              <a:t> Measurement of utility</a:t>
            </a:r>
          </a:p>
          <a:p>
            <a:pPr>
              <a:buFont typeface="Arial" pitchFamily="34" charset="0"/>
              <a:buChar char="•"/>
            </a:pPr>
            <a:r>
              <a:rPr lang="en-US" sz="2800" u="sng" dirty="0" smtClean="0">
                <a:latin typeface="Arabic Typesetting" pitchFamily="66" charset="-78"/>
                <a:cs typeface="Arabic Typesetting" pitchFamily="66" charset="-78"/>
              </a:rPr>
              <a:t> Cardinal approach</a:t>
            </a:r>
          </a:p>
          <a:p>
            <a:pPr>
              <a:buFont typeface="Arial" pitchFamily="34" charset="0"/>
              <a:buChar char="•"/>
            </a:pPr>
            <a:r>
              <a:rPr lang="en-US" sz="2800" u="sng" dirty="0" smtClean="0">
                <a:latin typeface="Arabic Typesetting" pitchFamily="66" charset="-78"/>
                <a:cs typeface="Arabic Typesetting" pitchFamily="66" charset="-78"/>
              </a:rPr>
              <a:t> Ordinal approach</a:t>
            </a:r>
          </a:p>
          <a:p>
            <a:pPr>
              <a:buFont typeface="Arial" pitchFamily="34" charset="0"/>
              <a:buChar char="•"/>
            </a:pPr>
            <a:r>
              <a:rPr lang="en-US" sz="2800" u="sng" dirty="0" smtClean="0">
                <a:latin typeface="Arabic Typesetting" pitchFamily="66" charset="-78"/>
                <a:cs typeface="Arabic Typesetting" pitchFamily="66" charset="-78"/>
              </a:rPr>
              <a:t> Kind of utility</a:t>
            </a:r>
          </a:p>
          <a:p>
            <a:pPr>
              <a:buFont typeface="Arial" pitchFamily="34" charset="0"/>
              <a:buChar char="•"/>
            </a:pPr>
            <a:r>
              <a:rPr lang="en-US" sz="2800" u="sng" dirty="0" smtClean="0">
                <a:latin typeface="Arabic Typesetting" pitchFamily="66" charset="-78"/>
                <a:cs typeface="Arabic Typesetting" pitchFamily="66" charset="-78"/>
              </a:rPr>
              <a:t> Total Utility-</a:t>
            </a:r>
          </a:p>
          <a:p>
            <a:pPr>
              <a:buFont typeface="Arial" pitchFamily="34" charset="0"/>
              <a:buChar char="•"/>
            </a:pPr>
            <a:r>
              <a:rPr lang="en-US" sz="2800" u="sng" dirty="0" smtClean="0">
                <a:latin typeface="Arabic Typesetting" pitchFamily="66" charset="-78"/>
                <a:cs typeface="Arabic Typesetting" pitchFamily="66" charset="-78"/>
              </a:rPr>
              <a:t> Marginal utility</a:t>
            </a:r>
          </a:p>
          <a:p>
            <a:pPr>
              <a:buFont typeface="Arial" pitchFamily="34" charset="0"/>
              <a:buChar char="•"/>
            </a:pPr>
            <a:r>
              <a:rPr lang="en-US" sz="2800" u="sng" dirty="0" smtClean="0">
                <a:latin typeface="Arabic Typesetting" pitchFamily="66" charset="-78"/>
                <a:cs typeface="Arabic Typesetting" pitchFamily="66" charset="-78"/>
              </a:rPr>
              <a:t> Form of Marginal Utility</a:t>
            </a:r>
          </a:p>
          <a:p>
            <a:pPr>
              <a:buFont typeface="Arial" pitchFamily="34" charset="0"/>
              <a:buChar char="•"/>
            </a:pPr>
            <a:r>
              <a:rPr lang="en-US" sz="2800" u="sng" dirty="0" smtClean="0">
                <a:latin typeface="Arabic Typesetting" pitchFamily="66" charset="-78"/>
                <a:cs typeface="Arabic Typesetting" pitchFamily="66" charset="-78"/>
              </a:rPr>
              <a:t> Diagrammatic Representation</a:t>
            </a:r>
          </a:p>
          <a:p>
            <a:pPr>
              <a:buFont typeface="Arial" pitchFamily="34" charset="0"/>
              <a:buChar char="•"/>
            </a:pPr>
            <a:r>
              <a:rPr lang="en-US" sz="2800" u="sng" dirty="0" smtClean="0">
                <a:latin typeface="Arabic Typesetting" pitchFamily="66" charset="-78"/>
                <a:cs typeface="Arabic Typesetting" pitchFamily="66" charset="-78"/>
              </a:rPr>
              <a:t> Relationship Between MU AND TU</a:t>
            </a:r>
          </a:p>
          <a:p>
            <a:pPr>
              <a:buFont typeface="Arial" pitchFamily="34" charset="0"/>
              <a:buChar char="•"/>
            </a:pPr>
            <a:endParaRPr lang="en-US" u="sng" dirty="0" smtClean="0">
              <a:latin typeface="Arabic Typesetting" pitchFamily="66" charset="-78"/>
              <a:cs typeface="Arabic Typesetting" pitchFamily="66" charset="-78"/>
            </a:endParaRPr>
          </a:p>
          <a:p>
            <a:pPr>
              <a:buFont typeface="Arial" pitchFamily="34" charset="0"/>
              <a:buChar char="•"/>
            </a:pP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Meaning of Utility</a:t>
            </a:r>
            <a:endParaRPr lang="en-US" sz="6000" u="sng" dirty="0">
              <a:latin typeface="Arabic Typesetting" pitchFamily="66" charset="-78"/>
              <a:cs typeface="Arabic Typesetting" pitchFamily="66" charset="-78"/>
            </a:endParaRPr>
          </a:p>
        </p:txBody>
      </p:sp>
      <p:sp>
        <p:nvSpPr>
          <p:cNvPr id="3" name="TextBox 2"/>
          <p:cNvSpPr txBox="1"/>
          <p:nvPr/>
        </p:nvSpPr>
        <p:spPr>
          <a:xfrm>
            <a:off x="1066800" y="1828800"/>
            <a:ext cx="7162800" cy="3046988"/>
          </a:xfrm>
          <a:prstGeom prst="rect">
            <a:avLst/>
          </a:prstGeom>
          <a:noFill/>
        </p:spPr>
        <p:txBody>
          <a:bodyPr wrap="square" rtlCol="0">
            <a:spAutoFit/>
          </a:bodyPr>
          <a:lstStyle/>
          <a:p>
            <a:r>
              <a:rPr lang="en-US" sz="3200" dirty="0" smtClean="0">
                <a:latin typeface="Arabic Typesetting" pitchFamily="66" charset="-78"/>
                <a:cs typeface="Arabic Typesetting"/>
              </a:rPr>
              <a:t>The Satisfaction that a Consumer receives from consuming Commodities is called Utility. In other words Utility is the amount of satisfaction derived from the consumption of a commodity </a:t>
            </a:r>
            <a:endParaRPr lang="en-US" sz="3200" dirty="0">
              <a:latin typeface="Arabic Typesetting" pitchFamily="66" charset="-78"/>
              <a:cs typeface="Arabic Typesetting"/>
            </a:endParaRPr>
          </a:p>
        </p:txBody>
      </p:sp>
      <p:sp>
        <p:nvSpPr>
          <p:cNvPr id="4" name="Explosion 2 3"/>
          <p:cNvSpPr/>
          <p:nvPr/>
        </p:nvSpPr>
        <p:spPr>
          <a:xfrm rot="20762452">
            <a:off x="4198498" y="5168951"/>
            <a:ext cx="5110779" cy="1319586"/>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solidFill>
                  <a:schemeClr val="tx1"/>
                </a:solidFill>
              </a:rPr>
              <a:t>Want satisfying power</a:t>
            </a:r>
            <a:endParaRPr lang="en-US" sz="32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Definition</a:t>
            </a:r>
            <a:endParaRPr lang="en-US" sz="6000" u="sng" dirty="0">
              <a:latin typeface="Arabic Typesetting" pitchFamily="66" charset="-78"/>
              <a:cs typeface="Arabic Typesetting" pitchFamily="66" charset="-78"/>
            </a:endParaRPr>
          </a:p>
        </p:txBody>
      </p:sp>
      <p:sp>
        <p:nvSpPr>
          <p:cNvPr id="3" name="TextBox 2"/>
          <p:cNvSpPr txBox="1"/>
          <p:nvPr/>
        </p:nvSpPr>
        <p:spPr>
          <a:xfrm>
            <a:off x="990600" y="2057400"/>
            <a:ext cx="7086600" cy="3046988"/>
          </a:xfrm>
          <a:prstGeom prst="rect">
            <a:avLst/>
          </a:prstGeom>
          <a:noFill/>
        </p:spPr>
        <p:txBody>
          <a:bodyPr wrap="square" rtlCol="0">
            <a:spAutoFit/>
          </a:bodyPr>
          <a:lstStyle/>
          <a:p>
            <a:r>
              <a:rPr lang="en-US" sz="3200" b="1" u="sng" dirty="0" smtClean="0">
                <a:latin typeface="Arabic Typesetting" pitchFamily="66" charset="-78"/>
                <a:cs typeface="Arabic Typesetting" pitchFamily="66" charset="-78"/>
              </a:rPr>
              <a:t>According to Daniel Bernoulli -</a:t>
            </a:r>
          </a:p>
          <a:p>
            <a:endParaRPr lang="en-US" sz="3200" dirty="0" smtClean="0">
              <a:latin typeface="Arabic Typesetting" pitchFamily="66" charset="-78"/>
              <a:cs typeface="Arabic Typesetting" pitchFamily="66" charset="-78"/>
            </a:endParaRPr>
          </a:p>
          <a:p>
            <a:r>
              <a:rPr lang="en-US" sz="3200" dirty="0" smtClean="0">
                <a:latin typeface="Arabic Typesetting" pitchFamily="66" charset="-78"/>
                <a:cs typeface="Arabic Typesetting" pitchFamily="66" charset="-78"/>
              </a:rPr>
              <a:t>‘The amount to which an economic good or product benefits a consumer’s demand or need determines its utility’.</a:t>
            </a:r>
          </a:p>
          <a:p>
            <a:r>
              <a:rPr lang="en-US" sz="3200" dirty="0" smtClean="0">
                <a:latin typeface="Arabic Typesetting" pitchFamily="66" charset="-78"/>
                <a:cs typeface="Arabic Typesetting" pitchFamily="66" charset="-78"/>
              </a:rPr>
              <a:t> </a:t>
            </a:r>
            <a:endParaRPr lang="en-US" sz="32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Characteristics of utility</a:t>
            </a:r>
            <a:endParaRPr lang="en-US" sz="6000" u="sng" dirty="0">
              <a:latin typeface="Arabic Typesetting" pitchFamily="66" charset="-78"/>
              <a:cs typeface="Arabic Typesetting" pitchFamily="66" charset="-78"/>
            </a:endParaRPr>
          </a:p>
        </p:txBody>
      </p:sp>
      <p:sp>
        <p:nvSpPr>
          <p:cNvPr id="3" name="TextBox 2"/>
          <p:cNvSpPr txBox="1"/>
          <p:nvPr/>
        </p:nvSpPr>
        <p:spPr>
          <a:xfrm>
            <a:off x="990600" y="1676400"/>
            <a:ext cx="7467600" cy="4524315"/>
          </a:xfrm>
          <a:prstGeom prst="rect">
            <a:avLst/>
          </a:prstGeom>
          <a:noFill/>
        </p:spPr>
        <p:txBody>
          <a:bodyPr wrap="square" rtlCol="0">
            <a:spAutoFit/>
          </a:bodyPr>
          <a:lstStyle/>
          <a:p>
            <a:pPr>
              <a:buFont typeface="Arial" pitchFamily="34" charset="0"/>
              <a:buChar char="•"/>
            </a:pPr>
            <a:r>
              <a:rPr lang="en-US" sz="3200" dirty="0" smtClean="0">
                <a:latin typeface="Arabic Typesetting" pitchFamily="66" charset="-78"/>
                <a:cs typeface="Arabic Typesetting" pitchFamily="66" charset="-78"/>
              </a:rPr>
              <a:t>Utility is a relative term</a:t>
            </a:r>
          </a:p>
          <a:p>
            <a:pPr>
              <a:buFont typeface="Arial" pitchFamily="34" charset="0"/>
              <a:buChar char="•"/>
            </a:pPr>
            <a:r>
              <a:rPr lang="en-US" sz="3200" dirty="0" smtClean="0">
                <a:latin typeface="Arabic Typesetting" pitchFamily="66" charset="-78"/>
                <a:cs typeface="Arabic Typesetting" pitchFamily="66" charset="-78"/>
              </a:rPr>
              <a:t>No physical shape</a:t>
            </a:r>
          </a:p>
          <a:p>
            <a:pPr>
              <a:buFont typeface="Arial" pitchFamily="34" charset="0"/>
              <a:buChar char="•"/>
            </a:pPr>
            <a:r>
              <a:rPr lang="en-US" sz="3200" dirty="0" smtClean="0">
                <a:latin typeface="Arabic Typesetting" pitchFamily="66" charset="-78"/>
                <a:cs typeface="Arabic Typesetting" pitchFamily="66" charset="-78"/>
              </a:rPr>
              <a:t>It is not concern with usefulness or welfare</a:t>
            </a:r>
          </a:p>
          <a:p>
            <a:pPr>
              <a:buFont typeface="Arial" pitchFamily="34" charset="0"/>
              <a:buChar char="•"/>
            </a:pPr>
            <a:r>
              <a:rPr lang="en-US" sz="3200" dirty="0" smtClean="0">
                <a:latin typeface="Arabic Typesetting" pitchFamily="66" charset="-78"/>
                <a:cs typeface="Arabic Typesetting" pitchFamily="66" charset="-78"/>
              </a:rPr>
              <a:t>It depends on the intensity of wants</a:t>
            </a:r>
          </a:p>
          <a:p>
            <a:pPr>
              <a:buFont typeface="Arial" pitchFamily="34" charset="0"/>
              <a:buChar char="•"/>
            </a:pPr>
            <a:r>
              <a:rPr lang="en-US" sz="3200" dirty="0" smtClean="0">
                <a:latin typeface="Arabic Typesetting" pitchFamily="66" charset="-78"/>
                <a:cs typeface="Arabic Typesetting" pitchFamily="66" charset="-78"/>
              </a:rPr>
              <a:t>It does not depend on actual consumption</a:t>
            </a:r>
          </a:p>
          <a:p>
            <a:pPr>
              <a:buFont typeface="Arial" pitchFamily="34" charset="0"/>
              <a:buChar char="•"/>
            </a:pPr>
            <a:r>
              <a:rPr lang="en-US" sz="3200" dirty="0" smtClean="0">
                <a:latin typeface="Arabic Typesetting" pitchFamily="66" charset="-78"/>
                <a:cs typeface="Arabic Typesetting" pitchFamily="66" charset="-78"/>
              </a:rPr>
              <a:t>It induces consumers to buy commodity</a:t>
            </a:r>
          </a:p>
          <a:p>
            <a:pPr>
              <a:buFont typeface="Arial" pitchFamily="34" charset="0"/>
              <a:buChar char="•"/>
            </a:pPr>
            <a:r>
              <a:rPr lang="en-US" sz="3200" dirty="0" smtClean="0">
                <a:latin typeface="Arabic Typesetting" pitchFamily="66" charset="-78"/>
                <a:cs typeface="Arabic Typesetting" pitchFamily="66" charset="-78"/>
              </a:rPr>
              <a:t>It can not be acquired without sacrifice</a:t>
            </a:r>
            <a:endParaRPr lang="en-US" sz="32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Measurement of utility</a:t>
            </a:r>
            <a:endParaRPr lang="en-US" sz="6000" u="sng" dirty="0">
              <a:latin typeface="Arabic Typesetting" pitchFamily="66" charset="-78"/>
              <a:cs typeface="Arabic Typesetting" pitchFamily="66" charset="-78"/>
            </a:endParaRPr>
          </a:p>
        </p:txBody>
      </p:sp>
      <p:sp>
        <p:nvSpPr>
          <p:cNvPr id="3" name="TextBox 2"/>
          <p:cNvSpPr txBox="1"/>
          <p:nvPr/>
        </p:nvSpPr>
        <p:spPr>
          <a:xfrm>
            <a:off x="1676400" y="2286000"/>
            <a:ext cx="6324600" cy="2062103"/>
          </a:xfrm>
          <a:prstGeom prst="rect">
            <a:avLst/>
          </a:prstGeom>
          <a:noFill/>
        </p:spPr>
        <p:txBody>
          <a:bodyPr wrap="square" rtlCol="0">
            <a:spAutoFit/>
          </a:bodyPr>
          <a:lstStyle/>
          <a:p>
            <a:r>
              <a:rPr lang="en-US" sz="3200" dirty="0" smtClean="0">
                <a:latin typeface="Arabic Typesetting" pitchFamily="66" charset="-78"/>
                <a:cs typeface="Arabic Typesetting" pitchFamily="66" charset="-78"/>
              </a:rPr>
              <a:t>There are two approach </a:t>
            </a:r>
          </a:p>
          <a:p>
            <a:endParaRPr lang="en-US" sz="3200" dirty="0" smtClean="0">
              <a:latin typeface="Arabic Typesetting" pitchFamily="66" charset="-78"/>
              <a:cs typeface="Arabic Typesetting" pitchFamily="66" charset="-78"/>
            </a:endParaRPr>
          </a:p>
          <a:p>
            <a:pPr marL="342900" indent="-342900">
              <a:buFont typeface="+mj-lt"/>
              <a:buAutoNum type="arabicPeriod"/>
            </a:pPr>
            <a:r>
              <a:rPr lang="en-US" sz="3200" dirty="0" smtClean="0">
                <a:latin typeface="Arabic Typesetting" pitchFamily="66" charset="-78"/>
                <a:cs typeface="Arabic Typesetting" pitchFamily="66" charset="-78"/>
              </a:rPr>
              <a:t>Cardinal approach – By Marshall</a:t>
            </a:r>
          </a:p>
          <a:p>
            <a:pPr marL="342900" indent="-342900">
              <a:buFont typeface="+mj-lt"/>
              <a:buAutoNum type="arabicPeriod"/>
            </a:pPr>
            <a:r>
              <a:rPr lang="en-US" sz="3200" dirty="0" err="1" smtClean="0">
                <a:latin typeface="Arabic Typesetting" pitchFamily="66" charset="-78"/>
                <a:cs typeface="Arabic Typesetting" pitchFamily="66" charset="-78"/>
              </a:rPr>
              <a:t>Odinal</a:t>
            </a:r>
            <a:r>
              <a:rPr lang="en-US" sz="3200" dirty="0" smtClean="0">
                <a:latin typeface="Arabic Typesetting" pitchFamily="66" charset="-78"/>
                <a:cs typeface="Arabic Typesetting" pitchFamily="66" charset="-78"/>
              </a:rPr>
              <a:t> approach – By  Hicks, Allen, Pareto</a:t>
            </a:r>
            <a:endParaRPr lang="en-US" sz="32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Cardinal approach</a:t>
            </a:r>
            <a:endParaRPr lang="en-US" sz="6000" u="sng" dirty="0">
              <a:latin typeface="Arabic Typesetting" pitchFamily="66" charset="-78"/>
              <a:cs typeface="Arabic Typesetting" pitchFamily="66" charset="-78"/>
            </a:endParaRPr>
          </a:p>
        </p:txBody>
      </p:sp>
      <p:sp>
        <p:nvSpPr>
          <p:cNvPr id="3" name="TextBox 2"/>
          <p:cNvSpPr txBox="1"/>
          <p:nvPr/>
        </p:nvSpPr>
        <p:spPr>
          <a:xfrm>
            <a:off x="533400" y="1600200"/>
            <a:ext cx="7924800" cy="4524315"/>
          </a:xfrm>
          <a:prstGeom prst="rect">
            <a:avLst/>
          </a:prstGeom>
          <a:noFill/>
        </p:spPr>
        <p:txBody>
          <a:bodyPr wrap="square" rtlCol="0">
            <a:spAutoFit/>
          </a:bodyPr>
          <a:lstStyle/>
          <a:p>
            <a:r>
              <a:rPr lang="en-US" sz="2400" dirty="0" smtClean="0">
                <a:latin typeface="Arabic Typesetting" pitchFamily="66" charset="-78"/>
                <a:cs typeface="Arabic Typesetting" pitchFamily="66" charset="-78"/>
              </a:rPr>
              <a:t>Marshall has talked about measuring utility through money. According to him, the approach of measuring utility is numerical, because in this utility is counted, like – 1,2,3,4,5 etc. These numbers show that the number 5 is five times greater than the number 1.</a:t>
            </a:r>
          </a:p>
          <a:p>
            <a:r>
              <a:rPr lang="en-US" sz="2400" dirty="0" smtClean="0">
                <a:latin typeface="Arabic Typesetting" pitchFamily="66" charset="-78"/>
                <a:cs typeface="Arabic Typesetting" pitchFamily="66" charset="-78"/>
              </a:rPr>
              <a:t>In the context of measuring utility on the scale of money, Marshall has said that ‘the price one is willing to pay for a unit of a commodity rather than being deprived of the consumption of a unit of that commodity, is the same a the amount of money that  can be obtained from that commodity’.</a:t>
            </a:r>
          </a:p>
          <a:p>
            <a:r>
              <a:rPr lang="en-US" sz="2400" dirty="0" smtClean="0">
                <a:latin typeface="Arabic Typesetting" pitchFamily="66" charset="-78"/>
                <a:cs typeface="Arabic Typesetting" pitchFamily="66" charset="-78"/>
              </a:rPr>
              <a:t>Value is the monetary measure of utility.</a:t>
            </a:r>
            <a:endParaRPr lang="en-US" sz="24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Ordinal approach</a:t>
            </a:r>
            <a:endParaRPr lang="en-US" sz="6000" u="sng" dirty="0">
              <a:latin typeface="Arabic Typesetting" pitchFamily="66" charset="-78"/>
              <a:cs typeface="Arabic Typesetting" pitchFamily="66" charset="-78"/>
            </a:endParaRPr>
          </a:p>
        </p:txBody>
      </p:sp>
      <p:sp>
        <p:nvSpPr>
          <p:cNvPr id="3" name="Rectangle 2"/>
          <p:cNvSpPr/>
          <p:nvPr/>
        </p:nvSpPr>
        <p:spPr>
          <a:xfrm rot="282175">
            <a:off x="554561" y="6379764"/>
            <a:ext cx="489774" cy="5681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381000" y="2773681"/>
            <a:ext cx="76200"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ADJFKDJFK</a:t>
            </a:r>
            <a:endParaRPr lang="en-US" dirty="0"/>
          </a:p>
        </p:txBody>
      </p:sp>
      <p:sp>
        <p:nvSpPr>
          <p:cNvPr id="5" name="TextBox 4"/>
          <p:cNvSpPr txBox="1"/>
          <p:nvPr/>
        </p:nvSpPr>
        <p:spPr>
          <a:xfrm>
            <a:off x="457200" y="1219200"/>
            <a:ext cx="8458200" cy="4893647"/>
          </a:xfrm>
          <a:prstGeom prst="rect">
            <a:avLst/>
          </a:prstGeom>
          <a:noFill/>
        </p:spPr>
        <p:txBody>
          <a:bodyPr wrap="square" rtlCol="0">
            <a:spAutoFit/>
          </a:bodyPr>
          <a:lstStyle/>
          <a:p>
            <a:r>
              <a:rPr lang="en-US" sz="2400" dirty="0" smtClean="0">
                <a:latin typeface="Arabic Typesetting" pitchFamily="66" charset="-78"/>
                <a:cs typeface="Arabic Typesetting" pitchFamily="66" charset="-78"/>
              </a:rPr>
              <a:t>Hicks Allen economists introduced an alternative to the enumerative approach called the ordinal approach. According to this view, utility is a subjective idea which cannot be made objective. In other words, utility is a psychological concept that varies from person to person. It cannot be measured by giving a numerical score. According to ordinal approach, the levels of satisfaction can be given a definite order on the basis of utility. The consumer can tell whether a certain unit of  another commodity, but he cannot tell how much is the difference between the two satisfactions, Economists who follow ordinal approach do not even agree on measuring utility through money because in their view the measure of money is no t stable and fixed.</a:t>
            </a:r>
            <a:endParaRPr lang="en-US" sz="2400" dirty="0">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u="sng" dirty="0" smtClean="0">
                <a:latin typeface="Arabic Typesetting" pitchFamily="66" charset="-78"/>
                <a:cs typeface="Arabic Typesetting" pitchFamily="66" charset="-78"/>
              </a:rPr>
              <a:t>Kind of utility</a:t>
            </a:r>
            <a:endParaRPr lang="en-US" sz="6000" u="sng" dirty="0">
              <a:latin typeface="Arabic Typesetting" pitchFamily="66" charset="-78"/>
              <a:cs typeface="Arabic Typesetting" pitchFamily="66" charset="-78"/>
            </a:endParaRPr>
          </a:p>
        </p:txBody>
      </p:sp>
      <p:sp>
        <p:nvSpPr>
          <p:cNvPr id="4" name="TextBox 3"/>
          <p:cNvSpPr txBox="1"/>
          <p:nvPr/>
        </p:nvSpPr>
        <p:spPr>
          <a:xfrm>
            <a:off x="1219200" y="2286000"/>
            <a:ext cx="6934200" cy="3508653"/>
          </a:xfrm>
          <a:prstGeom prst="rect">
            <a:avLst/>
          </a:prstGeom>
          <a:noFill/>
        </p:spPr>
        <p:txBody>
          <a:bodyPr wrap="square" rtlCol="0">
            <a:spAutoFit/>
          </a:bodyPr>
          <a:lstStyle/>
          <a:p>
            <a:r>
              <a:rPr lang="en-US" sz="3200" dirty="0" smtClean="0">
                <a:latin typeface="Arabic Typesetting" pitchFamily="66" charset="-78"/>
                <a:cs typeface="Arabic Typesetting" pitchFamily="66" charset="-78"/>
              </a:rPr>
              <a:t>Utility can be divided into two parts-</a:t>
            </a:r>
          </a:p>
          <a:p>
            <a:pPr marL="342900" indent="-342900">
              <a:buFont typeface="+mj-lt"/>
              <a:buAutoNum type="arabicPeriod"/>
            </a:pPr>
            <a:r>
              <a:rPr lang="en-US" sz="3200" dirty="0" smtClean="0">
                <a:latin typeface="Arabic Typesetting" pitchFamily="66" charset="-78"/>
                <a:cs typeface="Arabic Typesetting" pitchFamily="66" charset="-78"/>
              </a:rPr>
              <a:t>Total utility</a:t>
            </a:r>
          </a:p>
          <a:p>
            <a:pPr marL="342900" indent="-342900">
              <a:buFont typeface="+mj-lt"/>
              <a:buAutoNum type="arabicPeriod"/>
            </a:pPr>
            <a:r>
              <a:rPr lang="en-US" sz="3200" dirty="0" smtClean="0">
                <a:latin typeface="Arabic Typesetting" pitchFamily="66" charset="-78"/>
                <a:cs typeface="Arabic Typesetting" pitchFamily="66" charset="-78"/>
              </a:rPr>
              <a:t>Marginal Utility</a:t>
            </a:r>
          </a:p>
          <a:p>
            <a:pPr marL="342900" indent="-342900">
              <a:buFont typeface="+mj-lt"/>
              <a:buAutoNum type="arabicPeriod"/>
            </a:pPr>
            <a:endParaRPr lang="en-US" dirty="0" smtClean="0"/>
          </a:p>
          <a:p>
            <a:pPr marL="342900" indent="-342900">
              <a:buFont typeface="+mj-lt"/>
              <a:buAutoNum type="arabicPeriod"/>
            </a:pPr>
            <a:endParaRPr lang="en-US" dirty="0" smtClean="0"/>
          </a:p>
          <a:p>
            <a:pPr marL="342900" indent="-342900"/>
            <a:endParaRPr lang="en-US" dirty="0" smtClean="0"/>
          </a:p>
          <a:p>
            <a:pPr marL="342900" indent="-342900"/>
            <a:endParaRPr lang="en-US" dirty="0" smtClean="0"/>
          </a:p>
          <a:p>
            <a:pPr marL="342900" indent="-342900"/>
            <a:endParaRPr lang="en-US" dirty="0" smtClean="0"/>
          </a:p>
          <a:p>
            <a:pPr marL="342900" indent="-342900"/>
            <a:r>
              <a:rPr lang="en-US" dirty="0" smtClean="0"/>
              <a:t>                                     </a:t>
            </a:r>
          </a:p>
          <a:p>
            <a:pPr marL="342900" indent="-342900"/>
            <a:r>
              <a:rPr lang="en-US" dirty="0" smtClean="0"/>
              <a:t>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258</TotalTime>
  <Words>912</Words>
  <Application>Microsoft Office PowerPoint</Application>
  <PresentationFormat>On-screen Show (4:3)</PresentationFormat>
  <Paragraphs>128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UTILITY AND MARGINAL UTILITY  </vt:lpstr>
      <vt:lpstr>Overview</vt:lpstr>
      <vt:lpstr>Meaning of Utility</vt:lpstr>
      <vt:lpstr>Definition</vt:lpstr>
      <vt:lpstr>Characteristics of utility</vt:lpstr>
      <vt:lpstr>Measurement of utility</vt:lpstr>
      <vt:lpstr>Cardinal approach</vt:lpstr>
      <vt:lpstr>Ordinal approach</vt:lpstr>
      <vt:lpstr>Kind of utility</vt:lpstr>
      <vt:lpstr>Total Utility-</vt:lpstr>
      <vt:lpstr>Marginal utility (MU)- </vt:lpstr>
      <vt:lpstr>Form of Marginal Utility</vt:lpstr>
      <vt:lpstr>Three forms of Marginal Utility</vt:lpstr>
      <vt:lpstr>Diagrammatic Representation</vt:lpstr>
      <vt:lpstr>Relationship Between MU AND TU</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UTILITY AND MARGINAL UTILITY mi;ksfxrk ,oa lhekar mi;ksfxrk</dc:title>
  <dc:creator>AnkitaSoniya</dc:creator>
  <cp:lastModifiedBy>Ashutosh</cp:lastModifiedBy>
  <cp:revision>36</cp:revision>
  <dcterms:created xsi:type="dcterms:W3CDTF">2001-12-31T19:04:54Z</dcterms:created>
  <dcterms:modified xsi:type="dcterms:W3CDTF">2023-08-14T05:35:22Z</dcterms:modified>
</cp:coreProperties>
</file>