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saveSubsetFonts="1">
  <p:sldMasterIdLst>
    <p:sldMasterId id="2147483660" r:id="rId1"/>
  </p:sldMasterIdLst>
  <p:notesMasterIdLst>
    <p:notesMasterId r:id="rId2"/>
  </p:notesMasterIdLst>
  <p:sldIdLst>
    <p:sldId id="264" r:id="rId3"/>
    <p:sldId id="265" r:id="rId4"/>
    <p:sldId id="266" r:id="rId5"/>
    <p:sldId id="267" r:id="rId6"/>
    <p:sldId id="268" r:id="rId7"/>
    <p:sldId id="269" r:id="rId8"/>
  </p:sldIdLst>
  <p:sldSz cy="6858000" cx="12192000"/>
  <p:notesSz cx="6858000" cy="9144000"/>
  <p:defaultTextStyle>
    <a:defPPr>
      <a:defRPr lang="zh-CN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446" y="108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tableStyles" Target="tableStyles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</p:bgPr>
    </p:bg>
    <p:spTree>
      <p:nvGrpSpPr>
        <p:cNvPr id="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6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70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7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7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7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Title Slide"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96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algn="ctr" indent="0" marL="0">
              <a:buNone/>
              <a:defRPr sz="2400"/>
            </a:lvl1pPr>
            <a:lvl2pPr algn="ctr" indent="0" marL="457200">
              <a:buNone/>
              <a:defRPr sz="2000"/>
            </a:lvl2pPr>
            <a:lvl3pPr algn="ctr" indent="0" marL="914400">
              <a:buNone/>
              <a:defRPr sz="1800"/>
            </a:lvl3pPr>
            <a:lvl4pPr algn="ctr" indent="0" marL="1371600">
              <a:buNone/>
              <a:defRPr sz="1600"/>
            </a:lvl4pPr>
            <a:lvl5pPr algn="ctr" indent="0" marL="1828800">
              <a:buNone/>
              <a:defRPr sz="1600"/>
            </a:lvl5pPr>
            <a:lvl6pPr algn="ctr" indent="0" marL="2286000">
              <a:buNone/>
              <a:defRPr sz="1600"/>
            </a:lvl6pPr>
            <a:lvl7pPr algn="ctr" indent="0" marL="2743200">
              <a:buNone/>
              <a:defRPr sz="1600"/>
            </a:lvl7pPr>
            <a:lvl8pPr algn="ctr" indent="0" marL="3200400">
              <a:buNone/>
              <a:defRPr sz="1600"/>
            </a:lvl8pPr>
            <a:lvl9pPr algn="ctr" indent="0" marL="3657600">
              <a:buNone/>
              <a:defRPr sz="1600"/>
            </a:lvl9pPr>
          </a:lstStyle>
          <a:p>
            <a:r>
              <a:rPr altLang="zh-CN" lang="en-US" smtClean="0"/>
              <a:t>Click to edit Master subtitle style</a:t>
            </a:r>
            <a:endParaRPr dirty="0" lang="en-US"/>
          </a:p>
        </p:txBody>
      </p:sp>
      <p:sp>
        <p:nvSpPr>
          <p:cNvPr id="104859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9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9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58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5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6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6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1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42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4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4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4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2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82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58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8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Section Header"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2" name="Title 1"/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5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indent="0" marL="0">
              <a:buNone/>
              <a:defRPr sz="2400">
                <a:solidFill>
                  <a:schemeClr val="tx1"/>
                </a:solidFill>
              </a:defRPr>
            </a:lvl1pPr>
            <a:lvl2pPr indent="0" marL="45720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5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5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5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spTree>
      <p:nvGrpSpPr>
        <p:cNvPr id="2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9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10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11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Comparison">
    <p:spTree>
      <p:nvGrpSpPr>
        <p:cNvPr id="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3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34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35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3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37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3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3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4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0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91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92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93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8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19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20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Content with Caption"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6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6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6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6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6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Picture with Caption">
    <p:spTree>
      <p:nvGrpSpPr>
        <p:cNvPr id="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6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47" name="Picture Placeholder 2"/>
          <p:cNvSpPr>
            <a:spLocks noChangeAspect="1"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r>
              <a:rPr altLang="zh-CN" lang="en-US" smtClean="0"/>
              <a:t>Click icon to add picture</a:t>
            </a:r>
            <a:endParaRPr dirty="0" lang="en-US"/>
          </a:p>
        </p:txBody>
      </p:sp>
      <p:sp>
        <p:nvSpPr>
          <p:cNvPr id="1048648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4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5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5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/>
        </p:spPr>
        <p:txBody>
          <a:bodyPr anchor="ctr" bIns="45720" lIns="91440" rIns="91440" rtlCol="0" tIns="45720" vert="horz">
            <a:normAutofit/>
          </a:bodyPr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/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altLang="en-US" lang="zh-CN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4" name=""/>
          <p:cNvSpPr>
            <a:spLocks noGrp="1"/>
          </p:cNvSpPr>
          <p:nvPr>
            <p:ph type="title"/>
          </p:nvPr>
        </p:nvSpPr>
        <p:spPr>
          <a:xfrm rot="9266">
            <a:off x="1634882" y="365126"/>
            <a:ext cx="9811147" cy="6389422"/>
          </a:xfrm>
          <a:prstGeom prst="rect"/>
          <a:ln w="25400">
            <a:solidFill>
              <a:srgbClr val="92D04F"/>
            </a:solidFill>
            <a:prstDash val="solid"/>
          </a:ln>
        </p:spPr>
        <p:txBody>
          <a:bodyPr>
            <a:normAutofit/>
          </a:bodyPr>
          <a:p>
            <a:pPr algn="ctr"/>
            <a:r>
              <a:rPr altLang="en-IN" sz="4600" lang="en-US">
                <a:solidFill>
                  <a:srgbClr val="02A5E3"/>
                </a:solidFill>
              </a:rPr>
              <a:t>CONSOLIDATED BALANCE SHEET OF HOLDING </a:t>
            </a:r>
            <a:r>
              <a:rPr altLang="en-IN" sz="4600" lang="en-US">
                <a:solidFill>
                  <a:srgbClr val="02A5E3"/>
                </a:solidFill>
              </a:rPr>
              <a:t>COMPANY</a:t>
            </a:r>
            <a:br>
              <a:rPr altLang="en-IN" sz="4600" lang="en-US">
                <a:solidFill>
                  <a:srgbClr val="02A5E3"/>
                </a:solidFill>
              </a:rPr>
            </a:br>
            <a:r>
              <a:rPr altLang="en-IN" sz="4600" lang="en-US">
                <a:solidFill>
                  <a:srgbClr val="02A5E3"/>
                </a:solidFill>
              </a:rPr>
              <a:t> </a:t>
            </a:r>
            <a:r>
              <a:rPr altLang="en-IN" sz="4600" lang="en-US"/>
              <a:t>(</a:t>
            </a:r>
            <a:r>
              <a:rPr altLang="en-IN" sz="4600" lang="en-US">
                <a:solidFill>
                  <a:srgbClr val="F46D43"/>
                </a:solidFill>
              </a:rPr>
              <a:t>सूत्रधारी कंपनी का समेकित </a:t>
            </a:r>
            <a:r>
              <a:rPr altLang="en-IN" sz="4600" lang="en-US">
                <a:solidFill>
                  <a:srgbClr val="F46D43"/>
                </a:solidFill>
              </a:rPr>
              <a:t>चिट्ठा</a:t>
            </a:r>
            <a:r>
              <a:rPr altLang="en-IN" sz="4600" lang="en-US">
                <a:solidFill>
                  <a:srgbClr val="F46D43"/>
                </a:solidFill>
              </a:rPr>
              <a:t>)</a:t>
            </a:r>
            <a:br>
              <a:rPr altLang="en-IN" sz="4600" lang="en-US">
                <a:solidFill>
                  <a:srgbClr val="F46D43"/>
                </a:solidFill>
              </a:rPr>
            </a:br>
            <a:r>
              <a:rPr altLang="en-IN" sz="4600" lang="en-IN">
                <a:solidFill>
                  <a:srgbClr val="F46D43"/>
                </a:solidFill>
              </a:rPr>
              <a:t>पार्ट</a:t>
            </a:r>
            <a:r>
              <a:rPr altLang="en-IN" sz="4600" lang="en-US">
                <a:solidFill>
                  <a:srgbClr val="F46D43"/>
                </a:solidFill>
              </a:rPr>
              <a:t> </a:t>
            </a:r>
            <a:r>
              <a:rPr altLang="en-IN" sz="4600" lang="en-US">
                <a:solidFill>
                  <a:srgbClr val="F46D43"/>
                </a:solidFill>
              </a:rPr>
              <a:t>3</a:t>
            </a:r>
            <a:br>
              <a:rPr altLang="en-IN" sz="4600" lang="en-US">
                <a:solidFill>
                  <a:srgbClr val="F46D43"/>
                </a:solidFill>
              </a:rPr>
            </a:br>
            <a:r>
              <a:rPr altLang="en-IN" lang="en-US">
                <a:solidFill>
                  <a:srgbClr val="9933FF"/>
                </a:solidFill>
              </a:rPr>
              <a:t>DR. RAJENDRA KUMAR SHUKLA</a:t>
            </a:r>
            <a:r>
              <a:rPr altLang="en-IN" sz="4600" lang="en-US">
                <a:solidFill>
                  <a:srgbClr val="F46D43"/>
                </a:solidFill>
              </a:rPr>
              <a:t> </a:t>
            </a:r>
            <a:r>
              <a:rPr altLang="en-IN" sz="4600" lang="en-US"/>
              <a:t> </a:t>
            </a:r>
            <a:endParaRPr altLang="zh-CN" sz="4600"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"/>
          <p:cNvSpPr>
            <a:spLocks noGrp="1"/>
          </p:cNvSpPr>
          <p:nvPr>
            <p:ph type="title"/>
          </p:nvPr>
        </p:nvSpPr>
        <p:spPr>
          <a:xfrm>
            <a:off x="1662095" y="0"/>
            <a:ext cx="8867809" cy="3478919"/>
          </a:xfrm>
          <a:ln w="12700">
            <a:solidFill>
              <a:srgbClr val="000000"/>
            </a:solidFill>
            <a:prstDash val="solid"/>
          </a:ln>
        </p:spPr>
        <p:txBody>
          <a:bodyPr anchor="t">
            <a:normAutofit/>
          </a:bodyPr>
          <a:p>
            <a:pPr algn="ctr"/>
            <a:r>
              <a:rPr altLang="en-IN" lang="en-US">
                <a:solidFill>
                  <a:srgbClr val="02A5E3"/>
                </a:solidFill>
              </a:rPr>
              <a:t>COMPUTATIO</a:t>
            </a:r>
            <a:r>
              <a:rPr altLang="en-IN" lang="en-US">
                <a:solidFill>
                  <a:srgbClr val="02A5E3"/>
                </a:solidFill>
              </a:rPr>
              <a:t>P</a:t>
            </a:r>
            <a:r>
              <a:rPr altLang="en-IN" lang="en-US">
                <a:solidFill>
                  <a:srgbClr val="02A5E3"/>
                </a:solidFill>
              </a:rPr>
              <a:t> </a:t>
            </a:r>
            <a:r>
              <a:rPr altLang="en-IN" lang="en-US">
                <a:solidFill>
                  <a:srgbClr val="02A5E3"/>
                </a:solidFill>
              </a:rPr>
              <a:t>C</a:t>
            </a:r>
            <a:r>
              <a:rPr altLang="en-IN" lang="en-US">
                <a:solidFill>
                  <a:srgbClr val="02A5E3"/>
                </a:solidFill>
              </a:rPr>
              <a:t>O</a:t>
            </a:r>
            <a:r>
              <a:rPr altLang="en-IN" lang="en-US">
                <a:solidFill>
                  <a:srgbClr val="02A5E3"/>
                </a:solidFill>
              </a:rPr>
              <a:t>N</a:t>
            </a:r>
            <a:r>
              <a:rPr altLang="en-IN" lang="en-US">
                <a:solidFill>
                  <a:srgbClr val="02A5E3"/>
                </a:solidFill>
              </a:rPr>
              <a:t>S</a:t>
            </a:r>
            <a:r>
              <a:rPr altLang="en-IN" lang="en-US">
                <a:solidFill>
                  <a:srgbClr val="02A5E3"/>
                </a:solidFill>
              </a:rPr>
              <a:t>O</a:t>
            </a:r>
            <a:r>
              <a:rPr altLang="en-IN" lang="en-US">
                <a:solidFill>
                  <a:srgbClr val="02A5E3"/>
                </a:solidFill>
              </a:rPr>
              <a:t>L</a:t>
            </a:r>
            <a:r>
              <a:rPr altLang="en-IN" lang="en-US">
                <a:solidFill>
                  <a:srgbClr val="02A5E3"/>
                </a:solidFill>
              </a:rPr>
              <a:t>I</a:t>
            </a:r>
            <a:r>
              <a:rPr altLang="en-IN" lang="en-US">
                <a:solidFill>
                  <a:srgbClr val="02A5E3"/>
                </a:solidFill>
              </a:rPr>
              <a:t>D</a:t>
            </a:r>
            <a:r>
              <a:rPr altLang="en-IN" lang="en-US">
                <a:solidFill>
                  <a:srgbClr val="02A5E3"/>
                </a:solidFill>
              </a:rPr>
              <a:t>A</a:t>
            </a:r>
            <a:r>
              <a:rPr altLang="en-IN" lang="en-US">
                <a:solidFill>
                  <a:srgbClr val="02A5E3"/>
                </a:solidFill>
              </a:rPr>
              <a:t>T</a:t>
            </a:r>
            <a:r>
              <a:rPr altLang="en-IN" lang="en-US">
                <a:solidFill>
                  <a:srgbClr val="02A5E3"/>
                </a:solidFill>
              </a:rPr>
              <a:t>E</a:t>
            </a:r>
            <a:r>
              <a:rPr altLang="en-IN" lang="en-US">
                <a:solidFill>
                  <a:srgbClr val="02A5E3"/>
                </a:solidFill>
              </a:rPr>
              <a:t>D</a:t>
            </a:r>
            <a:r>
              <a:rPr altLang="en-IN" lang="en-US">
                <a:solidFill>
                  <a:srgbClr val="02A5E3"/>
                </a:solidFill>
              </a:rPr>
              <a:t> </a:t>
            </a:r>
            <a:r>
              <a:rPr altLang="en-IN" lang="en-US">
                <a:solidFill>
                  <a:srgbClr val="02A5E3"/>
                </a:solidFill>
              </a:rPr>
              <a:t>ROFIT AND LOSS  </a:t>
            </a:r>
            <a:br>
              <a:rPr altLang="en-IN" lang="en-US">
                <a:solidFill>
                  <a:srgbClr val="02A5E3"/>
                </a:solidFill>
              </a:rPr>
            </a:br>
            <a:r>
              <a:rPr altLang="en-IN" lang="en-US">
                <a:solidFill>
                  <a:srgbClr val="F46D43"/>
                </a:solidFill>
              </a:rPr>
              <a:t>(</a:t>
            </a:r>
            <a:r>
              <a:rPr altLang="en-IN" lang="en-US">
                <a:solidFill>
                  <a:srgbClr val="F46D43"/>
                </a:solidFill>
              </a:rPr>
              <a:t> </a:t>
            </a:r>
            <a:r>
              <a:rPr altLang="en-IN" lang="en-US">
                <a:solidFill>
                  <a:srgbClr val="F46D43"/>
                </a:solidFill>
              </a:rPr>
              <a:t>मिश्रित लाभ </a:t>
            </a:r>
            <a:r>
              <a:rPr altLang="en-IN" lang="en-US">
                <a:solidFill>
                  <a:srgbClr val="F46D43"/>
                </a:solidFill>
              </a:rPr>
              <a:t>/</a:t>
            </a:r>
            <a:r>
              <a:rPr altLang="en-IN" lang="en-US">
                <a:solidFill>
                  <a:srgbClr val="F46D43"/>
                </a:solidFill>
              </a:rPr>
              <a:t>हानि की गणना</a:t>
            </a:r>
            <a:r>
              <a:rPr altLang="en-IN" lang="en-US">
                <a:solidFill>
                  <a:srgbClr val="F46D43"/>
                </a:solidFill>
              </a:rPr>
              <a:t>)</a:t>
            </a:r>
            <a:endParaRPr lang="en-US">
              <a:solidFill>
                <a:srgbClr val="F46D43"/>
              </a:solidFill>
            </a:endParaRPr>
          </a:p>
        </p:txBody>
      </p:sp>
      <p:sp>
        <p:nvSpPr>
          <p:cNvPr id="1048587" name=""/>
          <p:cNvSpPr>
            <a:spLocks noGrp="1"/>
          </p:cNvSpPr>
          <p:nvPr>
            <p:ph idx="1"/>
          </p:nvPr>
        </p:nvSpPr>
        <p:spPr>
          <a:xfrm>
            <a:off x="1524000" y="3876476"/>
            <a:ext cx="8725674" cy="2981524"/>
          </a:xfrm>
        </p:spPr>
        <p:txBody>
          <a:bodyPr/>
          <a:p>
            <a:r>
              <a:rPr sz="2800" lang="en-US">
                <a:solidFill>
                  <a:srgbClr val="9933FF"/>
                </a:solidFill>
              </a:rPr>
              <a:t>Profit and loss of holding</a:t>
            </a:r>
            <a:r>
              <a:rPr sz="2800" lang="en-US">
                <a:solidFill>
                  <a:srgbClr val="9933FF"/>
                </a:solidFill>
              </a:rPr>
              <a:t> </a:t>
            </a:r>
            <a:r>
              <a:rPr altLang="en-IN" sz="2800" lang="en-US">
                <a:solidFill>
                  <a:srgbClr val="9933FF"/>
                </a:solidFill>
              </a:rPr>
              <a:t>c</a:t>
            </a:r>
            <a:r>
              <a:rPr altLang="en-IN" sz="2800" lang="en-US">
                <a:solidFill>
                  <a:srgbClr val="9933FF"/>
                </a:solidFill>
              </a:rPr>
              <a:t>o</a:t>
            </a:r>
            <a:r>
              <a:rPr altLang="en-IN" sz="2800" lang="en-US">
                <a:solidFill>
                  <a:srgbClr val="9933FF"/>
                </a:solidFill>
              </a:rPr>
              <a:t>m</a:t>
            </a:r>
            <a:r>
              <a:rPr altLang="en-IN" sz="2800" lang="en-US">
                <a:solidFill>
                  <a:srgbClr val="9933FF"/>
                </a:solidFill>
              </a:rPr>
              <a:t>p</a:t>
            </a:r>
            <a:r>
              <a:rPr altLang="en-IN" sz="2800" lang="en-US">
                <a:solidFill>
                  <a:srgbClr val="9933FF"/>
                </a:solidFill>
              </a:rPr>
              <a:t>a</a:t>
            </a:r>
            <a:r>
              <a:rPr altLang="en-IN" sz="2800" lang="en-US">
                <a:solidFill>
                  <a:srgbClr val="9933FF"/>
                </a:solidFill>
              </a:rPr>
              <a:t>n</a:t>
            </a:r>
            <a:r>
              <a:rPr altLang="en-IN" sz="2800" lang="en-US">
                <a:solidFill>
                  <a:srgbClr val="9933FF"/>
                </a:solidFill>
              </a:rPr>
              <a:t>y</a:t>
            </a:r>
            <a:r>
              <a:rPr altLang="en-IN" sz="2800" lang="en-US">
                <a:solidFill>
                  <a:srgbClr val="9933FF"/>
                </a:solidFill>
              </a:rPr>
              <a:t> </a:t>
            </a:r>
            <a:r>
              <a:rPr altLang="en-IN" sz="2800" lang="en-US">
                <a:solidFill>
                  <a:srgbClr val="9933FF"/>
                </a:solidFill>
              </a:rPr>
              <a:t> </a:t>
            </a:r>
            <a:r>
              <a:rPr altLang="en-IN" sz="2800" lang="en-US">
                <a:solidFill>
                  <a:srgbClr val="9933FF"/>
                </a:solidFill>
              </a:rPr>
              <a:t> </a:t>
            </a:r>
            <a:r>
              <a:rPr altLang="en-IN" sz="2800" lang="en-US">
                <a:solidFill>
                  <a:srgbClr val="9933FF"/>
                </a:solidFill>
              </a:rPr>
              <a:t> </a:t>
            </a:r>
            <a:r>
              <a:rPr altLang="en-IN" sz="2800" lang="en-US">
                <a:solidFill>
                  <a:srgbClr val="9933FF"/>
                </a:solidFill>
              </a:rPr>
              <a:t> </a:t>
            </a:r>
            <a:r>
              <a:rPr altLang="en-IN" sz="2800" lang="en-US">
                <a:solidFill>
                  <a:srgbClr val="9933FF"/>
                </a:solidFill>
              </a:rPr>
              <a:t> </a:t>
            </a:r>
            <a:r>
              <a:rPr altLang="en-IN" sz="2800" lang="en-US">
                <a:solidFill>
                  <a:srgbClr val="9933FF"/>
                </a:solidFill>
              </a:rPr>
              <a:t>.</a:t>
            </a:r>
            <a:r>
              <a:rPr altLang="en-IN" sz="2800" lang="en-US">
                <a:solidFill>
                  <a:srgbClr val="9933FF"/>
                </a:solidFill>
              </a:rPr>
              <a:t>.</a:t>
            </a:r>
            <a:r>
              <a:rPr altLang="en-IN" sz="2800" lang="en-US">
                <a:solidFill>
                  <a:srgbClr val="9933FF"/>
                </a:solidFill>
              </a:rPr>
              <a:t>.</a:t>
            </a:r>
            <a:r>
              <a:rPr altLang="en-IN" sz="2800" lang="en-US">
                <a:solidFill>
                  <a:srgbClr val="9933FF"/>
                </a:solidFill>
              </a:rPr>
              <a:t>.</a:t>
            </a:r>
            <a:r>
              <a:rPr altLang="en-IN" sz="2800" lang="en-US">
                <a:solidFill>
                  <a:srgbClr val="9933FF"/>
                </a:solidFill>
              </a:rPr>
              <a:t>.</a:t>
            </a:r>
            <a:r>
              <a:rPr altLang="en-IN" sz="2800" lang="en-US">
                <a:solidFill>
                  <a:srgbClr val="9933FF"/>
                </a:solidFill>
              </a:rPr>
              <a:t>.</a:t>
            </a:r>
            <a:r>
              <a:rPr altLang="en-IN" sz="2800" lang="en-US">
                <a:solidFill>
                  <a:srgbClr val="9933FF"/>
                </a:solidFill>
              </a:rPr>
              <a:t>.</a:t>
            </a:r>
            <a:r>
              <a:rPr altLang="en-IN" sz="2800" lang="en-US">
                <a:solidFill>
                  <a:srgbClr val="9933FF"/>
                </a:solidFill>
              </a:rPr>
              <a:t>.</a:t>
            </a:r>
            <a:r>
              <a:rPr altLang="en-IN" sz="2800" lang="en-US">
                <a:solidFill>
                  <a:srgbClr val="9933FF"/>
                </a:solidFill>
              </a:rPr>
              <a:t>.</a:t>
            </a:r>
            <a:r>
              <a:rPr altLang="en-IN" sz="2800" lang="en-US">
                <a:solidFill>
                  <a:srgbClr val="9933FF"/>
                </a:solidFill>
              </a:rPr>
              <a:t>.</a:t>
            </a:r>
            <a:r>
              <a:rPr altLang="en-IN" sz="2800" lang="en-US">
                <a:solidFill>
                  <a:srgbClr val="9933FF"/>
                </a:solidFill>
              </a:rPr>
              <a:t>.</a:t>
            </a:r>
            <a:r>
              <a:rPr altLang="en-IN" sz="2800" lang="en-US">
                <a:solidFill>
                  <a:srgbClr val="9933FF"/>
                </a:solidFill>
              </a:rPr>
              <a:t>.</a:t>
            </a:r>
            <a:r>
              <a:rPr altLang="en-IN" sz="2800" lang="en-US">
                <a:solidFill>
                  <a:srgbClr val="9933FF"/>
                </a:solidFill>
              </a:rPr>
              <a:t>.</a:t>
            </a:r>
            <a:r>
              <a:rPr altLang="en-IN" sz="2800" lang="en-US">
                <a:solidFill>
                  <a:srgbClr val="9933FF"/>
                </a:solidFill>
              </a:rPr>
              <a:t>.</a:t>
            </a:r>
            <a:r>
              <a:rPr altLang="en-IN" sz="2800" lang="en-US">
                <a:solidFill>
                  <a:srgbClr val="9933FF"/>
                </a:solidFill>
              </a:rPr>
              <a:t>.</a:t>
            </a:r>
            <a:r>
              <a:rPr altLang="en-IN" sz="2800" lang="en-US">
                <a:solidFill>
                  <a:srgbClr val="9933FF"/>
                </a:solidFill>
              </a:rPr>
              <a:t>.</a:t>
            </a:r>
            <a:endParaRPr sz="2800" lang="en-US">
              <a:solidFill>
                <a:srgbClr val="9933FF"/>
              </a:solidFill>
            </a:endParaRPr>
          </a:p>
          <a:p>
            <a:r>
              <a:rPr altLang="en-IN" sz="2800" lang="en-US">
                <a:solidFill>
                  <a:srgbClr val="9933FF"/>
                </a:solidFill>
              </a:rPr>
              <a:t>post profi</a:t>
            </a:r>
            <a:r>
              <a:rPr altLang="en-IN" sz="2800" lang="en-US">
                <a:solidFill>
                  <a:srgbClr val="9933FF"/>
                </a:solidFill>
              </a:rPr>
              <a:t>t </a:t>
            </a:r>
            <a:r>
              <a:rPr altLang="en-IN" sz="2800" lang="en-US">
                <a:solidFill>
                  <a:srgbClr val="9933FF"/>
                </a:solidFill>
              </a:rPr>
              <a:t>/</a:t>
            </a:r>
            <a:r>
              <a:rPr altLang="en-IN" sz="2800" lang="en-US">
                <a:solidFill>
                  <a:srgbClr val="9933FF"/>
                </a:solidFill>
              </a:rPr>
              <a:t>l</a:t>
            </a:r>
            <a:r>
              <a:rPr altLang="en-IN" sz="2800" lang="en-US">
                <a:solidFill>
                  <a:srgbClr val="9933FF"/>
                </a:solidFill>
              </a:rPr>
              <a:t>o</a:t>
            </a:r>
            <a:r>
              <a:rPr altLang="en-IN" sz="2800" lang="en-US">
                <a:solidFill>
                  <a:srgbClr val="9933FF"/>
                </a:solidFill>
              </a:rPr>
              <a:t>s</a:t>
            </a:r>
            <a:r>
              <a:rPr altLang="en-IN" sz="2800" lang="en-US">
                <a:solidFill>
                  <a:srgbClr val="9933FF"/>
                </a:solidFill>
              </a:rPr>
              <a:t>s</a:t>
            </a:r>
            <a:r>
              <a:rPr altLang="en-IN" sz="2800" lang="en-US">
                <a:solidFill>
                  <a:srgbClr val="9933FF"/>
                </a:solidFill>
              </a:rPr>
              <a:t>of subsidiary co</a:t>
            </a:r>
            <a:r>
              <a:rPr altLang="en-IN" sz="2800" lang="en-US">
                <a:solidFill>
                  <a:srgbClr val="9933FF"/>
                </a:solidFill>
              </a:rPr>
              <a:t>m</a:t>
            </a:r>
            <a:r>
              <a:rPr altLang="en-IN" sz="2800" lang="en-US">
                <a:solidFill>
                  <a:srgbClr val="9933FF"/>
                </a:solidFill>
              </a:rPr>
              <a:t>p</a:t>
            </a:r>
            <a:r>
              <a:rPr altLang="en-IN" sz="2800" lang="en-US">
                <a:solidFill>
                  <a:srgbClr val="9933FF"/>
                </a:solidFill>
              </a:rPr>
              <a:t>a</a:t>
            </a:r>
            <a:r>
              <a:rPr altLang="en-IN" sz="2800" lang="en-US">
                <a:solidFill>
                  <a:srgbClr val="9933FF"/>
                </a:solidFill>
              </a:rPr>
              <a:t>n</a:t>
            </a:r>
            <a:r>
              <a:rPr altLang="en-IN" sz="2800" lang="en-US">
                <a:solidFill>
                  <a:srgbClr val="9933FF"/>
                </a:solidFill>
              </a:rPr>
              <a:t>y</a:t>
            </a:r>
            <a:r>
              <a:rPr altLang="en-IN" sz="2800" lang="en-US">
                <a:solidFill>
                  <a:srgbClr val="9933FF"/>
                </a:solidFill>
              </a:rPr>
              <a:t> </a:t>
            </a:r>
            <a:r>
              <a:rPr altLang="en-IN" sz="2800" lang="en-US">
                <a:solidFill>
                  <a:srgbClr val="9933FF"/>
                </a:solidFill>
              </a:rPr>
              <a:t>.</a:t>
            </a:r>
            <a:r>
              <a:rPr altLang="en-IN" sz="2800" lang="en-US">
                <a:solidFill>
                  <a:srgbClr val="9933FF"/>
                </a:solidFill>
              </a:rPr>
              <a:t>.</a:t>
            </a:r>
            <a:r>
              <a:rPr altLang="en-IN" sz="2800" lang="en-US">
                <a:solidFill>
                  <a:srgbClr val="9933FF"/>
                </a:solidFill>
              </a:rPr>
              <a:t>.</a:t>
            </a:r>
            <a:r>
              <a:rPr altLang="en-IN" sz="2800" lang="en-US">
                <a:solidFill>
                  <a:srgbClr val="9933FF"/>
                </a:solidFill>
              </a:rPr>
              <a:t>.</a:t>
            </a:r>
            <a:r>
              <a:rPr altLang="en-IN" sz="2800" lang="en-US">
                <a:solidFill>
                  <a:srgbClr val="9933FF"/>
                </a:solidFill>
              </a:rPr>
              <a:t>.</a:t>
            </a:r>
            <a:r>
              <a:rPr altLang="en-IN" sz="2800" lang="en-US">
                <a:solidFill>
                  <a:srgbClr val="9933FF"/>
                </a:solidFill>
              </a:rPr>
              <a:t>.</a:t>
            </a:r>
            <a:r>
              <a:rPr altLang="en-IN" sz="2800" lang="en-US">
                <a:solidFill>
                  <a:srgbClr val="9933FF"/>
                </a:solidFill>
              </a:rPr>
              <a:t>.</a:t>
            </a:r>
            <a:r>
              <a:rPr altLang="en-IN" sz="2800" lang="en-US">
                <a:solidFill>
                  <a:srgbClr val="9933FF"/>
                </a:solidFill>
              </a:rPr>
              <a:t>.</a:t>
            </a:r>
            <a:r>
              <a:rPr altLang="en-IN" sz="2800" lang="en-US">
                <a:solidFill>
                  <a:srgbClr val="9933FF"/>
                </a:solidFill>
              </a:rPr>
              <a:t>.</a:t>
            </a:r>
            <a:r>
              <a:rPr altLang="en-IN" sz="2800" lang="en-US">
                <a:solidFill>
                  <a:srgbClr val="9933FF"/>
                </a:solidFill>
              </a:rPr>
              <a:t>.</a:t>
            </a:r>
            <a:r>
              <a:rPr altLang="en-IN" sz="2800" lang="en-US">
                <a:solidFill>
                  <a:srgbClr val="9933FF"/>
                </a:solidFill>
              </a:rPr>
              <a:t>.</a:t>
            </a:r>
            <a:r>
              <a:rPr altLang="en-IN" sz="2800" lang="en-US">
                <a:solidFill>
                  <a:srgbClr val="9933FF"/>
                </a:solidFill>
              </a:rPr>
              <a:t>.</a:t>
            </a:r>
            <a:r>
              <a:rPr altLang="en-IN" sz="2800" lang="en-US">
                <a:solidFill>
                  <a:srgbClr val="9933FF"/>
                </a:solidFill>
              </a:rPr>
              <a:t>.</a:t>
            </a:r>
            <a:r>
              <a:rPr altLang="en-IN" sz="2800" lang="en-US">
                <a:solidFill>
                  <a:srgbClr val="9933FF"/>
                </a:solidFill>
              </a:rPr>
              <a:t>.</a:t>
            </a:r>
            <a:endParaRPr sz="2800" lang="en-US">
              <a:solidFill>
                <a:srgbClr val="9933FF"/>
              </a:solidFill>
            </a:endParaRPr>
          </a:p>
          <a:p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.</a:t>
            </a:r>
            <a:r>
              <a:rPr altLang="en-IN" lang="en-US"/>
              <a:t>.</a:t>
            </a:r>
            <a:r>
              <a:rPr altLang="en-IN" lang="en-US"/>
              <a:t>.</a:t>
            </a:r>
            <a:r>
              <a:rPr altLang="en-IN" lang="en-US"/>
              <a:t>.</a:t>
            </a:r>
            <a:r>
              <a:rPr altLang="en-IN" lang="en-US"/>
              <a:t>.</a:t>
            </a:r>
            <a:r>
              <a:rPr altLang="en-IN" lang="en-US"/>
              <a:t>.</a:t>
            </a:r>
            <a:r>
              <a:rPr altLang="en-IN" lang="en-US"/>
              <a:t>.</a:t>
            </a:r>
            <a:r>
              <a:rPr altLang="en-IN" lang="en-US"/>
              <a:t>.</a:t>
            </a:r>
            <a:r>
              <a:rPr altLang="en-IN" lang="en-US"/>
              <a:t>.</a:t>
            </a:r>
            <a:r>
              <a:rPr altLang="en-IN" lang="en-US"/>
              <a:t>.</a:t>
            </a:r>
            <a:r>
              <a:rPr altLang="en-IN" lang="en-US"/>
              <a:t>.</a:t>
            </a:r>
            <a:r>
              <a:rPr altLang="en-IN" lang="en-US"/>
              <a:t>.</a:t>
            </a:r>
            <a:r>
              <a:rPr altLang="en-IN" lang="en-US"/>
              <a:t>.</a:t>
            </a:r>
            <a:r>
              <a:rPr altLang="en-IN" lang="en-US"/>
              <a:t>.</a:t>
            </a:r>
            <a:r>
              <a:rPr altLang="en-IN" lang="en-US"/>
              <a:t>.</a:t>
            </a:r>
            <a:r>
              <a:rPr altLang="en-IN" lang="en-US"/>
              <a:t>.</a:t>
            </a:r>
            <a:r>
              <a:rPr altLang="en-IN" lang="en-US"/>
              <a:t>.</a:t>
            </a:r>
            <a:r>
              <a:rPr altLang="en-IN" lang="en-US"/>
              <a:t>.</a:t>
            </a:r>
            <a:endParaRPr lang="en-US"/>
          </a:p>
          <a:p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>
                <a:solidFill>
                  <a:srgbClr val="92D04F"/>
                </a:solidFill>
              </a:rPr>
              <a:t>C</a:t>
            </a:r>
            <a:r>
              <a:rPr altLang="en-IN" lang="en-US">
                <a:solidFill>
                  <a:srgbClr val="92D04F"/>
                </a:solidFill>
              </a:rPr>
              <a:t>o</a:t>
            </a:r>
            <a:r>
              <a:rPr altLang="en-IN" lang="en-US">
                <a:solidFill>
                  <a:srgbClr val="92D04F"/>
                </a:solidFill>
              </a:rPr>
              <a:t>n</a:t>
            </a:r>
            <a:r>
              <a:rPr altLang="en-IN" lang="en-US">
                <a:solidFill>
                  <a:srgbClr val="92D04F"/>
                </a:solidFill>
              </a:rPr>
              <a:t>s</a:t>
            </a:r>
            <a:r>
              <a:rPr altLang="en-IN" lang="en-US">
                <a:solidFill>
                  <a:srgbClr val="92D04F"/>
                </a:solidFill>
              </a:rPr>
              <a:t> </a:t>
            </a:r>
            <a:r>
              <a:rPr altLang="en-IN" lang="en-US">
                <a:solidFill>
                  <a:srgbClr val="92D04F"/>
                </a:solidFill>
              </a:rPr>
              <a:t>p</a:t>
            </a:r>
            <a:r>
              <a:rPr altLang="en-IN" lang="en-US">
                <a:solidFill>
                  <a:srgbClr val="92D04F"/>
                </a:solidFill>
              </a:rPr>
              <a:t>r</a:t>
            </a:r>
            <a:r>
              <a:rPr altLang="en-IN" lang="en-US">
                <a:solidFill>
                  <a:srgbClr val="92D04F"/>
                </a:solidFill>
              </a:rPr>
              <a:t>o</a:t>
            </a:r>
            <a:r>
              <a:rPr altLang="en-IN" lang="en-US">
                <a:solidFill>
                  <a:srgbClr val="92D04F"/>
                </a:solidFill>
              </a:rPr>
              <a:t>f</a:t>
            </a:r>
            <a:r>
              <a:rPr altLang="en-IN" lang="en-US">
                <a:solidFill>
                  <a:srgbClr val="92D04F"/>
                </a:solidFill>
              </a:rPr>
              <a:t>i</a:t>
            </a:r>
            <a:r>
              <a:rPr altLang="en-IN" lang="en-US">
                <a:solidFill>
                  <a:srgbClr val="92D04F"/>
                </a:solidFill>
              </a:rPr>
              <a:t>t</a:t>
            </a:r>
            <a:r>
              <a:rPr altLang="en-IN" lang="en-US">
                <a:solidFill>
                  <a:srgbClr val="92D04F"/>
                </a:solidFill>
              </a:rPr>
              <a:t>/</a:t>
            </a:r>
            <a:r>
              <a:rPr altLang="en-IN" lang="en-US">
                <a:solidFill>
                  <a:srgbClr val="92D04F"/>
                </a:solidFill>
              </a:rPr>
              <a:t>l</a:t>
            </a:r>
            <a:r>
              <a:rPr altLang="en-IN" lang="en-US">
                <a:solidFill>
                  <a:srgbClr val="92D04F"/>
                </a:solidFill>
              </a:rPr>
              <a:t>o</a:t>
            </a:r>
            <a:r>
              <a:rPr altLang="en-IN" lang="en-US">
                <a:solidFill>
                  <a:srgbClr val="92D04F"/>
                </a:solidFill>
              </a:rPr>
              <a:t>s</a:t>
            </a:r>
            <a:r>
              <a:rPr altLang="en-IN" lang="en-US">
                <a:solidFill>
                  <a:srgbClr val="92D04F"/>
                </a:solidFill>
              </a:rPr>
              <a:t>s</a:t>
            </a:r>
            <a:r>
              <a:rPr altLang="en-IN" lang="en-US">
                <a:solidFill>
                  <a:srgbClr val="92D04F"/>
                </a:solidFill>
              </a:rPr>
              <a:t> </a:t>
            </a:r>
            <a:r>
              <a:rPr altLang="en-IN" lang="en-US">
                <a:solidFill>
                  <a:srgbClr val="92D04F"/>
                </a:solidFill>
              </a:rPr>
              <a:t> </a:t>
            </a:r>
            <a:r>
              <a:rPr altLang="en-IN" lang="en-US">
                <a:solidFill>
                  <a:srgbClr val="92D04F"/>
                </a:solidFill>
              </a:rPr>
              <a:t> </a:t>
            </a:r>
            <a:r>
              <a:rPr altLang="en-IN" lang="en-US">
                <a:solidFill>
                  <a:srgbClr val="92D04F"/>
                </a:solidFill>
              </a:rPr>
              <a:t> </a:t>
            </a:r>
            <a:r>
              <a:rPr altLang="en-IN" lang="en-US">
                <a:solidFill>
                  <a:srgbClr val="92D04F"/>
                </a:solidFill>
              </a:rPr>
              <a:t>.</a:t>
            </a:r>
            <a:r>
              <a:rPr altLang="en-IN" lang="en-US">
                <a:solidFill>
                  <a:srgbClr val="92D04F"/>
                </a:solidFill>
              </a:rPr>
              <a:t>.</a:t>
            </a:r>
            <a:r>
              <a:rPr altLang="en-IN" lang="en-US">
                <a:solidFill>
                  <a:srgbClr val="92D04F"/>
                </a:solidFill>
              </a:rPr>
              <a:t>.</a:t>
            </a:r>
            <a:r>
              <a:rPr altLang="en-IN" lang="en-US">
                <a:solidFill>
                  <a:srgbClr val="92D04F"/>
                </a:solidFill>
              </a:rPr>
              <a:t>.</a:t>
            </a:r>
            <a:r>
              <a:rPr altLang="en-IN" lang="en-US">
                <a:solidFill>
                  <a:srgbClr val="92D04F"/>
                </a:solidFill>
              </a:rPr>
              <a:t>.</a:t>
            </a:r>
            <a:r>
              <a:rPr altLang="en-IN" lang="en-US">
                <a:solidFill>
                  <a:srgbClr val="92D04F"/>
                </a:solidFill>
              </a:rPr>
              <a:t>.</a:t>
            </a:r>
            <a:r>
              <a:rPr altLang="en-IN" lang="en-US">
                <a:solidFill>
                  <a:srgbClr val="92D04F"/>
                </a:solidFill>
              </a:rPr>
              <a:t>.</a:t>
            </a:r>
            <a:r>
              <a:rPr altLang="en-IN" lang="en-US">
                <a:solidFill>
                  <a:srgbClr val="92D04F"/>
                </a:solidFill>
              </a:rPr>
              <a:t>.</a:t>
            </a:r>
            <a:r>
              <a:rPr altLang="en-IN" lang="en-US">
                <a:solidFill>
                  <a:srgbClr val="92D04F"/>
                </a:solidFill>
              </a:rPr>
              <a:t>.</a:t>
            </a:r>
            <a:r>
              <a:rPr altLang="en-IN" lang="en-US">
                <a:solidFill>
                  <a:srgbClr val="92D04F"/>
                </a:solidFill>
              </a:rPr>
              <a:t>.</a:t>
            </a:r>
            <a:r>
              <a:rPr altLang="en-IN" lang="en-US">
                <a:solidFill>
                  <a:srgbClr val="92D04F"/>
                </a:solidFill>
              </a:rPr>
              <a:t>.</a:t>
            </a:r>
            <a:r>
              <a:rPr altLang="en-IN" lang="en-US">
                <a:solidFill>
                  <a:srgbClr val="92D04F"/>
                </a:solidFill>
              </a:rPr>
              <a:t>.</a:t>
            </a:r>
            <a:r>
              <a:rPr altLang="en-IN" lang="en-US">
                <a:solidFill>
                  <a:srgbClr val="92D04F"/>
                </a:solidFill>
              </a:rPr>
              <a:t>.</a:t>
            </a:r>
            <a:r>
              <a:rPr altLang="en-IN" lang="en-US">
                <a:solidFill>
                  <a:srgbClr val="92D04F"/>
                </a:solidFill>
              </a:rPr>
              <a:t>.</a:t>
            </a:r>
            <a:r>
              <a:rPr altLang="en-IN" lang="en-US">
                <a:solidFill>
                  <a:srgbClr val="92D04F"/>
                </a:solidFill>
              </a:rPr>
              <a:t>.</a:t>
            </a:r>
            <a:r>
              <a:rPr altLang="en-IN" lang="en-US">
                <a:solidFill>
                  <a:srgbClr val="92D04F"/>
                </a:solidFill>
              </a:rPr>
              <a:t>.</a:t>
            </a:r>
            <a:r>
              <a:rPr altLang="en-IN" lang="en-US">
                <a:solidFill>
                  <a:srgbClr val="92D04F"/>
                </a:solidFill>
              </a:rPr>
              <a:t>.</a:t>
            </a:r>
            <a:r>
              <a:rPr altLang="en-IN" lang="en-US">
                <a:solidFill>
                  <a:srgbClr val="92D04F"/>
                </a:solidFill>
              </a:rPr>
              <a:t>.</a:t>
            </a:r>
            <a:endParaRPr lang="en-US">
              <a:solidFill>
                <a:srgbClr val="92D04F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"/>
          <p:cNvSpPr>
            <a:spLocks noGrp="1"/>
          </p:cNvSpPr>
          <p:nvPr>
            <p:ph type="title"/>
          </p:nvPr>
        </p:nvSpPr>
        <p:spPr>
          <a:xfrm>
            <a:off x="2152650" y="365126"/>
            <a:ext cx="7886700" cy="3120552"/>
          </a:xfrm>
        </p:spPr>
        <p:txBody>
          <a:bodyPr>
            <a:normAutofit/>
          </a:bodyPr>
          <a:p>
            <a:pPr algn="ctr"/>
            <a:r>
              <a:rPr altLang="en-IN" lang="en-US">
                <a:solidFill>
                  <a:srgbClr val="02A5E3"/>
                </a:solidFill>
              </a:rPr>
              <a:t>COMPUTATION OF</a:t>
            </a:r>
            <a:r>
              <a:rPr altLang="en-IN" lang="en-US">
                <a:solidFill>
                  <a:srgbClr val="02A5E3"/>
                </a:solidFill>
              </a:rPr>
              <a:t> </a:t>
            </a:r>
            <a:r>
              <a:rPr altLang="en-IN" lang="en-US">
                <a:solidFill>
                  <a:srgbClr val="02A5E3"/>
                </a:solidFill>
              </a:rPr>
              <a:t>GENERAL RESERVE</a:t>
            </a:r>
            <a:r>
              <a:rPr lang="en-US">
                <a:solidFill>
                  <a:srgbClr val="02A5E3"/>
                </a:solidFill>
              </a:rPr>
              <a:t> </a:t>
            </a:r>
            <a:br>
              <a:rPr altLang="en-IN" lang="en-US">
                <a:solidFill>
                  <a:srgbClr val="02A5E3"/>
                </a:solidFill>
              </a:rPr>
            </a:br>
            <a:r>
              <a:rPr altLang="en-IN" lang="en-US">
                <a:solidFill>
                  <a:srgbClr val="F46D43"/>
                </a:solidFill>
              </a:rPr>
              <a:t>(</a:t>
            </a:r>
            <a:r>
              <a:rPr lang="en-US">
                <a:solidFill>
                  <a:srgbClr val="F46D43"/>
                </a:solidFill>
              </a:rPr>
              <a:t>मिश्रित सामान्य </a:t>
            </a:r>
            <a:r>
              <a:rPr lang="en-US">
                <a:solidFill>
                  <a:srgbClr val="F46D43"/>
                </a:solidFill>
              </a:rPr>
              <a:t>संचय</a:t>
            </a:r>
            <a:r>
              <a:rPr lang="en-US">
                <a:solidFill>
                  <a:srgbClr val="F46D43"/>
                </a:solidFill>
              </a:rPr>
              <a:t> </a:t>
            </a:r>
            <a:r>
              <a:rPr lang="en-US">
                <a:solidFill>
                  <a:srgbClr val="F46D43"/>
                </a:solidFill>
              </a:rPr>
              <a:t>की गणना</a:t>
            </a:r>
            <a:r>
              <a:rPr altLang="en-IN" lang="en-US">
                <a:solidFill>
                  <a:srgbClr val="F46D43"/>
                </a:solidFill>
              </a:rPr>
              <a:t>)</a:t>
            </a:r>
            <a:endParaRPr lang="en-US">
              <a:solidFill>
                <a:srgbClr val="F46D43"/>
              </a:solidFill>
            </a:endParaRPr>
          </a:p>
        </p:txBody>
      </p:sp>
      <p:sp>
        <p:nvSpPr>
          <p:cNvPr id="1048589" name=""/>
          <p:cNvSpPr>
            <a:spLocks noGrp="1"/>
          </p:cNvSpPr>
          <p:nvPr>
            <p:ph idx="1"/>
          </p:nvPr>
        </p:nvSpPr>
        <p:spPr>
          <a:xfrm>
            <a:off x="2152649" y="3672417"/>
            <a:ext cx="7886700" cy="4351338"/>
          </a:xfrm>
        </p:spPr>
        <p:txBody>
          <a:bodyPr/>
          <a:p>
            <a:r>
              <a:rPr altLang="en-IN" lang="en-US">
                <a:solidFill>
                  <a:srgbClr val="9933FF"/>
                </a:solidFill>
              </a:rPr>
              <a:t>G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lang="en-US">
                <a:solidFill>
                  <a:srgbClr val="9933FF"/>
                </a:solidFill>
              </a:rPr>
              <a:t> R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lang="en-US">
                <a:solidFill>
                  <a:srgbClr val="9933FF"/>
                </a:solidFill>
              </a:rPr>
              <a:t> of holding comp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endParaRPr lang="en-US">
              <a:solidFill>
                <a:srgbClr val="9933FF"/>
              </a:solidFill>
            </a:endParaRPr>
          </a:p>
          <a:p>
            <a:r>
              <a:rPr altLang="en-IN" lang="en-US">
                <a:solidFill>
                  <a:srgbClr val="9933FF"/>
                </a:solidFill>
              </a:rPr>
              <a:t>P</a:t>
            </a:r>
            <a:r>
              <a:rPr altLang="en-IN" lang="en-US">
                <a:solidFill>
                  <a:srgbClr val="9933FF"/>
                </a:solidFill>
              </a:rPr>
              <a:t>o</a:t>
            </a:r>
            <a:r>
              <a:rPr altLang="en-IN" lang="en-US">
                <a:solidFill>
                  <a:srgbClr val="9933FF"/>
                </a:solidFill>
              </a:rPr>
              <a:t>s</a:t>
            </a:r>
            <a:r>
              <a:rPr altLang="en-IN" lang="en-US">
                <a:solidFill>
                  <a:srgbClr val="9933FF"/>
                </a:solidFill>
              </a:rPr>
              <a:t>t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G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 R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 of subsidiary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c</a:t>
            </a:r>
            <a:r>
              <a:rPr altLang="en-IN" lang="en-US">
                <a:solidFill>
                  <a:srgbClr val="9933FF"/>
                </a:solidFill>
              </a:rPr>
              <a:t>o</a:t>
            </a:r>
            <a:r>
              <a:rPr altLang="en-IN" lang="en-US">
                <a:solidFill>
                  <a:srgbClr val="9933FF"/>
                </a:solidFill>
              </a:rPr>
              <a:t>m</a:t>
            </a:r>
            <a:r>
              <a:rPr altLang="en-IN" lang="en-US">
                <a:solidFill>
                  <a:srgbClr val="9933FF"/>
                </a:solidFill>
              </a:rPr>
              <a:t>p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endParaRPr lang="en-US">
              <a:solidFill>
                <a:srgbClr val="9933FF"/>
              </a:solidFill>
            </a:endParaRPr>
          </a:p>
          <a:p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 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>
                <a:solidFill>
                  <a:srgbClr val="9933FF"/>
                </a:solidFill>
              </a:rPr>
              <a:t>.</a:t>
            </a:r>
            <a:r>
              <a:rPr altLang="en-IN" lang="en-US"/>
              <a:t>.</a:t>
            </a:r>
            <a:endParaRPr lang="en-US"/>
          </a:p>
          <a:p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>
                <a:solidFill>
                  <a:srgbClr val="65FF65"/>
                </a:solidFill>
              </a:rPr>
              <a:t>consolidated G</a:t>
            </a:r>
            <a:r>
              <a:rPr altLang="en-IN" lang="en-US">
                <a:solidFill>
                  <a:srgbClr val="65FF65"/>
                </a:solidFill>
              </a:rPr>
              <a:t>.</a:t>
            </a:r>
            <a:r>
              <a:rPr altLang="en-IN" lang="en-US">
                <a:solidFill>
                  <a:srgbClr val="65FF65"/>
                </a:solidFill>
              </a:rPr>
              <a:t>R</a:t>
            </a:r>
            <a:r>
              <a:rPr altLang="en-IN" lang="en-US">
                <a:solidFill>
                  <a:srgbClr val="65FF65"/>
                </a:solidFill>
              </a:rPr>
              <a:t>.</a:t>
            </a:r>
            <a:r>
              <a:rPr altLang="en-IN" lang="en-US">
                <a:solidFill>
                  <a:srgbClr val="65FF65"/>
                </a:solidFill>
              </a:rPr>
              <a:t> </a:t>
            </a:r>
            <a:r>
              <a:rPr altLang="en-IN" lang="en-US">
                <a:solidFill>
                  <a:srgbClr val="65FF65"/>
                </a:solidFill>
              </a:rPr>
              <a:t> </a:t>
            </a:r>
            <a:r>
              <a:rPr altLang="en-IN" lang="en-US">
                <a:solidFill>
                  <a:srgbClr val="65FF65"/>
                </a:solidFill>
              </a:rPr>
              <a:t> </a:t>
            </a:r>
            <a:r>
              <a:rPr altLang="en-IN" lang="en-US">
                <a:solidFill>
                  <a:srgbClr val="65FF65"/>
                </a:solidFill>
              </a:rPr>
              <a:t> </a:t>
            </a:r>
            <a:r>
              <a:rPr altLang="en-IN" lang="en-US">
                <a:solidFill>
                  <a:srgbClr val="65FF65"/>
                </a:solidFill>
              </a:rPr>
              <a:t> </a:t>
            </a:r>
            <a:r>
              <a:rPr altLang="en-IN" lang="en-US">
                <a:solidFill>
                  <a:srgbClr val="65FF65"/>
                </a:solidFill>
              </a:rPr>
              <a:t> </a:t>
            </a:r>
            <a:r>
              <a:rPr altLang="en-IN" lang="en-US">
                <a:solidFill>
                  <a:srgbClr val="65FF65"/>
                </a:solidFill>
              </a:rPr>
              <a:t>.</a:t>
            </a:r>
            <a:r>
              <a:rPr altLang="en-IN" lang="en-US">
                <a:solidFill>
                  <a:srgbClr val="65FF65"/>
                </a:solidFill>
              </a:rPr>
              <a:t>.</a:t>
            </a:r>
            <a:r>
              <a:rPr altLang="en-IN" lang="en-US">
                <a:solidFill>
                  <a:srgbClr val="65FF65"/>
                </a:solidFill>
              </a:rPr>
              <a:t>.</a:t>
            </a:r>
            <a:r>
              <a:rPr altLang="en-IN" lang="en-US">
                <a:solidFill>
                  <a:srgbClr val="65FF65"/>
                </a:solidFill>
              </a:rPr>
              <a:t>.</a:t>
            </a:r>
            <a:r>
              <a:rPr altLang="en-IN" lang="en-US">
                <a:solidFill>
                  <a:srgbClr val="65FF65"/>
                </a:solidFill>
              </a:rPr>
              <a:t>.</a:t>
            </a:r>
            <a:r>
              <a:rPr altLang="en-IN" lang="en-US">
                <a:solidFill>
                  <a:srgbClr val="65FF65"/>
                </a:solidFill>
              </a:rPr>
              <a:t>.</a:t>
            </a:r>
            <a:r>
              <a:rPr altLang="en-IN" lang="en-US">
                <a:solidFill>
                  <a:srgbClr val="65FF65"/>
                </a:solidFill>
              </a:rPr>
              <a:t>.</a:t>
            </a:r>
            <a:r>
              <a:rPr altLang="en-IN" lang="en-US">
                <a:solidFill>
                  <a:srgbClr val="65FF65"/>
                </a:solidFill>
              </a:rPr>
              <a:t>.</a:t>
            </a:r>
            <a:r>
              <a:rPr altLang="en-IN" lang="en-US">
                <a:solidFill>
                  <a:srgbClr val="65FF65"/>
                </a:solidFill>
              </a:rPr>
              <a:t>.</a:t>
            </a:r>
            <a:r>
              <a:rPr altLang="en-IN" lang="en-US">
                <a:solidFill>
                  <a:srgbClr val="65FF65"/>
                </a:solidFill>
              </a:rPr>
              <a:t>.</a:t>
            </a:r>
            <a:r>
              <a:rPr altLang="en-IN" lang="en-US">
                <a:solidFill>
                  <a:srgbClr val="65FF65"/>
                </a:solidFill>
              </a:rPr>
              <a:t>.</a:t>
            </a:r>
            <a:r>
              <a:rPr altLang="en-IN" lang="en-US">
                <a:solidFill>
                  <a:srgbClr val="65FF65"/>
                </a:solidFill>
              </a:rPr>
              <a:t>.</a:t>
            </a:r>
            <a:r>
              <a:rPr altLang="en-IN" lang="en-US">
                <a:solidFill>
                  <a:srgbClr val="65FF65"/>
                </a:solidFill>
              </a:rPr>
              <a:t>.</a:t>
            </a:r>
            <a:r>
              <a:rPr altLang="en-IN" lang="en-US">
                <a:solidFill>
                  <a:srgbClr val="65FF65"/>
                </a:solidFill>
              </a:rPr>
              <a:t>.</a:t>
            </a:r>
            <a:r>
              <a:rPr altLang="en-IN" lang="en-US">
                <a:solidFill>
                  <a:srgbClr val="65FF65"/>
                </a:solidFill>
              </a:rPr>
              <a:t>.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r>
              <a:rPr altLang="en-IN" lang="en-US"/>
              <a:t> </a:t>
            </a: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0" name=""/>
          <p:cNvSpPr>
            <a:spLocks noGrp="1"/>
          </p:cNvSpPr>
          <p:nvPr>
            <p:ph type="ctrTitle"/>
          </p:nvPr>
        </p:nvSpPr>
        <p:spPr>
          <a:xfrm>
            <a:off x="2209800" y="0"/>
            <a:ext cx="7772400" cy="2387600"/>
          </a:xfrm>
        </p:spPr>
        <p:txBody>
          <a:bodyPr>
            <a:normAutofit fontScale="90000"/>
          </a:bodyPr>
          <a:p>
            <a:r>
              <a:rPr altLang="en-IN" lang="en-US">
                <a:solidFill>
                  <a:srgbClr val="02A5E3"/>
                </a:solidFill>
              </a:rPr>
              <a:t>INTER COMPANY TRANSACTION </a:t>
            </a:r>
            <a:br>
              <a:rPr altLang="en-IN" lang="en-US">
                <a:solidFill>
                  <a:srgbClr val="02A5E3"/>
                </a:solidFill>
              </a:rPr>
            </a:br>
            <a:r>
              <a:rPr altLang="en-IN" lang="en-US"/>
              <a:t> </a:t>
            </a:r>
            <a:r>
              <a:rPr altLang="en-IN" lang="en-US">
                <a:solidFill>
                  <a:srgbClr val="F46D43"/>
                </a:solidFill>
              </a:rPr>
              <a:t>(</a:t>
            </a:r>
            <a:r>
              <a:rPr altLang="en-IN" lang="en-US">
                <a:solidFill>
                  <a:srgbClr val="F46D43"/>
                </a:solidFill>
              </a:rPr>
              <a:t>अंतर कंपनी व्यवहार</a:t>
            </a:r>
            <a:r>
              <a:rPr altLang="en-IN" lang="en-US">
                <a:solidFill>
                  <a:srgbClr val="F46D43"/>
                </a:solidFill>
              </a:rPr>
              <a:t>)</a:t>
            </a:r>
            <a:endParaRPr lang="en-US">
              <a:solidFill>
                <a:srgbClr val="F46D43"/>
              </a:solidFill>
            </a:endParaRPr>
          </a:p>
        </p:txBody>
      </p:sp>
      <p:sp>
        <p:nvSpPr>
          <p:cNvPr id="1048601" name=""/>
          <p:cNvSpPr>
            <a:spLocks noGrp="1"/>
          </p:cNvSpPr>
          <p:nvPr>
            <p:ph type="subTitle" idx="1"/>
          </p:nvPr>
        </p:nvSpPr>
        <p:spPr>
          <a:xfrm>
            <a:off x="1627283" y="2387600"/>
            <a:ext cx="8973066" cy="4460841"/>
          </a:xfrm>
        </p:spPr>
        <p:txBody>
          <a:bodyPr/>
          <a:p>
            <a:endParaRPr lang="en-US"/>
          </a:p>
          <a:p>
            <a:endParaRPr lang="en-US"/>
          </a:p>
        </p:txBody>
      </p:sp>
      <p:sp>
        <p:nvSpPr>
          <p:cNvPr id="1048602" name=""/>
          <p:cNvSpPr txBox="1"/>
          <p:nvPr/>
        </p:nvSpPr>
        <p:spPr>
          <a:xfrm>
            <a:off x="1627283" y="3173729"/>
            <a:ext cx="2281704" cy="510540"/>
          </a:xfrm>
          <a:prstGeom prst="rect"/>
        </p:spPr>
        <p:txBody>
          <a:bodyPr rtlCol="0" wrap="square">
            <a:spAutoFit/>
          </a:bodyPr>
          <a:p>
            <a:r>
              <a:rPr altLang="en-IN" sz="2800" lang="en-US">
                <a:solidFill>
                  <a:srgbClr val="000000"/>
                </a:solidFill>
              </a:rPr>
              <a:t>H</a:t>
            </a:r>
            <a:r>
              <a:rPr altLang="en-IN" sz="2800" lang="en-US">
                <a:solidFill>
                  <a:srgbClr val="000000"/>
                </a:solidFill>
              </a:rPr>
              <a:t>o</a:t>
            </a:r>
            <a:r>
              <a:rPr altLang="en-IN" sz="2800" lang="en-US">
                <a:solidFill>
                  <a:srgbClr val="000000"/>
                </a:solidFill>
              </a:rPr>
              <a:t>l</a:t>
            </a:r>
            <a:r>
              <a:rPr altLang="en-IN" sz="2800" lang="en-US">
                <a:solidFill>
                  <a:srgbClr val="000000"/>
                </a:solidFill>
              </a:rPr>
              <a:t>d</a:t>
            </a:r>
            <a:r>
              <a:rPr altLang="en-IN" sz="2800" lang="en-US">
                <a:solidFill>
                  <a:srgbClr val="000000"/>
                </a:solidFill>
              </a:rPr>
              <a:t>i</a:t>
            </a:r>
            <a:r>
              <a:rPr altLang="en-IN" sz="2800" lang="en-US">
                <a:solidFill>
                  <a:srgbClr val="000000"/>
                </a:solidFill>
              </a:rPr>
              <a:t>n</a:t>
            </a:r>
            <a:r>
              <a:rPr altLang="en-IN" sz="2800" lang="en-US">
                <a:solidFill>
                  <a:srgbClr val="000000"/>
                </a:solidFill>
              </a:rPr>
              <a:t>g</a:t>
            </a:r>
            <a:r>
              <a:rPr altLang="en-IN" sz="2800" lang="en-US">
                <a:solidFill>
                  <a:srgbClr val="000000"/>
                </a:solidFill>
              </a:rPr>
              <a:t> </a:t>
            </a:r>
            <a:r>
              <a:rPr altLang="en-IN" sz="2800" lang="en-US">
                <a:solidFill>
                  <a:srgbClr val="000000"/>
                </a:solidFill>
              </a:rPr>
              <a:t>c</a:t>
            </a:r>
            <a:r>
              <a:rPr altLang="en-IN" sz="2800" lang="en-US">
                <a:solidFill>
                  <a:srgbClr val="000000"/>
                </a:solidFill>
              </a:rPr>
              <a:t>o</a:t>
            </a:r>
            <a:r>
              <a:rPr altLang="en-IN" sz="2800" lang="en-US">
                <a:solidFill>
                  <a:srgbClr val="000000"/>
                </a:solidFill>
              </a:rPr>
              <a:t>m</a:t>
            </a:r>
            <a:endParaRPr sz="2800" lang="en-US">
              <a:solidFill>
                <a:srgbClr val="000000"/>
              </a:solidFill>
            </a:endParaRPr>
          </a:p>
        </p:txBody>
      </p:sp>
      <p:sp>
        <p:nvSpPr>
          <p:cNvPr id="1048603" name=""/>
          <p:cNvSpPr txBox="1"/>
          <p:nvPr/>
        </p:nvSpPr>
        <p:spPr>
          <a:xfrm>
            <a:off x="8119294" y="2910069"/>
            <a:ext cx="2414745" cy="929640"/>
          </a:xfrm>
          <a:prstGeom prst="rect"/>
        </p:spPr>
        <p:txBody>
          <a:bodyPr rtlCol="0" wrap="square">
            <a:spAutoFit/>
          </a:bodyPr>
          <a:p>
            <a:r>
              <a:rPr altLang="en-IN" sz="2800" lang="en-US">
                <a:solidFill>
                  <a:srgbClr val="000000"/>
                </a:solidFill>
              </a:rPr>
              <a:t>Subsidiary </a:t>
            </a:r>
            <a:r>
              <a:rPr altLang="en-IN" sz="2800" lang="en-US">
                <a:solidFill>
                  <a:srgbClr val="000000"/>
                </a:solidFill>
              </a:rPr>
              <a:t>c</a:t>
            </a:r>
            <a:r>
              <a:rPr altLang="en-IN" sz="2800" lang="en-US">
                <a:solidFill>
                  <a:srgbClr val="000000"/>
                </a:solidFill>
              </a:rPr>
              <a:t>o</a:t>
            </a:r>
            <a:r>
              <a:rPr altLang="en-IN" sz="2800" lang="en-US">
                <a:solidFill>
                  <a:srgbClr val="000000"/>
                </a:solidFill>
              </a:rPr>
              <a:t>m</a:t>
            </a:r>
            <a:r>
              <a:rPr altLang="en-IN" sz="2800" lang="en-US">
                <a:solidFill>
                  <a:srgbClr val="000000"/>
                </a:solidFill>
              </a:rPr>
              <a:t>p</a:t>
            </a:r>
            <a:endParaRPr sz="2800" lang="en-US">
              <a:solidFill>
                <a:srgbClr val="000000"/>
              </a:solidFill>
            </a:endParaRPr>
          </a:p>
        </p:txBody>
      </p:sp>
      <p:cxnSp>
        <p:nvCxnSpPr>
          <p:cNvPr id="3145728" name=""/>
          <p:cNvCxnSpPr>
            <a:cxnSpLocks/>
          </p:cNvCxnSpPr>
          <p:nvPr/>
        </p:nvCxnSpPr>
        <p:spPr>
          <a:xfrm flipV="0">
            <a:off x="3908986" y="3371879"/>
            <a:ext cx="3333120" cy="6017"/>
          </a:xfrm>
          <a:prstGeom prst="straightConnector1"/>
          <a:solidFill>
            <a:srgbClr val="FFFFFF"/>
          </a:solidFill>
          <a:ln w="25400">
            <a:solidFill>
              <a:srgbClr val="666666"/>
            </a:solidFill>
            <a:headEnd type="triangle" w="lg" len="lg"/>
            <a:tailEnd type="triangle" w="lg" len="lg"/>
          </a:ln>
        </p:spPr>
      </p:cxnSp>
      <p:sp>
        <p:nvSpPr>
          <p:cNvPr id="1048604" name=""/>
          <p:cNvSpPr txBox="1"/>
          <p:nvPr/>
        </p:nvSpPr>
        <p:spPr>
          <a:xfrm>
            <a:off x="1813171" y="4362750"/>
            <a:ext cx="1556263" cy="510540"/>
          </a:xfrm>
          <a:prstGeom prst="rect"/>
        </p:spPr>
        <p:txBody>
          <a:bodyPr rtlCol="0" wrap="square">
            <a:spAutoFit/>
          </a:bodyPr>
          <a:p>
            <a:r>
              <a:rPr sz="2800" lang="en-US">
                <a:solidFill>
                  <a:srgbClr val="000000"/>
                </a:solidFill>
              </a:rPr>
              <a:t>Debit</a:t>
            </a:r>
            <a:r>
              <a:rPr altLang="en-IN" sz="2800" lang="en-US">
                <a:solidFill>
                  <a:srgbClr val="000000"/>
                </a:solidFill>
              </a:rPr>
              <a:t>o</a:t>
            </a:r>
            <a:r>
              <a:rPr altLang="en-IN" sz="2800" lang="en-US">
                <a:solidFill>
                  <a:srgbClr val="000000"/>
                </a:solidFill>
              </a:rPr>
              <a:t>r</a:t>
            </a:r>
            <a:endParaRPr sz="2800" lang="en-US">
              <a:solidFill>
                <a:srgbClr val="000000"/>
              </a:solidFill>
            </a:endParaRPr>
          </a:p>
        </p:txBody>
      </p:sp>
      <p:sp>
        <p:nvSpPr>
          <p:cNvPr id="1048605" name=""/>
          <p:cNvSpPr txBox="1"/>
          <p:nvPr/>
        </p:nvSpPr>
        <p:spPr>
          <a:xfrm>
            <a:off x="8119293" y="4362178"/>
            <a:ext cx="1848166" cy="510540"/>
          </a:xfrm>
          <a:prstGeom prst="rect"/>
        </p:spPr>
        <p:txBody>
          <a:bodyPr rtlCol="0" wrap="square">
            <a:spAutoFit/>
          </a:bodyPr>
          <a:p>
            <a:r>
              <a:rPr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creditors</a:t>
            </a:r>
            <a:endParaRPr sz="2800" lang="en-US">
              <a:solidFill>
                <a:srgbClr val="000000"/>
              </a:solidFill>
            </a:endParaRPr>
          </a:p>
        </p:txBody>
      </p:sp>
      <p:sp>
        <p:nvSpPr>
          <p:cNvPr id="1048606" name=""/>
          <p:cNvSpPr txBox="1"/>
          <p:nvPr/>
        </p:nvSpPr>
        <p:spPr>
          <a:xfrm>
            <a:off x="1524000" y="4938757"/>
            <a:ext cx="3217574" cy="510541"/>
          </a:xfrm>
          <a:prstGeom prst="rect"/>
        </p:spPr>
        <p:txBody>
          <a:bodyPr rtlCol="0" wrap="square">
            <a:spAutoFit/>
          </a:bodyPr>
          <a:p>
            <a:r>
              <a:rPr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trade receivable</a:t>
            </a:r>
            <a:endParaRPr sz="2800" lang="en-US">
              <a:solidFill>
                <a:srgbClr val="000000"/>
              </a:solidFill>
            </a:endParaRPr>
          </a:p>
        </p:txBody>
      </p:sp>
      <p:sp>
        <p:nvSpPr>
          <p:cNvPr id="1048607" name=""/>
          <p:cNvSpPr txBox="1"/>
          <p:nvPr/>
        </p:nvSpPr>
        <p:spPr>
          <a:xfrm>
            <a:off x="4741573" y="5341076"/>
            <a:ext cx="4000000" cy="510540"/>
          </a:xfrm>
          <a:prstGeom prst="rect"/>
        </p:spPr>
        <p:txBody>
          <a:bodyPr rtlCol="0" wrap="square">
            <a:spAutoFit/>
          </a:bodyPr>
          <a:p>
            <a:r>
              <a:rPr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 </a:t>
            </a:r>
            <a:endParaRPr sz="2800" lang="en-US">
              <a:solidFill>
                <a:srgbClr val="000000"/>
              </a:solidFill>
            </a:endParaRPr>
          </a:p>
        </p:txBody>
      </p:sp>
      <p:sp>
        <p:nvSpPr>
          <p:cNvPr id="1048608" name=""/>
          <p:cNvSpPr txBox="1"/>
          <p:nvPr/>
        </p:nvSpPr>
        <p:spPr>
          <a:xfrm>
            <a:off x="7595398" y="4938756"/>
            <a:ext cx="2895954" cy="510540"/>
          </a:xfrm>
          <a:prstGeom prst="rect"/>
        </p:spPr>
        <p:txBody>
          <a:bodyPr rtlCol="0" wrap="square">
            <a:spAutoFit/>
          </a:bodyPr>
          <a:p>
            <a:r>
              <a:rPr sz="2800" lang="en-US">
                <a:solidFill>
                  <a:srgbClr val="000000"/>
                </a:solidFill>
              </a:rPr>
              <a:t> trade receivable</a:t>
            </a:r>
            <a:endParaRPr sz="2800"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5" name=""/>
          <p:cNvSpPr>
            <a:spLocks noGrp="1"/>
          </p:cNvSpPr>
          <p:nvPr>
            <p:ph type="title"/>
          </p:nvPr>
        </p:nvSpPr>
        <p:spPr>
          <a:prstGeom prst="rect"/>
        </p:spPr>
        <p:txBody>
          <a:bodyPr>
            <a:normAutofit/>
          </a:bodyPr>
          <a:p>
            <a:r>
              <a:rPr altLang="en-IN" lang="en-US">
                <a:solidFill>
                  <a:srgbClr val="02A5E3"/>
                </a:solidFill>
              </a:rPr>
              <a:t>INTER COMPANY TRANSACTION </a:t>
            </a:r>
            <a:br>
              <a:rPr altLang="en-IN" lang="en-US">
                <a:solidFill>
                  <a:srgbClr val="02A5E3"/>
                </a:solidFill>
              </a:rPr>
            </a:br>
            <a:r>
              <a:rPr altLang="en-IN" lang="en-US"/>
              <a:t> </a:t>
            </a:r>
            <a:r>
              <a:rPr altLang="en-IN" lang="en-US">
                <a:solidFill>
                  <a:srgbClr val="F46D43"/>
                </a:solidFill>
              </a:rPr>
              <a:t>(</a:t>
            </a:r>
            <a:r>
              <a:rPr altLang="en-IN" lang="en-US">
                <a:solidFill>
                  <a:srgbClr val="F46D43"/>
                </a:solidFill>
              </a:rPr>
              <a:t>अंतर कंपनी व्यवहार</a:t>
            </a:r>
            <a:r>
              <a:rPr altLang="en-IN" lang="en-US">
                <a:solidFill>
                  <a:srgbClr val="F46D43"/>
                </a:solidFill>
              </a:rPr>
              <a:t>)</a:t>
            </a:r>
            <a:endParaRPr lang="en-US">
              <a:solidFill>
                <a:srgbClr val="F46D43"/>
              </a:solidFill>
            </a:endParaRPr>
          </a:p>
        </p:txBody>
      </p:sp>
      <p:sp>
        <p:nvSpPr>
          <p:cNvPr id="1048616" name=""/>
          <p:cNvSpPr>
            <a:spLocks noGrp="1"/>
          </p:cNvSpPr>
          <p:nvPr>
            <p:ph sz="half" idx="1"/>
          </p:nvPr>
        </p:nvSpPr>
        <p:spPr>
          <a:xfrm>
            <a:off x="2152650" y="1825625"/>
            <a:ext cx="3886200" cy="3012440"/>
          </a:xfrm>
          <a:prstGeom prst="rect"/>
        </p:spPr>
        <p:txBody>
          <a:bodyPr rtlCol="0" wrap="square">
            <a:spAutoFit/>
          </a:bodyPr>
          <a:p>
            <a:r>
              <a:rPr altLang="en-IN" sz="2800" lang="en-US">
                <a:solidFill>
                  <a:srgbClr val="000000"/>
                </a:solidFill>
              </a:rPr>
              <a:t>H</a:t>
            </a:r>
            <a:r>
              <a:rPr altLang="en-IN" sz="2800" lang="en-US">
                <a:solidFill>
                  <a:srgbClr val="000000"/>
                </a:solidFill>
              </a:rPr>
              <a:t>o</a:t>
            </a:r>
            <a:r>
              <a:rPr altLang="en-IN" sz="2800" lang="en-US">
                <a:solidFill>
                  <a:srgbClr val="000000"/>
                </a:solidFill>
              </a:rPr>
              <a:t>l</a:t>
            </a:r>
            <a:r>
              <a:rPr altLang="en-IN" sz="2800" lang="en-US">
                <a:solidFill>
                  <a:srgbClr val="000000"/>
                </a:solidFill>
              </a:rPr>
              <a:t>d</a:t>
            </a:r>
            <a:r>
              <a:rPr altLang="en-IN" sz="2800" lang="en-US">
                <a:solidFill>
                  <a:srgbClr val="000000"/>
                </a:solidFill>
              </a:rPr>
              <a:t>i</a:t>
            </a:r>
            <a:r>
              <a:rPr altLang="en-IN" sz="2800" lang="en-US">
                <a:solidFill>
                  <a:srgbClr val="000000"/>
                </a:solidFill>
              </a:rPr>
              <a:t>n</a:t>
            </a:r>
            <a:r>
              <a:rPr altLang="en-IN" sz="2800" lang="en-US">
                <a:solidFill>
                  <a:srgbClr val="000000"/>
                </a:solidFill>
              </a:rPr>
              <a:t>g</a:t>
            </a:r>
            <a:r>
              <a:rPr altLang="en-IN" sz="2800" lang="en-US">
                <a:solidFill>
                  <a:srgbClr val="000000"/>
                </a:solidFill>
              </a:rPr>
              <a:t> </a:t>
            </a:r>
            <a:r>
              <a:rPr altLang="en-IN" sz="2800" lang="en-US">
                <a:solidFill>
                  <a:srgbClr val="000000"/>
                </a:solidFill>
              </a:rPr>
              <a:t>c</a:t>
            </a:r>
            <a:r>
              <a:rPr altLang="en-IN" sz="2800" lang="en-US">
                <a:solidFill>
                  <a:srgbClr val="000000"/>
                </a:solidFill>
              </a:rPr>
              <a:t>o</a:t>
            </a:r>
            <a:r>
              <a:rPr altLang="en-IN" sz="2800" lang="en-US">
                <a:solidFill>
                  <a:srgbClr val="000000"/>
                </a:solidFill>
              </a:rPr>
              <a:t>m</a:t>
            </a:r>
            <a:r>
              <a:rPr altLang="en-IN" sz="2800" lang="en-US">
                <a:solidFill>
                  <a:srgbClr val="000000"/>
                </a:solidFill>
              </a:rPr>
              <a:t>p</a:t>
            </a:r>
            <a:r>
              <a:rPr altLang="en-IN" sz="2800" lang="en-US">
                <a:solidFill>
                  <a:srgbClr val="000000"/>
                </a:solidFill>
              </a:rPr>
              <a:t>(</a:t>
            </a:r>
            <a:r>
              <a:rPr altLang="en-IN" sz="2800" lang="en-US">
                <a:solidFill>
                  <a:srgbClr val="000000"/>
                </a:solidFill>
              </a:rPr>
              <a:t>h</a:t>
            </a:r>
            <a:r>
              <a:rPr altLang="en-IN" sz="2800" lang="en-US">
                <a:solidFill>
                  <a:srgbClr val="000000"/>
                </a:solidFill>
              </a:rPr>
              <a:t>)</a:t>
            </a:r>
            <a:endParaRPr sz="2800" lang="en-US">
              <a:solidFill>
                <a:srgbClr val="000000"/>
              </a:solidFill>
            </a:endParaRPr>
          </a:p>
          <a:p>
            <a:r>
              <a:rPr sz="2800" lang="en-US">
                <a:solidFill>
                  <a:srgbClr val="000000"/>
                </a:solidFill>
              </a:rPr>
              <a:t>Debtors</a:t>
            </a:r>
            <a:endParaRPr sz="2800" lang="en-US">
              <a:solidFill>
                <a:srgbClr val="000000"/>
              </a:solidFill>
            </a:endParaRPr>
          </a:p>
          <a:p>
            <a:r>
              <a:rPr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trade receivable</a:t>
            </a:r>
            <a:endParaRPr sz="2800" lang="en-US">
              <a:solidFill>
                <a:srgbClr val="000000"/>
              </a:solidFill>
            </a:endParaRPr>
          </a:p>
          <a:p>
            <a:r>
              <a:rPr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loan to</a:t>
            </a:r>
            <a:r>
              <a:rPr sz="2800" lang="en-US">
                <a:solidFill>
                  <a:srgbClr val="000000"/>
                </a:solidFill>
              </a:rPr>
              <a:t>  </a:t>
            </a:r>
            <a:r>
              <a:rPr altLang="en-IN" sz="2800" lang="en-US">
                <a:solidFill>
                  <a:srgbClr val="000000"/>
                </a:solidFill>
              </a:rPr>
              <a:t>s</a:t>
            </a:r>
            <a:endParaRPr sz="2800" lang="en-US">
              <a:solidFill>
                <a:srgbClr val="000000"/>
              </a:solidFill>
            </a:endParaRPr>
          </a:p>
          <a:p>
            <a:endParaRPr sz="2800" lang="en-US">
              <a:solidFill>
                <a:srgbClr val="000000"/>
              </a:solidFill>
            </a:endParaRPr>
          </a:p>
          <a:p>
            <a:endParaRPr sz="2800" lang="en-US">
              <a:solidFill>
                <a:srgbClr val="000000"/>
              </a:solidFill>
            </a:endParaRPr>
          </a:p>
        </p:txBody>
      </p:sp>
      <p:sp>
        <p:nvSpPr>
          <p:cNvPr id="1048617" name=""/>
          <p:cNvSpPr>
            <a:spLocks noGrp="1"/>
          </p:cNvSpPr>
          <p:nvPr>
            <p:ph sz="half" idx="2"/>
          </p:nvPr>
        </p:nvSpPr>
        <p:spPr>
          <a:xfrm>
            <a:off x="6153150" y="1825625"/>
            <a:ext cx="3886200" cy="1996439"/>
          </a:xfrm>
          <a:prstGeom prst="rect"/>
        </p:spPr>
        <p:txBody>
          <a:bodyPr rtlCol="0" wrap="square">
            <a:spAutoFit/>
          </a:bodyPr>
          <a:p>
            <a:r>
              <a:rPr altLang="en-IN" sz="2800" lang="en-US">
                <a:solidFill>
                  <a:srgbClr val="000000"/>
                </a:solidFill>
              </a:rPr>
              <a:t> </a:t>
            </a:r>
            <a:r>
              <a:rPr altLang="en-IN" sz="2800" lang="en-US">
                <a:solidFill>
                  <a:srgbClr val="000000"/>
                </a:solidFill>
              </a:rPr>
              <a:t> </a:t>
            </a:r>
            <a:r>
              <a:rPr altLang="en-IN" sz="2800" lang="en-US">
                <a:solidFill>
                  <a:srgbClr val="000000"/>
                </a:solidFill>
              </a:rPr>
              <a:t> </a:t>
            </a:r>
            <a:r>
              <a:rPr altLang="en-IN" sz="2800" lang="en-US">
                <a:solidFill>
                  <a:srgbClr val="000000"/>
                </a:solidFill>
              </a:rPr>
              <a:t> </a:t>
            </a:r>
            <a:r>
              <a:rPr altLang="en-IN" sz="2800" lang="en-US">
                <a:solidFill>
                  <a:srgbClr val="000000"/>
                </a:solidFill>
              </a:rPr>
              <a:t> </a:t>
            </a:r>
            <a:r>
              <a:rPr altLang="en-IN" sz="2800" lang="en-US">
                <a:solidFill>
                  <a:srgbClr val="000000"/>
                </a:solidFill>
              </a:rPr>
              <a:t>Subsidiary </a:t>
            </a:r>
            <a:r>
              <a:rPr altLang="en-IN" sz="2800" lang="en-US">
                <a:solidFill>
                  <a:srgbClr val="000000"/>
                </a:solidFill>
              </a:rPr>
              <a:t>c</a:t>
            </a:r>
            <a:r>
              <a:rPr altLang="en-IN" sz="2800" lang="en-US">
                <a:solidFill>
                  <a:srgbClr val="000000"/>
                </a:solidFill>
              </a:rPr>
              <a:t>o</a:t>
            </a:r>
            <a:r>
              <a:rPr altLang="en-IN" sz="2800" lang="en-US">
                <a:solidFill>
                  <a:srgbClr val="000000"/>
                </a:solidFill>
              </a:rPr>
              <a:t>m</a:t>
            </a:r>
            <a:r>
              <a:rPr altLang="en-IN" sz="2800" lang="en-US">
                <a:solidFill>
                  <a:srgbClr val="000000"/>
                </a:solidFill>
              </a:rPr>
              <a:t>p</a:t>
            </a:r>
            <a:r>
              <a:rPr altLang="en-IN" sz="2800" lang="en-US">
                <a:solidFill>
                  <a:srgbClr val="000000"/>
                </a:solidFill>
              </a:rPr>
              <a:t>(</a:t>
            </a:r>
            <a:r>
              <a:rPr altLang="en-IN" sz="2800" lang="en-US">
                <a:solidFill>
                  <a:srgbClr val="000000"/>
                </a:solidFill>
              </a:rPr>
              <a:t>s</a:t>
            </a:r>
            <a:r>
              <a:rPr altLang="en-IN" sz="2800" lang="en-US">
                <a:solidFill>
                  <a:srgbClr val="000000"/>
                </a:solidFill>
              </a:rPr>
              <a:t>)</a:t>
            </a:r>
            <a:endParaRPr sz="2800" lang="en-US">
              <a:solidFill>
                <a:srgbClr val="000000"/>
              </a:solidFill>
            </a:endParaRPr>
          </a:p>
          <a:p>
            <a:r>
              <a:rPr altLang="en-IN" sz="2800" lang="en-US">
                <a:solidFill>
                  <a:srgbClr val="000000"/>
                </a:solidFill>
              </a:rPr>
              <a:t> </a:t>
            </a:r>
            <a:r>
              <a:rPr altLang="en-IN" sz="2800" lang="en-US">
                <a:solidFill>
                  <a:srgbClr val="000000"/>
                </a:solidFill>
              </a:rPr>
              <a:t> </a:t>
            </a:r>
            <a:r>
              <a:rPr altLang="en-IN" sz="2800" lang="en-US">
                <a:solidFill>
                  <a:srgbClr val="000000"/>
                </a:solidFill>
              </a:rPr>
              <a:t> </a:t>
            </a:r>
            <a:r>
              <a:rPr altLang="en-IN" sz="2800" lang="en-US">
                <a:solidFill>
                  <a:srgbClr val="000000"/>
                </a:solidFill>
              </a:rPr>
              <a:t> </a:t>
            </a:r>
            <a:r>
              <a:rPr altLang="en-IN" sz="2800" lang="en-US">
                <a:solidFill>
                  <a:srgbClr val="000000"/>
                </a:solidFill>
              </a:rPr>
              <a:t> </a:t>
            </a:r>
            <a:r>
              <a:rPr altLang="en-IN" sz="2800" lang="en-US">
                <a:solidFill>
                  <a:srgbClr val="000000"/>
                </a:solidFill>
              </a:rPr>
              <a:t>creditors</a:t>
            </a:r>
            <a:endParaRPr sz="2800" lang="en-US">
              <a:solidFill>
                <a:srgbClr val="000000"/>
              </a:solidFill>
            </a:endParaRPr>
          </a:p>
          <a:p>
            <a:r>
              <a:rPr altLang="en-IN" sz="2800" lang="en-US">
                <a:solidFill>
                  <a:srgbClr val="000000"/>
                </a:solidFill>
              </a:rPr>
              <a:t> </a:t>
            </a:r>
            <a:r>
              <a:rPr altLang="en-IN" sz="2800" lang="en-US">
                <a:solidFill>
                  <a:srgbClr val="000000"/>
                </a:solidFill>
              </a:rPr>
              <a:t>trade payable</a:t>
            </a:r>
            <a:endParaRPr sz="2800" lang="en-US">
              <a:solidFill>
                <a:srgbClr val="000000"/>
              </a:solidFill>
            </a:endParaRPr>
          </a:p>
          <a:p>
            <a:r>
              <a:rPr altLang="en-IN" sz="2800" lang="en-US">
                <a:solidFill>
                  <a:srgbClr val="000000"/>
                </a:solidFill>
              </a:rPr>
              <a:t> </a:t>
            </a:r>
            <a:r>
              <a:rPr altLang="en-IN" sz="2800" lang="en-US">
                <a:solidFill>
                  <a:srgbClr val="000000"/>
                </a:solidFill>
              </a:rPr>
              <a:t>loan from</a:t>
            </a:r>
            <a:r>
              <a:rPr altLang="en-IN" sz="2800" lang="en-US">
                <a:solidFill>
                  <a:srgbClr val="000000"/>
                </a:solidFill>
              </a:rPr>
              <a:t>(</a:t>
            </a:r>
            <a:r>
              <a:rPr altLang="en-IN" sz="2800" lang="en-US">
                <a:solidFill>
                  <a:srgbClr val="000000"/>
                </a:solidFill>
              </a:rPr>
              <a:t> h</a:t>
            </a:r>
            <a:r>
              <a:rPr altLang="en-IN" sz="2800" lang="en-US">
                <a:solidFill>
                  <a:srgbClr val="000000"/>
                </a:solidFill>
              </a:rPr>
              <a:t>)</a:t>
            </a:r>
            <a:endParaRPr sz="2800" lang="en-US">
              <a:solidFill>
                <a:srgbClr val="000000"/>
              </a:solidFill>
            </a:endParaRPr>
          </a:p>
        </p:txBody>
      </p:sp>
      <p:cxnSp>
        <p:nvCxnSpPr>
          <p:cNvPr id="3145729" name=""/>
          <p:cNvCxnSpPr>
            <a:cxnSpLocks/>
          </p:cNvCxnSpPr>
          <p:nvPr/>
        </p:nvCxnSpPr>
        <p:spPr>
          <a:xfrm flipV="1">
            <a:off x="4934397" y="1878088"/>
            <a:ext cx="922111" cy="161292"/>
          </a:xfrm>
          <a:prstGeom prst="straightConnector1"/>
          <a:ln w="25400">
            <a:solidFill>
              <a:srgbClr val="666666"/>
            </a:solidFill>
            <a:tailEnd type="triangle" w="lg" len="lg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1" name=""/>
          <p:cNvSpPr txBox="1"/>
          <p:nvPr/>
        </p:nvSpPr>
        <p:spPr>
          <a:xfrm>
            <a:off x="4096000" y="201152"/>
            <a:ext cx="4000000" cy="929639"/>
          </a:xfrm>
          <a:prstGeom prst="rect"/>
        </p:spPr>
        <p:txBody>
          <a:bodyPr anchor="t" anchorCtr="1" rtlCol="0" wrap="square">
            <a:spAutoFit/>
          </a:bodyPr>
          <a:p>
            <a:pPr algn="ctr"/>
            <a:r>
              <a:rPr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unrealized profit</a:t>
            </a:r>
            <a:r>
              <a:rPr sz="2800" lang="en-US">
                <a:solidFill>
                  <a:srgbClr val="000000"/>
                </a:solidFill>
              </a:rPr>
              <a:t> </a:t>
            </a:r>
            <a:endParaRPr sz="2800" lang="en-US">
              <a:solidFill>
                <a:srgbClr val="000000"/>
              </a:solidFill>
            </a:endParaRPr>
          </a:p>
          <a:p>
            <a:pPr algn="ctr"/>
            <a:r>
              <a:rPr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न</a:t>
            </a:r>
            <a:r>
              <a:rPr altLang="en-IN"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वसूल हुआ लाभ</a:t>
            </a:r>
            <a:endParaRPr sz="2800" lang="en-US">
              <a:solidFill>
                <a:srgbClr val="000000"/>
              </a:solidFill>
            </a:endParaRPr>
          </a:p>
        </p:txBody>
      </p:sp>
      <p:sp>
        <p:nvSpPr>
          <p:cNvPr id="1048622" name=""/>
          <p:cNvSpPr txBox="1"/>
          <p:nvPr/>
        </p:nvSpPr>
        <p:spPr>
          <a:xfrm>
            <a:off x="1524000" y="1556026"/>
            <a:ext cx="2899002" cy="510540"/>
          </a:xfrm>
          <a:prstGeom prst="rect"/>
        </p:spPr>
        <p:txBody>
          <a:bodyPr rtlCol="0" wrap="square">
            <a:spAutoFit/>
          </a:bodyPr>
          <a:p>
            <a:r>
              <a:rPr sz="2800" lang="en-US">
                <a:solidFill>
                  <a:srgbClr val="000000"/>
                </a:solidFill>
              </a:rPr>
              <a:t> holding comp</a:t>
            </a:r>
            <a:endParaRPr sz="2800" lang="en-US">
              <a:solidFill>
                <a:srgbClr val="000000"/>
              </a:solidFill>
            </a:endParaRPr>
          </a:p>
        </p:txBody>
      </p:sp>
      <p:sp>
        <p:nvSpPr>
          <p:cNvPr id="1048623" name=""/>
          <p:cNvSpPr txBox="1"/>
          <p:nvPr/>
        </p:nvSpPr>
        <p:spPr>
          <a:xfrm>
            <a:off x="4858058" y="1556025"/>
            <a:ext cx="2989638" cy="510540"/>
          </a:xfrm>
          <a:prstGeom prst="rect"/>
        </p:spPr>
        <p:txBody>
          <a:bodyPr rtlCol="0" wrap="square">
            <a:spAutoFit/>
          </a:bodyPr>
          <a:p>
            <a:r>
              <a:rPr sz="2800" lang="en-US">
                <a:solidFill>
                  <a:srgbClr val="000000"/>
                </a:solidFill>
              </a:rPr>
              <a:t> subsidiary comp</a:t>
            </a:r>
            <a:endParaRPr sz="2800" lang="en-US">
              <a:solidFill>
                <a:srgbClr val="000000"/>
              </a:solidFill>
            </a:endParaRPr>
          </a:p>
        </p:txBody>
      </p:sp>
      <p:sp>
        <p:nvSpPr>
          <p:cNvPr id="1048624" name=""/>
          <p:cNvSpPr txBox="1"/>
          <p:nvPr/>
        </p:nvSpPr>
        <p:spPr>
          <a:xfrm>
            <a:off x="1795542" y="2918459"/>
            <a:ext cx="1799896" cy="510540"/>
          </a:xfrm>
          <a:prstGeom prst="rect"/>
        </p:spPr>
        <p:txBody>
          <a:bodyPr rtlCol="0" wrap="square">
            <a:spAutoFit/>
          </a:bodyPr>
          <a:p>
            <a:r>
              <a:rPr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sales</a:t>
            </a:r>
            <a:r>
              <a:rPr altLang="en-IN" sz="2800" lang="en-US">
                <a:solidFill>
                  <a:srgbClr val="000000"/>
                </a:solidFill>
              </a:rPr>
              <a:t> </a:t>
            </a:r>
            <a:endParaRPr sz="2800" lang="en-US">
              <a:solidFill>
                <a:srgbClr val="000000"/>
              </a:solidFill>
            </a:endParaRPr>
          </a:p>
        </p:txBody>
      </p:sp>
      <p:sp>
        <p:nvSpPr>
          <p:cNvPr id="1048625" name=""/>
          <p:cNvSpPr txBox="1"/>
          <p:nvPr/>
        </p:nvSpPr>
        <p:spPr>
          <a:xfrm>
            <a:off x="5340081" y="2577104"/>
            <a:ext cx="2165841" cy="929639"/>
          </a:xfrm>
          <a:prstGeom prst="rect"/>
        </p:spPr>
        <p:txBody>
          <a:bodyPr rtlCol="0" wrap="square">
            <a:spAutoFit/>
          </a:bodyPr>
          <a:p>
            <a:r>
              <a:rPr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purchase</a:t>
            </a:r>
            <a:r>
              <a:rPr altLang="en-IN" sz="2800" lang="en-US">
                <a:solidFill>
                  <a:srgbClr val="000000"/>
                </a:solidFill>
              </a:rPr>
              <a:t> </a:t>
            </a:r>
            <a:r>
              <a:rPr altLang="en-IN" sz="2800" lang="en-IN">
                <a:solidFill>
                  <a:srgbClr val="000000"/>
                </a:solidFill>
              </a:rPr>
              <a:t>₹</a:t>
            </a:r>
            <a:r>
              <a:rPr altLang="en-IN" sz="2800" lang="en-US">
                <a:solidFill>
                  <a:srgbClr val="000000"/>
                </a:solidFill>
              </a:rPr>
              <a:t>1</a:t>
            </a:r>
            <a:r>
              <a:rPr altLang="en-IN" sz="2800" lang="en-US">
                <a:solidFill>
                  <a:srgbClr val="000000"/>
                </a:solidFill>
              </a:rPr>
              <a:t>5</a:t>
            </a:r>
            <a:r>
              <a:rPr altLang="en-IN" sz="2800" lang="en-US">
                <a:solidFill>
                  <a:srgbClr val="000000"/>
                </a:solidFill>
              </a:rPr>
              <a:t>0</a:t>
            </a:r>
            <a:r>
              <a:rPr altLang="en-IN" sz="2800" lang="en-US">
                <a:solidFill>
                  <a:srgbClr val="000000"/>
                </a:solidFill>
              </a:rPr>
              <a:t>0</a:t>
            </a:r>
            <a:r>
              <a:rPr altLang="en-IN" sz="2800" lang="en-US">
                <a:solidFill>
                  <a:srgbClr val="000000"/>
                </a:solidFill>
              </a:rPr>
              <a:t>0</a:t>
            </a:r>
            <a:endParaRPr sz="2800" lang="en-US">
              <a:solidFill>
                <a:srgbClr val="000000"/>
              </a:solidFill>
            </a:endParaRPr>
          </a:p>
        </p:txBody>
      </p:sp>
      <p:sp>
        <p:nvSpPr>
          <p:cNvPr id="1048626" name=""/>
          <p:cNvSpPr txBox="1"/>
          <p:nvPr/>
        </p:nvSpPr>
        <p:spPr>
          <a:xfrm>
            <a:off x="7974055" y="1988818"/>
            <a:ext cx="2046697" cy="929641"/>
          </a:xfrm>
          <a:prstGeom prst="rect"/>
        </p:spPr>
        <p:txBody>
          <a:bodyPr rtlCol="0" wrap="square">
            <a:spAutoFit/>
          </a:bodyPr>
          <a:p>
            <a:r>
              <a:rPr sz="2800" lang="en-US">
                <a:solidFill>
                  <a:srgbClr val="000000"/>
                </a:solidFill>
              </a:rPr>
              <a:t>Sold</a:t>
            </a:r>
            <a:r>
              <a:rPr altLang="en-IN" sz="2800" lang="en-US">
                <a:solidFill>
                  <a:srgbClr val="000000"/>
                </a:solidFill>
              </a:rPr>
              <a:t> </a:t>
            </a:r>
            <a:r>
              <a:rPr altLang="en-IN" sz="2800" lang="en-IN">
                <a:solidFill>
                  <a:srgbClr val="000000"/>
                </a:solidFill>
              </a:rPr>
              <a:t>₹</a:t>
            </a:r>
            <a:r>
              <a:rPr altLang="en-IN" sz="2800" lang="en-US">
                <a:solidFill>
                  <a:srgbClr val="000000"/>
                </a:solidFill>
              </a:rPr>
              <a:t>1</a:t>
            </a:r>
            <a:r>
              <a:rPr altLang="en-IN" sz="2800" lang="en-US">
                <a:solidFill>
                  <a:srgbClr val="000000"/>
                </a:solidFill>
              </a:rPr>
              <a:t>0</a:t>
            </a:r>
            <a:r>
              <a:rPr altLang="en-IN" sz="2800" lang="en-US">
                <a:solidFill>
                  <a:srgbClr val="000000"/>
                </a:solidFill>
              </a:rPr>
              <a:t>0</a:t>
            </a:r>
            <a:r>
              <a:rPr altLang="en-IN" sz="2800" lang="en-US">
                <a:solidFill>
                  <a:srgbClr val="000000"/>
                </a:solidFill>
              </a:rPr>
              <a:t>0</a:t>
            </a:r>
            <a:r>
              <a:rPr altLang="en-IN" sz="2800" lang="en-US">
                <a:solidFill>
                  <a:srgbClr val="000000"/>
                </a:solidFill>
              </a:rPr>
              <a:t>0</a:t>
            </a:r>
            <a:r>
              <a:rPr altLang="en-IN" sz="2800" lang="en-US">
                <a:solidFill>
                  <a:srgbClr val="000000"/>
                </a:solidFill>
              </a:rPr>
              <a:t>0</a:t>
            </a:r>
            <a:endParaRPr sz="2800" lang="en-US">
              <a:solidFill>
                <a:srgbClr val="000000"/>
              </a:solidFill>
            </a:endParaRPr>
          </a:p>
        </p:txBody>
      </p:sp>
      <p:sp>
        <p:nvSpPr>
          <p:cNvPr id="1048627" name=""/>
          <p:cNvSpPr txBox="1"/>
          <p:nvPr/>
        </p:nvSpPr>
        <p:spPr>
          <a:xfrm>
            <a:off x="7847696" y="3506743"/>
            <a:ext cx="2638085" cy="929640"/>
          </a:xfrm>
          <a:prstGeom prst="rect"/>
        </p:spPr>
        <p:txBody>
          <a:bodyPr rtlCol="0" wrap="square">
            <a:spAutoFit/>
          </a:bodyPr>
          <a:p>
            <a:r>
              <a:rPr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unsold stock</a:t>
            </a:r>
            <a:r>
              <a:rPr altLang="en-IN" sz="2800" lang="en-US">
                <a:solidFill>
                  <a:srgbClr val="000000"/>
                </a:solidFill>
              </a:rPr>
              <a:t> </a:t>
            </a:r>
            <a:r>
              <a:rPr altLang="en-IN" sz="2800" lang="en-IN">
                <a:solidFill>
                  <a:srgbClr val="000000"/>
                </a:solidFill>
              </a:rPr>
              <a:t>₹</a:t>
            </a:r>
            <a:r>
              <a:rPr altLang="en-IN" sz="2800" lang="en-US">
                <a:solidFill>
                  <a:srgbClr val="000000"/>
                </a:solidFill>
              </a:rPr>
              <a:t>5</a:t>
            </a:r>
            <a:r>
              <a:rPr altLang="en-IN" sz="2800" lang="en-US">
                <a:solidFill>
                  <a:srgbClr val="000000"/>
                </a:solidFill>
              </a:rPr>
              <a:t>0</a:t>
            </a:r>
            <a:r>
              <a:rPr altLang="en-IN" sz="2800" lang="en-US">
                <a:solidFill>
                  <a:srgbClr val="000000"/>
                </a:solidFill>
              </a:rPr>
              <a:t>0</a:t>
            </a:r>
            <a:r>
              <a:rPr altLang="en-IN" sz="2800" lang="en-US">
                <a:solidFill>
                  <a:srgbClr val="000000"/>
                </a:solidFill>
              </a:rPr>
              <a:t>0</a:t>
            </a:r>
            <a:r>
              <a:rPr altLang="en-IN" sz="2800" lang="en-US">
                <a:solidFill>
                  <a:srgbClr val="000000"/>
                </a:solidFill>
              </a:rPr>
              <a:t>0</a:t>
            </a:r>
            <a:endParaRPr sz="2800" lang="en-US">
              <a:solidFill>
                <a:srgbClr val="000000"/>
              </a:solidFill>
            </a:endParaRPr>
          </a:p>
        </p:txBody>
      </p:sp>
      <p:sp>
        <p:nvSpPr>
          <p:cNvPr id="1048628" name=""/>
          <p:cNvSpPr txBox="1"/>
          <p:nvPr/>
        </p:nvSpPr>
        <p:spPr>
          <a:xfrm>
            <a:off x="2695489" y="2531383"/>
            <a:ext cx="2763632" cy="510540"/>
          </a:xfrm>
          <a:prstGeom prst="rect"/>
        </p:spPr>
        <p:txBody>
          <a:bodyPr rtlCol="0" wrap="square">
            <a:spAutoFit/>
          </a:bodyPr>
          <a:p>
            <a:r>
              <a:rPr sz="2800" lang="en-US">
                <a:solidFill>
                  <a:srgbClr val="000000"/>
                </a:solidFill>
              </a:rPr>
              <a:t> cost plus 25%</a:t>
            </a:r>
            <a:endParaRPr sz="2800" lang="en-US">
              <a:solidFill>
                <a:srgbClr val="000000"/>
              </a:solidFill>
            </a:endParaRPr>
          </a:p>
        </p:txBody>
      </p:sp>
      <p:sp>
        <p:nvSpPr>
          <p:cNvPr id="1048629" name=""/>
          <p:cNvSpPr txBox="1"/>
          <p:nvPr/>
        </p:nvSpPr>
        <p:spPr>
          <a:xfrm>
            <a:off x="2695489" y="4953058"/>
            <a:ext cx="4000000" cy="510541"/>
          </a:xfrm>
          <a:prstGeom prst="rect"/>
        </p:spPr>
        <p:txBody>
          <a:bodyPr rtlCol="0" wrap="square">
            <a:spAutoFit/>
          </a:bodyPr>
          <a:p>
            <a:r>
              <a:rPr sz="2800" lang="en-US">
                <a:solidFill>
                  <a:srgbClr val="000000"/>
                </a:solidFill>
              </a:rPr>
              <a:t> </a:t>
            </a:r>
            <a:endParaRPr sz="2800" lang="en-US">
              <a:solidFill>
                <a:srgbClr val="000000"/>
              </a:solidFill>
            </a:endParaRPr>
          </a:p>
        </p:txBody>
      </p:sp>
      <p:sp>
        <p:nvSpPr>
          <p:cNvPr id="1048630" name=""/>
          <p:cNvSpPr txBox="1"/>
          <p:nvPr/>
        </p:nvSpPr>
        <p:spPr>
          <a:xfrm>
            <a:off x="1616604" y="4184152"/>
            <a:ext cx="6157768" cy="510541"/>
          </a:xfrm>
          <a:prstGeom prst="rect"/>
        </p:spPr>
        <p:txBody>
          <a:bodyPr rtlCol="0" wrap="square">
            <a:spAutoFit/>
          </a:bodyPr>
          <a:p>
            <a:r>
              <a:rPr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unrealized profit</a:t>
            </a:r>
            <a:r>
              <a:rPr altLang="en-IN" sz="2800" lang="en-US">
                <a:solidFill>
                  <a:srgbClr val="000000"/>
                </a:solidFill>
              </a:rPr>
              <a:t>=</a:t>
            </a:r>
            <a:r>
              <a:rPr altLang="en-IN" sz="2800" lang="en-US">
                <a:solidFill>
                  <a:srgbClr val="000000"/>
                </a:solidFill>
              </a:rPr>
              <a:t>S</a:t>
            </a:r>
            <a:r>
              <a:rPr altLang="en-IN" sz="2800" lang="en-US">
                <a:solidFill>
                  <a:srgbClr val="000000"/>
                </a:solidFill>
              </a:rPr>
              <a:t>P</a:t>
            </a:r>
            <a:r>
              <a:rPr altLang="en-IN" sz="2800" lang="en-US">
                <a:solidFill>
                  <a:srgbClr val="000000"/>
                </a:solidFill>
              </a:rPr>
              <a:t>/</a:t>
            </a:r>
            <a:r>
              <a:rPr altLang="en-IN" sz="2800" lang="en-US">
                <a:solidFill>
                  <a:srgbClr val="000000"/>
                </a:solidFill>
              </a:rPr>
              <a:t>(</a:t>
            </a:r>
            <a:r>
              <a:rPr altLang="en-IN" sz="2800" lang="en-US">
                <a:solidFill>
                  <a:srgbClr val="000000"/>
                </a:solidFill>
              </a:rPr>
              <a:t>1</a:t>
            </a:r>
            <a:r>
              <a:rPr altLang="en-IN" sz="2800" lang="en-US">
                <a:solidFill>
                  <a:srgbClr val="000000"/>
                </a:solidFill>
              </a:rPr>
              <a:t>0</a:t>
            </a:r>
            <a:r>
              <a:rPr altLang="en-IN" sz="2800" lang="en-US">
                <a:solidFill>
                  <a:srgbClr val="000000"/>
                </a:solidFill>
              </a:rPr>
              <a:t>0</a:t>
            </a:r>
            <a:r>
              <a:rPr altLang="en-IN" sz="2800" lang="en-US">
                <a:solidFill>
                  <a:srgbClr val="000000"/>
                </a:solidFill>
              </a:rPr>
              <a:t>+</a:t>
            </a:r>
            <a:r>
              <a:rPr altLang="en-IN" sz="2800" lang="en-US">
                <a:solidFill>
                  <a:srgbClr val="000000"/>
                </a:solidFill>
              </a:rPr>
              <a:t>R</a:t>
            </a:r>
            <a:r>
              <a:rPr altLang="en-IN" sz="2800" lang="en-US">
                <a:solidFill>
                  <a:srgbClr val="000000"/>
                </a:solidFill>
              </a:rPr>
              <a:t>)</a:t>
            </a:r>
            <a:r>
              <a:rPr altLang="en-IN" sz="2800" lang="en-IN">
                <a:solidFill>
                  <a:srgbClr val="000000"/>
                </a:solidFill>
              </a:rPr>
              <a:t>×</a:t>
            </a:r>
            <a:r>
              <a:rPr altLang="en-IN" sz="2800" lang="en-US">
                <a:solidFill>
                  <a:srgbClr val="000000"/>
                </a:solidFill>
              </a:rPr>
              <a:t>1</a:t>
            </a:r>
            <a:r>
              <a:rPr altLang="en-IN" sz="2800" lang="en-US">
                <a:solidFill>
                  <a:srgbClr val="000000"/>
                </a:solidFill>
              </a:rPr>
              <a:t>0</a:t>
            </a:r>
            <a:r>
              <a:rPr altLang="en-IN" sz="2800" lang="en-US">
                <a:solidFill>
                  <a:srgbClr val="000000"/>
                </a:solidFill>
              </a:rPr>
              <a:t>0</a:t>
            </a:r>
            <a:endParaRPr sz="2800" lang="en-US">
              <a:solidFill>
                <a:srgbClr val="000000"/>
              </a:solidFill>
            </a:endParaRPr>
          </a:p>
        </p:txBody>
      </p:sp>
      <p:sp>
        <p:nvSpPr>
          <p:cNvPr id="1048631" name=""/>
          <p:cNvSpPr txBox="1"/>
          <p:nvPr/>
        </p:nvSpPr>
        <p:spPr>
          <a:xfrm>
            <a:off x="2423001" y="5208327"/>
            <a:ext cx="4000000" cy="929640"/>
          </a:xfrm>
          <a:prstGeom prst="rect"/>
        </p:spPr>
        <p:txBody>
          <a:bodyPr rtlCol="0" wrap="square">
            <a:spAutoFit/>
          </a:bodyPr>
          <a:p>
            <a:r>
              <a:rPr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unrealized profit</a:t>
            </a:r>
            <a:r>
              <a:rPr altLang="en-IN" sz="2800" lang="en-US">
                <a:solidFill>
                  <a:srgbClr val="000000"/>
                </a:solidFill>
              </a:rPr>
              <a:t>=</a:t>
            </a:r>
            <a:r>
              <a:rPr altLang="en-IN" sz="2800" lang="en-US">
                <a:solidFill>
                  <a:srgbClr val="000000"/>
                </a:solidFill>
              </a:rPr>
              <a:t> </a:t>
            </a:r>
            <a:r>
              <a:rPr altLang="en-IN" sz="2800" lang="en-US">
                <a:solidFill>
                  <a:srgbClr val="000000"/>
                </a:solidFill>
              </a:rPr>
              <a:t>1</a:t>
            </a:r>
            <a:r>
              <a:rPr altLang="en-IN" sz="2800" lang="en-US">
                <a:solidFill>
                  <a:srgbClr val="000000"/>
                </a:solidFill>
              </a:rPr>
              <a:t>5</a:t>
            </a:r>
            <a:r>
              <a:rPr altLang="en-IN" sz="2800" lang="en-US">
                <a:solidFill>
                  <a:srgbClr val="000000"/>
                </a:solidFill>
              </a:rPr>
              <a:t>0</a:t>
            </a:r>
            <a:r>
              <a:rPr altLang="en-IN" sz="2800" lang="en-US">
                <a:solidFill>
                  <a:srgbClr val="000000"/>
                </a:solidFill>
              </a:rPr>
              <a:t>0</a:t>
            </a:r>
            <a:r>
              <a:rPr altLang="en-IN" sz="2800" lang="en-US">
                <a:solidFill>
                  <a:srgbClr val="000000"/>
                </a:solidFill>
              </a:rPr>
              <a:t>0</a:t>
            </a:r>
            <a:r>
              <a:rPr altLang="en-IN" sz="2800" lang="en-US">
                <a:solidFill>
                  <a:srgbClr val="000000"/>
                </a:solidFill>
              </a:rPr>
              <a:t>0</a:t>
            </a:r>
            <a:r>
              <a:rPr altLang="en-IN" sz="2800" lang="en-US">
                <a:solidFill>
                  <a:srgbClr val="000000"/>
                </a:solidFill>
              </a:rPr>
              <a:t>/</a:t>
            </a:r>
            <a:r>
              <a:rPr altLang="en-IN" sz="2800" lang="en-US">
                <a:solidFill>
                  <a:srgbClr val="000000"/>
                </a:solidFill>
              </a:rPr>
              <a:t>1</a:t>
            </a:r>
            <a:r>
              <a:rPr altLang="en-IN" sz="2800" lang="en-US">
                <a:solidFill>
                  <a:srgbClr val="000000"/>
                </a:solidFill>
              </a:rPr>
              <a:t>2</a:t>
            </a:r>
            <a:r>
              <a:rPr altLang="en-IN" sz="2800" lang="en-US">
                <a:solidFill>
                  <a:srgbClr val="000000"/>
                </a:solidFill>
              </a:rPr>
              <a:t>5</a:t>
            </a:r>
            <a:r>
              <a:rPr altLang="en-IN" sz="2800" lang="en-IN">
                <a:solidFill>
                  <a:srgbClr val="000000"/>
                </a:solidFill>
              </a:rPr>
              <a:t>×</a:t>
            </a:r>
            <a:r>
              <a:rPr altLang="en-IN" sz="2800" lang="en-US">
                <a:solidFill>
                  <a:srgbClr val="000000"/>
                </a:solidFill>
              </a:rPr>
              <a:t>1</a:t>
            </a:r>
            <a:r>
              <a:rPr altLang="en-IN" sz="2800" lang="en-US">
                <a:solidFill>
                  <a:srgbClr val="000000"/>
                </a:solidFill>
              </a:rPr>
              <a:t>0</a:t>
            </a:r>
            <a:r>
              <a:rPr altLang="en-IN" sz="2800" lang="en-US">
                <a:solidFill>
                  <a:srgbClr val="000000"/>
                </a:solidFill>
              </a:rPr>
              <a:t>0</a:t>
            </a:r>
            <a:r>
              <a:rPr altLang="en-IN" sz="2800" lang="en-US">
                <a:solidFill>
                  <a:srgbClr val="000000"/>
                </a:solidFill>
              </a:rPr>
              <a:t>=</a:t>
            </a:r>
            <a:endParaRPr sz="2800" lang="en-US">
              <a:solidFill>
                <a:srgbClr val="000000"/>
              </a:solidFill>
            </a:endParaRPr>
          </a:p>
        </p:txBody>
      </p:sp>
      <p:sp>
        <p:nvSpPr>
          <p:cNvPr id="1048632" name=""/>
          <p:cNvSpPr txBox="1"/>
          <p:nvPr/>
        </p:nvSpPr>
        <p:spPr>
          <a:xfrm>
            <a:off x="6095999" y="5024667"/>
            <a:ext cx="4000000" cy="929639"/>
          </a:xfrm>
          <a:prstGeom prst="rect"/>
        </p:spPr>
        <p:txBody>
          <a:bodyPr rtlCol="0" wrap="square">
            <a:spAutoFit/>
          </a:bodyPr>
          <a:p>
            <a:r>
              <a:rPr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profit on</a:t>
            </a:r>
            <a:r>
              <a:rPr altLang="en-IN"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stock</a:t>
            </a:r>
            <a:r>
              <a:rPr altLang="en-IN" sz="2800" lang="en-US">
                <a:solidFill>
                  <a:srgbClr val="000000"/>
                </a:solidFill>
              </a:rPr>
              <a:t>(</a:t>
            </a:r>
            <a:r>
              <a:rPr sz="2800" lang="en-US">
                <a:solidFill>
                  <a:srgbClr val="000000"/>
                </a:solidFill>
              </a:rPr>
              <a:t>unsold</a:t>
            </a:r>
            <a:r>
              <a:rPr sz="2800" lang="en-US">
                <a:solidFill>
                  <a:srgbClr val="000000"/>
                </a:solidFill>
              </a:rPr>
              <a:t> </a:t>
            </a:r>
            <a:r>
              <a:rPr altLang="en-IN" sz="2800" lang="en-US">
                <a:solidFill>
                  <a:srgbClr val="000000"/>
                </a:solidFill>
              </a:rPr>
              <a:t>)</a:t>
            </a:r>
            <a:r>
              <a:rPr sz="2800" lang="en-US">
                <a:solidFill>
                  <a:srgbClr val="000000"/>
                </a:solidFill>
              </a:rPr>
              <a:t>is unrealized profit</a:t>
            </a:r>
            <a:endParaRPr sz="2800"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WPS Office</Application>
  <ScaleCrop>0</ScaleCrop>
  <LinksUpToDate>0</LinksUpToDate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creator>A1601</dc:creator>
  <dcterms:created xsi:type="dcterms:W3CDTF">2015-05-07T19:30:45Z</dcterms:created>
  <dcterms:modified xsi:type="dcterms:W3CDTF">2020-05-06T13:39:00Z</dcterms:modified>
</cp:coreProperties>
</file>