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61" r:id="rId5"/>
    <p:sldId id="259" r:id="rId6"/>
    <p:sldId id="260" r:id="rId7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tableStyles" Target="tableStyles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5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60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0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2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3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8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9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1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0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4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3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ctrTitle"/>
          </p:nvPr>
        </p:nvSpPr>
        <p:spPr>
          <a:xfrm>
            <a:off x="973307" y="968331"/>
            <a:ext cx="8237668" cy="3363934"/>
          </a:xfrm>
          <a:noFill/>
          <a:ln w="12700">
            <a:noFill/>
            <a:prstDash val="solid"/>
          </a:ln>
        </p:spPr>
        <p:txBody>
          <a:bodyPr anchor="b" anchorCtr="1">
            <a:normAutofit fontScale="90000"/>
          </a:bodyPr>
          <a:p>
            <a:pPr algn="ctr"/>
            <a:r>
              <a:rPr altLang="en-IN" b="0" sz="5400" lang="en-US">
                <a:solidFill>
                  <a:srgbClr val="3399FF"/>
                </a:solidFill>
              </a:rPr>
              <a:t>CONSOLIDATED BALANCE</a:t>
            </a:r>
            <a:r>
              <a:rPr altLang="en-IN" b="0" sz="5400" lang="en-US">
                <a:solidFill>
                  <a:srgbClr val="3399FF"/>
                </a:solidFill>
              </a:rPr>
              <a:t> </a:t>
            </a:r>
            <a:r>
              <a:rPr altLang="en-IN" b="0" sz="5400" lang="en-US">
                <a:solidFill>
                  <a:srgbClr val="3399FF"/>
                </a:solidFill>
              </a:rPr>
              <a:t>SHEET OF HOLDING COMPANY </a:t>
            </a:r>
            <a:br>
              <a:rPr altLang="en-IN" b="0" sz="5400" lang="en-US">
                <a:solidFill>
                  <a:srgbClr val="3399FF"/>
                </a:solidFill>
              </a:rPr>
            </a:br>
            <a:r>
              <a:rPr altLang="en-IN" lang="en-US">
                <a:solidFill>
                  <a:srgbClr val="D66565"/>
                </a:solidFill>
              </a:rPr>
              <a:t>(</a:t>
            </a:r>
            <a:r>
              <a:rPr altLang="zh-CN" lang="en-US">
                <a:solidFill>
                  <a:srgbClr val="D66565"/>
                </a:solidFill>
              </a:rPr>
              <a:t>सूत्रधारी कंपनी का समेकित </a:t>
            </a:r>
            <a:r>
              <a:rPr altLang="zh-CN" lang="en-US">
                <a:solidFill>
                  <a:srgbClr val="D66565"/>
                </a:solidFill>
              </a:rPr>
              <a:t>चिट्ठा</a:t>
            </a:r>
            <a:r>
              <a:rPr altLang="en-IN" lang="en-US">
                <a:solidFill>
                  <a:srgbClr val="D66565"/>
                </a:solidFill>
              </a:rPr>
              <a:t>)</a:t>
            </a:r>
            <a:r>
              <a:rPr altLang="en-IN" lang="en-US">
                <a:solidFill>
                  <a:srgbClr val="D66565"/>
                </a:solidFill>
              </a:rPr>
              <a:t> </a:t>
            </a:r>
            <a:r>
              <a:rPr altLang="en-IN" lang="en-US">
                <a:solidFill>
                  <a:srgbClr val="D66565"/>
                </a:solidFill>
              </a:rPr>
              <a:t>पार्ट 2</a:t>
            </a:r>
            <a:endParaRPr altLang="zh-CN" lang="en-US">
              <a:solidFill>
                <a:srgbClr val="D66565"/>
              </a:solidFill>
            </a:endParaRPr>
          </a:p>
        </p:txBody>
      </p:sp>
      <p:sp>
        <p:nvSpPr>
          <p:cNvPr id="1048610" name="Subtitle 2"/>
          <p:cNvSpPr>
            <a:spLocks noGrp="1"/>
          </p:cNvSpPr>
          <p:nvPr>
            <p:ph type="subTitle" idx="1"/>
          </p:nvPr>
        </p:nvSpPr>
        <p:spPr>
          <a:xfrm>
            <a:off x="973306" y="4694864"/>
            <a:ext cx="6858000" cy="1655762"/>
          </a:xfrm>
        </p:spPr>
        <p:txBody>
          <a:bodyPr/>
          <a:p>
            <a:pPr algn="l"/>
            <a:r>
              <a:rPr altLang="en-IN" lang="en-US">
                <a:solidFill>
                  <a:srgbClr val="9933FF"/>
                </a:solidFill>
              </a:rPr>
              <a:t>D</a:t>
            </a:r>
            <a:r>
              <a:rPr altLang="en-IN" lang="en-US">
                <a:solidFill>
                  <a:srgbClr val="9933FF"/>
                </a:solidFill>
              </a:rPr>
              <a:t>r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zh-CN" lang="en-US">
                <a:solidFill>
                  <a:srgbClr val="9933FF"/>
                </a:solidFill>
              </a:rPr>
              <a:t> Rajendra Kumar Shukla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endParaRPr altLang="zh-CN" lang="en-US">
              <a:solidFill>
                <a:srgbClr val="9933FF"/>
              </a:solidFill>
            </a:endParaRPr>
          </a:p>
          <a:p>
            <a:pPr algn="l"/>
            <a:r>
              <a:rPr altLang="en-IN" lang="en-US">
                <a:solidFill>
                  <a:srgbClr val="9933FF"/>
                </a:solidFill>
              </a:rPr>
              <a:t>O</a:t>
            </a:r>
            <a:r>
              <a:rPr altLang="en-IN" lang="en-US">
                <a:solidFill>
                  <a:srgbClr val="9933FF"/>
                </a:solidFill>
              </a:rPr>
              <a:t>n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the basis of 75% share purchased by holding company</a:t>
            </a:r>
            <a:r>
              <a:rPr altLang="en-IN" lang="en-US">
                <a:solidFill>
                  <a:srgbClr val="9933FF"/>
                </a:solidFill>
              </a:rPr>
              <a:t>(</a:t>
            </a:r>
            <a:r>
              <a:rPr altLang="en-IN" lang="en-US">
                <a:solidFill>
                  <a:srgbClr val="9933FF"/>
                </a:solidFill>
              </a:rPr>
              <a:t>सूत्रधारी कंपनी द्वारा 75% </a:t>
            </a:r>
            <a:r>
              <a:rPr altLang="en-IN" lang="en-US">
                <a:solidFill>
                  <a:srgbClr val="9933FF"/>
                </a:solidFill>
              </a:rPr>
              <a:t>अंशो के </a:t>
            </a:r>
            <a:r>
              <a:rPr altLang="en-IN" lang="en-IN">
                <a:solidFill>
                  <a:srgbClr val="9933FF"/>
                </a:solidFill>
              </a:rPr>
              <a:t>क्रय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के आधार पर</a:t>
            </a:r>
            <a:r>
              <a:rPr altLang="en-IN" lang="en-US">
                <a:solidFill>
                  <a:srgbClr val="9933FF"/>
                </a:solidFill>
              </a:rPr>
              <a:t>)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endParaRPr altLang="zh-CN" lang="en-US">
              <a:solidFill>
                <a:srgbClr val="9933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"/>
          <p:cNvSpPr>
            <a:spLocks noGrp="1"/>
          </p:cNvSpPr>
          <p:nvPr>
            <p:ph type="title"/>
          </p:nvPr>
        </p:nvSpPr>
        <p:spPr>
          <a:xfrm>
            <a:off x="628649" y="174188"/>
            <a:ext cx="7886700" cy="1579015"/>
          </a:xfrm>
          <a:ln w="25400">
            <a:solidFill>
              <a:srgbClr val="FFC000"/>
            </a:solidFill>
            <a:prstDash val="solid"/>
          </a:ln>
        </p:spPr>
        <p:txBody>
          <a:bodyPr>
            <a:normAutofit fontScale="90000"/>
          </a:bodyPr>
          <a:p>
            <a:pPr algn="ctr"/>
            <a:r>
              <a:rPr altLang="en-IN" sz="4000" lang="en-US"/>
              <a:t>CAPITAL PROFIT AND REVENUE PROFIT</a:t>
            </a:r>
            <a:br>
              <a:rPr altLang="en-IN" sz="4000" lang="en-US"/>
            </a:br>
            <a:r>
              <a:rPr altLang="en-IN" sz="4000" lang="en-US"/>
              <a:t>(</a:t>
            </a:r>
            <a:r>
              <a:rPr altLang="en-IN" sz="4000" lang="en-US"/>
              <a:t> </a:t>
            </a:r>
            <a:r>
              <a:rPr altLang="en-IN" sz="4000" lang="en-US"/>
              <a:t>पूंजीगत लाभ एवं</a:t>
            </a:r>
            <a:r>
              <a:rPr altLang="en-IN" sz="4000" lang="en-US"/>
              <a:t> </a:t>
            </a:r>
            <a:r>
              <a:rPr altLang="en-IN" sz="4000" lang="en-US"/>
              <a:t>आ</a:t>
            </a:r>
            <a:r>
              <a:rPr altLang="en-IN" sz="4000" lang="en-IN"/>
              <a:t>य</a:t>
            </a:r>
            <a:r>
              <a:rPr altLang="en-IN" sz="4000" lang="en-IN"/>
              <a:t>ग</a:t>
            </a:r>
            <a:r>
              <a:rPr altLang="en-IN" sz="4000" lang="en-IN"/>
              <a:t>त</a:t>
            </a:r>
            <a:r>
              <a:rPr altLang="en-IN" sz="4000" lang="en-US"/>
              <a:t> </a:t>
            </a:r>
            <a:r>
              <a:rPr altLang="en-IN" sz="4000" lang="en-US"/>
              <a:t> </a:t>
            </a:r>
            <a:r>
              <a:rPr altLang="en-IN" sz="4000" lang="en-US"/>
              <a:t>लाभ</a:t>
            </a:r>
            <a:r>
              <a:rPr altLang="en-IN" sz="4000" lang="en-US"/>
              <a:t>)</a:t>
            </a:r>
            <a:endParaRPr sz="4000" lang="en-US"/>
          </a:p>
        </p:txBody>
      </p:sp>
      <p:cxnSp>
        <p:nvCxnSpPr>
          <p:cNvPr id="3145728" name=""/>
          <p:cNvCxnSpPr>
            <a:cxnSpLocks/>
          </p:cNvCxnSpPr>
          <p:nvPr/>
        </p:nvCxnSpPr>
        <p:spPr>
          <a:xfrm flipH="1">
            <a:off x="3131129" y="2221726"/>
            <a:ext cx="34730" cy="4293650"/>
          </a:xfrm>
          <a:prstGeom prst="straightConnector1"/>
          <a:ln w="50800">
            <a:solidFill>
              <a:srgbClr val="D04617"/>
            </a:solidFill>
            <a:tailEnd type="triangle" w="lg" len="lg"/>
          </a:ln>
        </p:spPr>
      </p:cxnSp>
      <p:sp>
        <p:nvSpPr>
          <p:cNvPr id="1048597" name=""/>
          <p:cNvSpPr txBox="1"/>
          <p:nvPr/>
        </p:nvSpPr>
        <p:spPr>
          <a:xfrm>
            <a:off x="1643033" y="6347459"/>
            <a:ext cx="4890338" cy="5105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31 मार्च 2016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date of closing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598" name=""/>
          <p:cNvSpPr txBox="1"/>
          <p:nvPr/>
        </p:nvSpPr>
        <p:spPr>
          <a:xfrm>
            <a:off x="1317967" y="1801983"/>
            <a:ext cx="5540471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1 अप्रैल 2015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date of opening</a:t>
            </a:r>
            <a:endParaRPr sz="2800" lang="en-US">
              <a:solidFill>
                <a:srgbClr val="000000"/>
              </a:solidFill>
            </a:endParaRPr>
          </a:p>
        </p:txBody>
      </p:sp>
      <p:cxnSp>
        <p:nvCxnSpPr>
          <p:cNvPr id="3145729" name=""/>
          <p:cNvCxnSpPr>
            <a:cxnSpLocks/>
          </p:cNvCxnSpPr>
          <p:nvPr/>
        </p:nvCxnSpPr>
        <p:spPr>
          <a:xfrm flipV="0">
            <a:off x="2327633" y="3672128"/>
            <a:ext cx="2489770" cy="6962"/>
          </a:xfrm>
          <a:prstGeom prst="straightConnector1"/>
          <a:solidFill>
            <a:srgbClr val="FFFFFF"/>
          </a:solidFill>
          <a:ln w="25400">
            <a:solidFill>
              <a:srgbClr val="666666"/>
            </a:solidFill>
            <a:headEnd type="triangle" w="lg" len="lg"/>
            <a:tailEnd type="triangle" w="lg" len="lg"/>
          </a:ln>
        </p:spPr>
      </p:cxnSp>
      <p:sp>
        <p:nvSpPr>
          <p:cNvPr id="1048599" name=""/>
          <p:cNvSpPr txBox="1"/>
          <p:nvPr/>
        </p:nvSpPr>
        <p:spPr>
          <a:xfrm>
            <a:off x="1577738" y="3318747"/>
            <a:ext cx="5988524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800000"/>
                </a:solidFill>
              </a:rPr>
              <a:t> 31st Aug 2015</a:t>
            </a:r>
            <a:r>
              <a:rPr sz="2800" lang="en-US">
                <a:solidFill>
                  <a:srgbClr val="800000"/>
                </a:solidFill>
              </a:rPr>
              <a:t> </a:t>
            </a:r>
            <a:r>
              <a:rPr sz="2800" lang="en-US">
                <a:solidFill>
                  <a:srgbClr val="800000"/>
                </a:solidFill>
              </a:rPr>
              <a:t> </a:t>
            </a:r>
            <a:r>
              <a:rPr altLang="en-IN" sz="2800" lang="en-US">
                <a:solidFill>
                  <a:srgbClr val="800000"/>
                </a:solidFill>
              </a:rPr>
              <a:t>d</a:t>
            </a:r>
            <a:r>
              <a:rPr altLang="en-IN" sz="2800" lang="en-US">
                <a:solidFill>
                  <a:srgbClr val="800000"/>
                </a:solidFill>
              </a:rPr>
              <a:t>a</a:t>
            </a:r>
            <a:r>
              <a:rPr altLang="en-IN" sz="2800" lang="en-US">
                <a:solidFill>
                  <a:srgbClr val="800000"/>
                </a:solidFill>
              </a:rPr>
              <a:t>t</a:t>
            </a:r>
            <a:r>
              <a:rPr altLang="en-IN" sz="2800" lang="en-US">
                <a:solidFill>
                  <a:srgbClr val="800000"/>
                </a:solidFill>
              </a:rPr>
              <a:t>e</a:t>
            </a:r>
            <a:r>
              <a:rPr altLang="en-IN" sz="2800" lang="en-US">
                <a:solidFill>
                  <a:srgbClr val="800000"/>
                </a:solidFill>
              </a:rPr>
              <a:t> </a:t>
            </a:r>
            <a:r>
              <a:rPr altLang="en-IN" sz="2800" lang="en-US">
                <a:solidFill>
                  <a:srgbClr val="800000"/>
                </a:solidFill>
              </a:rPr>
              <a:t>o</a:t>
            </a:r>
            <a:r>
              <a:rPr altLang="en-IN" sz="2800" lang="en-US">
                <a:solidFill>
                  <a:srgbClr val="800000"/>
                </a:solidFill>
              </a:rPr>
              <a:t>f</a:t>
            </a:r>
            <a:r>
              <a:rPr altLang="en-IN" sz="2800" lang="en-US">
                <a:solidFill>
                  <a:srgbClr val="800000"/>
                </a:solidFill>
              </a:rPr>
              <a:t> </a:t>
            </a:r>
            <a:r>
              <a:rPr altLang="en-IN" sz="2800" lang="en-US">
                <a:solidFill>
                  <a:srgbClr val="800000"/>
                </a:solidFill>
              </a:rPr>
              <a:t>p</a:t>
            </a:r>
            <a:r>
              <a:rPr altLang="en-IN" sz="2800" lang="en-US">
                <a:solidFill>
                  <a:srgbClr val="800000"/>
                </a:solidFill>
              </a:rPr>
              <a:t>a</a:t>
            </a:r>
            <a:r>
              <a:rPr altLang="en-IN" sz="2800" lang="en-US">
                <a:solidFill>
                  <a:srgbClr val="800000"/>
                </a:solidFill>
              </a:rPr>
              <a:t>r</a:t>
            </a:r>
            <a:r>
              <a:rPr altLang="en-IN" sz="2800" lang="en-US">
                <a:solidFill>
                  <a:srgbClr val="800000"/>
                </a:solidFill>
              </a:rPr>
              <a:t>c</a:t>
            </a:r>
            <a:r>
              <a:rPr altLang="en-IN" sz="2800" lang="en-US">
                <a:solidFill>
                  <a:srgbClr val="800000"/>
                </a:solidFill>
              </a:rPr>
              <a:t>h</a:t>
            </a:r>
            <a:r>
              <a:rPr altLang="en-IN" sz="2800" lang="en-US">
                <a:solidFill>
                  <a:srgbClr val="800000"/>
                </a:solidFill>
              </a:rPr>
              <a:t>a</a:t>
            </a:r>
            <a:r>
              <a:rPr altLang="en-IN" sz="2800" lang="en-US">
                <a:solidFill>
                  <a:srgbClr val="800000"/>
                </a:solidFill>
              </a:rPr>
              <a:t>s</a:t>
            </a:r>
            <a:r>
              <a:rPr altLang="en-IN" sz="2800" lang="en-US">
                <a:solidFill>
                  <a:srgbClr val="800000"/>
                </a:solidFill>
              </a:rPr>
              <a:t>e</a:t>
            </a:r>
            <a:r>
              <a:rPr sz="2800" lang="en-US">
                <a:solidFill>
                  <a:srgbClr val="800000"/>
                </a:solidFill>
              </a:rPr>
              <a:t> </a:t>
            </a:r>
            <a:endParaRPr sz="2800" lang="en-US">
              <a:solidFill>
                <a:srgbClr val="800000"/>
              </a:solidFill>
            </a:endParaRPr>
          </a:p>
        </p:txBody>
      </p:sp>
      <p:cxnSp>
        <p:nvCxnSpPr>
          <p:cNvPr id="3145730" name=""/>
          <p:cNvCxnSpPr>
            <a:cxnSpLocks/>
          </p:cNvCxnSpPr>
          <p:nvPr/>
        </p:nvCxnSpPr>
        <p:spPr>
          <a:xfrm flipH="1">
            <a:off x="5724164" y="3732112"/>
            <a:ext cx="58416" cy="2615347"/>
          </a:xfrm>
          <a:prstGeom prst="straightConnector1"/>
          <a:solidFill>
            <a:srgbClr val="FFFFFF"/>
          </a:solidFill>
          <a:ln w="25400">
            <a:solidFill>
              <a:srgbClr val="FFCC99"/>
            </a:solidFill>
            <a:headEnd type="triangle" w="lg" len="lg"/>
            <a:tailEnd type="triangle" w="lg" len="lg"/>
          </a:ln>
        </p:spPr>
      </p:cxnSp>
      <p:cxnSp>
        <p:nvCxnSpPr>
          <p:cNvPr id="3145731" name=""/>
          <p:cNvCxnSpPr>
            <a:cxnSpLocks/>
          </p:cNvCxnSpPr>
          <p:nvPr/>
        </p:nvCxnSpPr>
        <p:spPr>
          <a:xfrm flipH="1">
            <a:off x="5873683" y="1893998"/>
            <a:ext cx="63292" cy="1580546"/>
          </a:xfrm>
          <a:prstGeom prst="straightConnector1"/>
          <a:solidFill>
            <a:srgbClr val="FFFFFF"/>
          </a:solidFill>
          <a:ln w="25400">
            <a:solidFill>
              <a:srgbClr val="65FF65"/>
            </a:solidFill>
            <a:headEnd type="triangle" w="lg" len="lg"/>
            <a:tailEnd type="triangle" w="lg" len="lg"/>
          </a:ln>
        </p:spPr>
      </p:cxnSp>
      <p:sp>
        <p:nvSpPr>
          <p:cNvPr id="1048600" name=""/>
          <p:cNvSpPr txBox="1"/>
          <p:nvPr/>
        </p:nvSpPr>
        <p:spPr>
          <a:xfrm>
            <a:off x="3404228" y="2531776"/>
            <a:ext cx="1762763" cy="510540"/>
          </a:xfrm>
          <a:prstGeom prst="rect"/>
          <a:solidFill>
            <a:srgbClr val="65FF65"/>
          </a:solidFill>
          <a:ln>
            <a:solidFill>
              <a:srgbClr val="65FF65"/>
            </a:solidFill>
            <a:prstDash val="solid"/>
          </a:ln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5 month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1" name=""/>
          <p:cNvSpPr txBox="1"/>
          <p:nvPr/>
        </p:nvSpPr>
        <p:spPr>
          <a:xfrm>
            <a:off x="3572517" y="4744164"/>
            <a:ext cx="1696094" cy="510540"/>
          </a:xfrm>
          <a:prstGeom prst="rect"/>
          <a:solidFill>
            <a:srgbClr val="FFCC99"/>
          </a:solidFill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7 month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2" name=""/>
          <p:cNvSpPr txBox="1"/>
          <p:nvPr/>
        </p:nvSpPr>
        <p:spPr>
          <a:xfrm>
            <a:off x="6001013" y="2221726"/>
            <a:ext cx="3360324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FF"/>
                </a:solidFill>
              </a:rPr>
              <a:t>capital </a:t>
            </a:r>
            <a:r>
              <a:rPr altLang="en-IN" sz="2800" lang="en-US">
                <a:solidFill>
                  <a:srgbClr val="0000FF"/>
                </a:solidFill>
              </a:rPr>
              <a:t>(</a:t>
            </a:r>
            <a:r>
              <a:rPr altLang="en-IN" sz="2800" lang="en-US">
                <a:solidFill>
                  <a:srgbClr val="0000FF"/>
                </a:solidFill>
              </a:rPr>
              <a:t>p</a:t>
            </a:r>
            <a:r>
              <a:rPr altLang="en-IN" sz="2800" lang="en-US">
                <a:solidFill>
                  <a:srgbClr val="0000FF"/>
                </a:solidFill>
              </a:rPr>
              <a:t>r</a:t>
            </a:r>
            <a:r>
              <a:rPr altLang="en-IN" sz="2800" lang="en-US">
                <a:solidFill>
                  <a:srgbClr val="0000FF"/>
                </a:solidFill>
              </a:rPr>
              <a:t>i</a:t>
            </a:r>
            <a:r>
              <a:rPr altLang="en-IN" sz="2800" lang="en-US">
                <a:solidFill>
                  <a:srgbClr val="0000FF"/>
                </a:solidFill>
              </a:rPr>
              <a:t>o</a:t>
            </a:r>
            <a:r>
              <a:rPr altLang="en-IN" sz="2800" lang="en-US">
                <a:solidFill>
                  <a:srgbClr val="0000FF"/>
                </a:solidFill>
              </a:rPr>
              <a:t>r</a:t>
            </a:r>
            <a:r>
              <a:rPr altLang="en-IN" sz="2800" lang="en-US">
                <a:solidFill>
                  <a:srgbClr val="0000FF"/>
                </a:solidFill>
              </a:rPr>
              <a:t>)</a:t>
            </a:r>
            <a:r>
              <a:rPr sz="2800" lang="en-US">
                <a:solidFill>
                  <a:srgbClr val="0000FF"/>
                </a:solidFill>
              </a:rPr>
              <a:t>profit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3" name=""/>
          <p:cNvSpPr txBox="1"/>
          <p:nvPr/>
        </p:nvSpPr>
        <p:spPr>
          <a:xfrm>
            <a:off x="5743668" y="4488894"/>
            <a:ext cx="3719269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FF9900"/>
                </a:solidFill>
              </a:rPr>
              <a:t> </a:t>
            </a:r>
            <a:r>
              <a:rPr sz="2800" lang="en-US">
                <a:solidFill>
                  <a:srgbClr val="FF9900"/>
                </a:solidFill>
              </a:rPr>
              <a:t>Revenue</a:t>
            </a:r>
            <a:r>
              <a:rPr altLang="en-IN" sz="2800" lang="en-US">
                <a:solidFill>
                  <a:srgbClr val="FF9900"/>
                </a:solidFill>
              </a:rPr>
              <a:t>(</a:t>
            </a:r>
            <a:r>
              <a:rPr altLang="en-IN" sz="2800" lang="en-US">
                <a:solidFill>
                  <a:srgbClr val="FF9900"/>
                </a:solidFill>
              </a:rPr>
              <a:t>p</a:t>
            </a:r>
            <a:r>
              <a:rPr altLang="en-IN" sz="2800" lang="en-US">
                <a:solidFill>
                  <a:srgbClr val="FF9900"/>
                </a:solidFill>
              </a:rPr>
              <a:t>o</a:t>
            </a:r>
            <a:r>
              <a:rPr altLang="en-IN" sz="2800" lang="en-US">
                <a:solidFill>
                  <a:srgbClr val="FF9900"/>
                </a:solidFill>
              </a:rPr>
              <a:t>s</a:t>
            </a:r>
            <a:r>
              <a:rPr altLang="en-IN" sz="2800" lang="en-US">
                <a:solidFill>
                  <a:srgbClr val="FF9900"/>
                </a:solidFill>
              </a:rPr>
              <a:t>t</a:t>
            </a:r>
            <a:r>
              <a:rPr altLang="en-IN" sz="2800" lang="en-US">
                <a:solidFill>
                  <a:srgbClr val="FF9900"/>
                </a:solidFill>
              </a:rPr>
              <a:t>)</a:t>
            </a:r>
            <a:r>
              <a:rPr sz="2800" lang="en-US">
                <a:solidFill>
                  <a:srgbClr val="FF9900"/>
                </a:solidFill>
              </a:rPr>
              <a:t> profit</a:t>
            </a:r>
            <a:endParaRPr sz="2800" lang="en-US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38290"/>
          </a:xfrm>
          <a:ln>
            <a:solidFill>
              <a:srgbClr val="02A5E3"/>
            </a:solidFill>
            <a:prstDash val="solid"/>
          </a:ln>
        </p:spPr>
        <p:txBody>
          <a:bodyPr/>
          <a:p>
            <a:pPr algn="ctr"/>
            <a:r>
              <a:rPr altLang="en-IN" lang="en-US">
                <a:solidFill>
                  <a:srgbClr val="02A5E3"/>
                </a:solidFill>
              </a:rPr>
              <a:t>BASE OF THE COMPUTATION  </a:t>
            </a:r>
            <a:r>
              <a:rPr lang="en-US">
                <a:solidFill>
                  <a:srgbClr val="F46D43"/>
                </a:solidFill>
              </a:rPr>
              <a:t>गणना के आधा</a:t>
            </a:r>
            <a:r>
              <a:rPr lang="en-IN">
                <a:solidFill>
                  <a:srgbClr val="F46D43"/>
                </a:solidFill>
              </a:rPr>
              <a:t>र</a:t>
            </a:r>
            <a:endParaRPr lang="en-US">
              <a:solidFill>
                <a:srgbClr val="F46D43"/>
              </a:solidFill>
            </a:endParaRPr>
          </a:p>
        </p:txBody>
      </p:sp>
      <p:sp>
        <p:nvSpPr>
          <p:cNvPr id="1048587" name=""/>
          <p:cNvSpPr>
            <a:spLocks noGrp="1"/>
          </p:cNvSpPr>
          <p:nvPr>
            <p:ph idx="1"/>
          </p:nvPr>
        </p:nvSpPr>
        <p:spPr>
          <a:xfrm>
            <a:off x="628650" y="2103416"/>
            <a:ext cx="7886700" cy="4466486"/>
          </a:xfrm>
        </p:spPr>
        <p:txBody>
          <a:bodyPr>
            <a:normAutofit fontScale="96154" lnSpcReduction="20000"/>
          </a:bodyPr>
          <a:p>
            <a:r>
              <a:rPr sz="2600" lang="en-US">
                <a:solidFill>
                  <a:srgbClr val="02A5E3"/>
                </a:solidFill>
              </a:rPr>
              <a:t>For the computation of goodwill us</a:t>
            </a:r>
            <a:r>
              <a:rPr altLang="en-IN" sz="2600" lang="en-US">
                <a:solidFill>
                  <a:srgbClr val="02A5E3"/>
                </a:solidFill>
              </a:rPr>
              <a:t>e</a:t>
            </a:r>
            <a:r>
              <a:rPr altLang="en-IN" sz="2600" lang="en-US">
                <a:solidFill>
                  <a:srgbClr val="02A5E3"/>
                </a:solidFill>
              </a:rPr>
              <a:t> </a:t>
            </a:r>
            <a:r>
              <a:rPr sz="2600" lang="en-US">
                <a:solidFill>
                  <a:srgbClr val="02A5E3"/>
                </a:solidFill>
              </a:rPr>
              <a:t>capital profit</a:t>
            </a:r>
            <a:r>
              <a:rPr sz="2600" lang="en-US">
                <a:solidFill>
                  <a:srgbClr val="02A5E3"/>
                </a:solidFill>
              </a:rPr>
              <a:t> </a:t>
            </a:r>
            <a:r>
              <a:rPr altLang="en-IN" sz="2600" lang="en-US">
                <a:solidFill>
                  <a:srgbClr val="02A5E3"/>
                </a:solidFill>
              </a:rPr>
              <a:t>(</a:t>
            </a:r>
            <a:r>
              <a:rPr sz="2600" lang="en-US">
                <a:solidFill>
                  <a:srgbClr val="02A5E3"/>
                </a:solidFill>
              </a:rPr>
              <a:t>prior profit</a:t>
            </a:r>
            <a:r>
              <a:rPr altLang="en-IN" sz="2600" lang="en-US">
                <a:solidFill>
                  <a:srgbClr val="02A5E3"/>
                </a:solidFill>
              </a:rPr>
              <a:t>)</a:t>
            </a:r>
            <a:r>
              <a:rPr altLang="en-IN" sz="2600" lang="en-US">
                <a:solidFill>
                  <a:srgbClr val="F46D43"/>
                </a:solidFill>
              </a:rPr>
              <a:t>ख्याति</a:t>
            </a:r>
            <a:r>
              <a:rPr sz="2600" lang="en-US">
                <a:solidFill>
                  <a:srgbClr val="F46D43"/>
                </a:solidFill>
              </a:rPr>
              <a:t> की गणना के लिए</a:t>
            </a:r>
            <a:r>
              <a:rPr sz="2600" lang="en-US">
                <a:solidFill>
                  <a:srgbClr val="F46D43"/>
                </a:solidFill>
              </a:rPr>
              <a:t> पूंजी लाभ</a:t>
            </a:r>
            <a:r>
              <a:rPr sz="2600" lang="en-US">
                <a:solidFill>
                  <a:srgbClr val="F46D43"/>
                </a:solidFill>
              </a:rPr>
              <a:t> </a:t>
            </a:r>
            <a:r>
              <a:rPr altLang="en-IN" sz="2600" lang="en-US">
                <a:solidFill>
                  <a:srgbClr val="F46D43"/>
                </a:solidFill>
              </a:rPr>
              <a:t>(</a:t>
            </a:r>
            <a:r>
              <a:rPr sz="2600" lang="en-US">
                <a:solidFill>
                  <a:srgbClr val="F46D43"/>
                </a:solidFill>
              </a:rPr>
              <a:t>पूर्व के लाभ </a:t>
            </a:r>
            <a:r>
              <a:rPr altLang="en-IN" sz="2600" lang="en-US">
                <a:solidFill>
                  <a:srgbClr val="F46D43"/>
                </a:solidFill>
              </a:rPr>
              <a:t>)</a:t>
            </a:r>
            <a:r>
              <a:rPr sz="2600" lang="en-US">
                <a:solidFill>
                  <a:srgbClr val="F46D43"/>
                </a:solidFill>
              </a:rPr>
              <a:t>का उपयोग किया जाता है</a:t>
            </a:r>
            <a:r>
              <a:rPr sz="2600" lang="en-IN">
                <a:solidFill>
                  <a:srgbClr val="F46D43"/>
                </a:solidFill>
              </a:rPr>
              <a:t>।</a:t>
            </a:r>
            <a:endParaRPr sz="2600" lang="en-US">
              <a:solidFill>
                <a:srgbClr val="F46D43"/>
              </a:solidFill>
            </a:endParaRPr>
          </a:p>
          <a:p>
            <a:r>
              <a:rPr sz="2600" lang="en-US">
                <a:solidFill>
                  <a:srgbClr val="02A5E3"/>
                </a:solidFill>
              </a:rPr>
              <a:t>For the computation of minority interest use total profit of subsidiary company</a:t>
            </a:r>
            <a:r>
              <a:rPr sz="2600" lang="en-US"/>
              <a:t> </a:t>
            </a:r>
            <a:r>
              <a:rPr sz="2600" lang="en-US">
                <a:solidFill>
                  <a:srgbClr val="F46D43"/>
                </a:solidFill>
              </a:rPr>
              <a:t>अल्पमत हित की गणना के लिए</a:t>
            </a:r>
            <a:r>
              <a:rPr sz="2600" lang="en-US">
                <a:solidFill>
                  <a:srgbClr val="F46D43"/>
                </a:solidFill>
              </a:rPr>
              <a:t> सहायक कंपनी के कुल लाभ का उपयोग किया जाता </a:t>
            </a:r>
            <a:r>
              <a:rPr sz="2600" lang="en-US">
                <a:solidFill>
                  <a:srgbClr val="F46D43"/>
                </a:solidFill>
              </a:rPr>
              <a:t>है</a:t>
            </a:r>
            <a:r>
              <a:rPr sz="2600" lang="en-IN">
                <a:solidFill>
                  <a:srgbClr val="F46D43"/>
                </a:solidFill>
              </a:rPr>
              <a:t>।</a:t>
            </a:r>
            <a:endParaRPr sz="2600" lang="en-US">
              <a:solidFill>
                <a:srgbClr val="F46D43"/>
              </a:solidFill>
            </a:endParaRPr>
          </a:p>
          <a:p>
            <a:r>
              <a:rPr sz="2600" lang="en-US">
                <a:solidFill>
                  <a:srgbClr val="02A5E3"/>
                </a:solidFill>
              </a:rPr>
              <a:t>For the competition of</a:t>
            </a:r>
            <a:r>
              <a:rPr sz="2600" lang="en-US">
                <a:solidFill>
                  <a:srgbClr val="02A5E3"/>
                </a:solidFill>
              </a:rPr>
              <a:t> </a:t>
            </a:r>
            <a:r>
              <a:rPr sz="2600" lang="en-US">
                <a:solidFill>
                  <a:srgbClr val="02A5E3"/>
                </a:solidFill>
              </a:rPr>
              <a:t>consolidated</a:t>
            </a:r>
            <a:r>
              <a:rPr sz="2600" lang="en-US">
                <a:solidFill>
                  <a:srgbClr val="02A5E3"/>
                </a:solidFill>
              </a:rPr>
              <a:t> </a:t>
            </a:r>
            <a:r>
              <a:rPr sz="2600" lang="en-US">
                <a:solidFill>
                  <a:srgbClr val="02A5E3"/>
                </a:solidFill>
              </a:rPr>
              <a:t>profit and loss use revenue profit post profit</a:t>
            </a:r>
            <a:r>
              <a:rPr sz="2600" lang="en-US"/>
              <a:t> </a:t>
            </a:r>
            <a:r>
              <a:rPr sz="2600" lang="en-US">
                <a:solidFill>
                  <a:srgbClr val="F46D43"/>
                </a:solidFill>
              </a:rPr>
              <a:t>संयुक्त लाभ की गणना करने के लिए</a:t>
            </a:r>
            <a:r>
              <a:rPr sz="2600" lang="en-US">
                <a:solidFill>
                  <a:srgbClr val="F46D43"/>
                </a:solidFill>
              </a:rPr>
              <a:t> आ</a:t>
            </a:r>
            <a:r>
              <a:rPr sz="2600" lang="en-IN">
                <a:solidFill>
                  <a:srgbClr val="F46D43"/>
                </a:solidFill>
              </a:rPr>
              <a:t>य</a:t>
            </a:r>
            <a:r>
              <a:rPr sz="2600" lang="en-US">
                <a:solidFill>
                  <a:srgbClr val="F46D43"/>
                </a:solidFill>
              </a:rPr>
              <a:t>गत लाभ</a:t>
            </a:r>
            <a:r>
              <a:rPr sz="2600" lang="en-US">
                <a:solidFill>
                  <a:srgbClr val="F46D43"/>
                </a:solidFill>
              </a:rPr>
              <a:t> </a:t>
            </a:r>
            <a:r>
              <a:rPr altLang="en-IN" sz="2600" lang="en-US">
                <a:solidFill>
                  <a:srgbClr val="F46D43"/>
                </a:solidFill>
              </a:rPr>
              <a:t>(</a:t>
            </a:r>
            <a:r>
              <a:rPr sz="2600" lang="en-US">
                <a:solidFill>
                  <a:srgbClr val="F46D43"/>
                </a:solidFill>
              </a:rPr>
              <a:t> पश्चात के लाभ</a:t>
            </a:r>
            <a:r>
              <a:rPr altLang="en-IN" sz="2600" lang="en-US">
                <a:solidFill>
                  <a:srgbClr val="F46D43"/>
                </a:solidFill>
              </a:rPr>
              <a:t>)</a:t>
            </a:r>
            <a:r>
              <a:rPr sz="2600" lang="en-US">
                <a:solidFill>
                  <a:srgbClr val="F46D43"/>
                </a:solidFill>
              </a:rPr>
              <a:t> का उपयोग </a:t>
            </a:r>
            <a:r>
              <a:rPr sz="2600" lang="en-US">
                <a:solidFill>
                  <a:srgbClr val="F46D43"/>
                </a:solidFill>
              </a:rPr>
              <a:t>किया जाता </a:t>
            </a:r>
            <a:r>
              <a:rPr sz="2600" lang="en-US">
                <a:solidFill>
                  <a:srgbClr val="F46D43"/>
                </a:solidFill>
              </a:rPr>
              <a:t>है</a:t>
            </a:r>
            <a:r>
              <a:rPr sz="2600" lang="en-IN">
                <a:solidFill>
                  <a:srgbClr val="F46D43"/>
                </a:solidFill>
              </a:rPr>
              <a:t>।</a:t>
            </a:r>
            <a:endParaRPr sz="2600" lang="en-US">
              <a:solidFill>
                <a:srgbClr val="F46D43"/>
              </a:solidFill>
            </a:endParaRPr>
          </a:p>
          <a:p>
            <a:r>
              <a:rPr altLang="en-IN" sz="2600" lang="en-US">
                <a:solidFill>
                  <a:srgbClr val="02A5E3"/>
                </a:solidFill>
              </a:rPr>
              <a:t>For the computation of </a:t>
            </a:r>
            <a:r>
              <a:rPr altLang="en-IN" sz="2600" lang="en-US">
                <a:solidFill>
                  <a:srgbClr val="02A5E3"/>
                </a:solidFill>
              </a:rPr>
              <a:t>consolidated</a:t>
            </a:r>
            <a:r>
              <a:rPr altLang="en-IN" sz="2600" lang="en-US">
                <a:solidFill>
                  <a:srgbClr val="02A5E3"/>
                </a:solidFill>
              </a:rPr>
              <a:t> </a:t>
            </a:r>
            <a:r>
              <a:rPr altLang="en-IN" sz="2600" lang="en-US">
                <a:solidFill>
                  <a:srgbClr val="02A5E3"/>
                </a:solidFill>
              </a:rPr>
              <a:t>general reserve</a:t>
            </a:r>
            <a:r>
              <a:rPr altLang="en-IN" sz="2600" lang="en-US">
                <a:solidFill>
                  <a:srgbClr val="02A5E3"/>
                </a:solidFill>
              </a:rPr>
              <a:t> </a:t>
            </a:r>
            <a:r>
              <a:rPr altLang="en-IN" sz="2600" lang="en-US">
                <a:solidFill>
                  <a:srgbClr val="02A5E3"/>
                </a:solidFill>
              </a:rPr>
              <a:t>use post</a:t>
            </a:r>
            <a:r>
              <a:rPr altLang="en-IN" sz="2600" lang="en-US">
                <a:solidFill>
                  <a:srgbClr val="02A5E3"/>
                </a:solidFill>
              </a:rPr>
              <a:t> </a:t>
            </a:r>
            <a:r>
              <a:rPr altLang="en-IN" sz="2600" lang="en-US">
                <a:solidFill>
                  <a:srgbClr val="02A5E3"/>
                </a:solidFill>
              </a:rPr>
              <a:t> general reserve</a:t>
            </a:r>
            <a:r>
              <a:rPr altLang="en-IN" sz="2600" lang="en-US">
                <a:solidFill>
                  <a:srgbClr val="02A5E3"/>
                </a:solidFill>
              </a:rPr>
              <a:t> </a:t>
            </a:r>
            <a:r>
              <a:rPr altLang="en-IN" sz="2600" lang="en-US">
                <a:solidFill>
                  <a:srgbClr val="F46D43"/>
                </a:solidFill>
              </a:rPr>
              <a:t>संयुक्त संख्या की गणना करने के लिए</a:t>
            </a:r>
            <a:r>
              <a:rPr altLang="en-IN" sz="2600" lang="en-US">
                <a:solidFill>
                  <a:srgbClr val="F46D43"/>
                </a:solidFill>
              </a:rPr>
              <a:t> बाद के संचय का उपयोग </a:t>
            </a:r>
            <a:r>
              <a:rPr sz="2600" lang="en-US">
                <a:solidFill>
                  <a:srgbClr val="F46D43"/>
                </a:solidFill>
              </a:rPr>
              <a:t>किया जाता </a:t>
            </a:r>
            <a:r>
              <a:rPr sz="2600" lang="en-US">
                <a:solidFill>
                  <a:srgbClr val="F46D43"/>
                </a:solidFill>
              </a:rPr>
              <a:t>है</a:t>
            </a:r>
            <a:r>
              <a:rPr sz="2600" lang="en-IN">
                <a:solidFill>
                  <a:srgbClr val="F46D43"/>
                </a:solidFill>
              </a:rPr>
              <a:t>।</a:t>
            </a:r>
            <a:endParaRPr sz="2600" lang="en-US">
              <a:solidFill>
                <a:srgbClr val="F46D43"/>
              </a:solidFill>
            </a:endParaRPr>
          </a:p>
          <a:p>
            <a:endParaRPr sz="2600" lang="en-US">
              <a:solidFill>
                <a:srgbClr val="F46D43"/>
              </a:solidFill>
            </a:endParaRPr>
          </a:p>
          <a:p>
            <a:endParaRPr sz="2600"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title"/>
          </p:nvPr>
        </p:nvSpPr>
        <p:spPr>
          <a:xfrm>
            <a:off x="628648" y="94131"/>
            <a:ext cx="7886700" cy="1788437"/>
          </a:xfrm>
          <a:ln w="25400">
            <a:solidFill>
              <a:srgbClr val="D66565"/>
            </a:solidFill>
            <a:prstDash val="solid"/>
          </a:ln>
        </p:spPr>
        <p:txBody>
          <a:bodyPr anchor="ctr">
            <a:normAutofit/>
          </a:bodyPr>
          <a:p>
            <a:pPr algn="ctr"/>
            <a:r>
              <a:rPr altLang="en-IN" b="1" sz="4000" lang="en-US">
                <a:solidFill>
                  <a:srgbClr val="0000FF"/>
                </a:solidFill>
              </a:rPr>
              <a:t>COMPUTATION OF GOODWILL /CAPITAL RESERVE</a:t>
            </a:r>
            <a:r>
              <a:rPr b="1" sz="4000" lang="en-US">
                <a:solidFill>
                  <a:srgbClr val="0000FF"/>
                </a:solidFill>
              </a:rPr>
              <a:t> </a:t>
            </a:r>
            <a:br>
              <a:rPr altLang="en-IN" b="1" sz="4000" lang="en-US">
                <a:solidFill>
                  <a:srgbClr val="0000FF"/>
                </a:solidFill>
              </a:rPr>
            </a:br>
            <a:r>
              <a:rPr b="1" sz="4000" lang="en-US"/>
              <a:t> </a:t>
            </a:r>
            <a:r>
              <a:rPr altLang="en-IN" b="1" sz="4000" lang="en-US">
                <a:solidFill>
                  <a:srgbClr val="993300"/>
                </a:solidFill>
              </a:rPr>
              <a:t>(</a:t>
            </a:r>
            <a:r>
              <a:rPr b="1" sz="4000" lang="en-US">
                <a:solidFill>
                  <a:srgbClr val="993300"/>
                </a:solidFill>
              </a:rPr>
              <a:t>ख्याति</a:t>
            </a:r>
            <a:r>
              <a:rPr altLang="en-IN" b="1" sz="4000" lang="en-US">
                <a:solidFill>
                  <a:srgbClr val="993300"/>
                </a:solidFill>
              </a:rPr>
              <a:t>/</a:t>
            </a:r>
            <a:r>
              <a:rPr b="1" sz="4000" lang="en-US">
                <a:solidFill>
                  <a:srgbClr val="993300"/>
                </a:solidFill>
              </a:rPr>
              <a:t> पूंजी संचय की गणना</a:t>
            </a:r>
            <a:r>
              <a:rPr altLang="en-IN" b="1" sz="4000" lang="en-US">
                <a:solidFill>
                  <a:srgbClr val="993300"/>
                </a:solidFill>
              </a:rPr>
              <a:t>)</a:t>
            </a:r>
            <a:endParaRPr b="1" sz="4000" lang="en-US">
              <a:solidFill>
                <a:srgbClr val="993300"/>
              </a:solidFill>
            </a:endParaRPr>
          </a:p>
        </p:txBody>
      </p:sp>
      <p:sp>
        <p:nvSpPr>
          <p:cNvPr id="1048591" name=""/>
          <p:cNvSpPr>
            <a:spLocks noGrp="1"/>
          </p:cNvSpPr>
          <p:nvPr>
            <p:ph idx="1"/>
          </p:nvPr>
        </p:nvSpPr>
        <p:spPr>
          <a:xfrm>
            <a:off x="628648" y="1882569"/>
            <a:ext cx="7886700" cy="4975430"/>
          </a:xfrm>
          <a:ln w="25400">
            <a:solidFill>
              <a:srgbClr val="92D04F"/>
            </a:solidFill>
            <a:prstDash val="solid"/>
          </a:ln>
        </p:spPr>
        <p:txBody>
          <a:bodyPr>
            <a:normAutofit/>
          </a:bodyPr>
          <a:p>
            <a:r>
              <a:rPr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P</a:t>
            </a:r>
            <a:r>
              <a:rPr lang="en-US">
                <a:solidFill>
                  <a:srgbClr val="9933FF"/>
                </a:solidFill>
              </a:rPr>
              <a:t>urchase price of share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B</a:t>
            </a:r>
            <a:r>
              <a:rPr lang="en-US">
                <a:solidFill>
                  <a:srgbClr val="9933FF"/>
                </a:solidFill>
              </a:rPr>
              <a:t>ook value of equity share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P</a:t>
            </a:r>
            <a:r>
              <a:rPr altLang="en-IN" lang="en-US">
                <a:solidFill>
                  <a:srgbClr val="9933FF"/>
                </a:solidFill>
              </a:rPr>
              <a:t>rofit and loss </a:t>
            </a:r>
            <a:r>
              <a:rPr altLang="en-IN" lang="en-US">
                <a:solidFill>
                  <a:srgbClr val="9933FF"/>
                </a:solidFill>
              </a:rPr>
              <a:t>prior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G</a:t>
            </a:r>
            <a:r>
              <a:rPr altLang="en-IN" lang="en-US">
                <a:solidFill>
                  <a:srgbClr val="9933FF"/>
                </a:solidFill>
              </a:rPr>
              <a:t>eneral reserve </a:t>
            </a:r>
            <a:r>
              <a:rPr altLang="en-IN" lang="en-US">
                <a:solidFill>
                  <a:srgbClr val="9933FF"/>
                </a:solidFill>
              </a:rPr>
              <a:t>prior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O</a:t>
            </a:r>
            <a:r>
              <a:rPr altLang="en-IN" lang="en-US">
                <a:solidFill>
                  <a:srgbClr val="9933FF"/>
                </a:solidFill>
              </a:rPr>
              <a:t>ther internal liability prio</a:t>
            </a:r>
            <a:r>
              <a:rPr altLang="en-IN" lang="en-US">
                <a:solidFill>
                  <a:srgbClr val="9933FF"/>
                </a:solidFill>
              </a:rPr>
              <a:t>r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A</a:t>
            </a:r>
            <a:r>
              <a:rPr altLang="en-IN" lang="en-US">
                <a:solidFill>
                  <a:srgbClr val="9933FF"/>
                </a:solidFill>
              </a:rPr>
              <a:t>ppreciation of assets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L</a:t>
            </a:r>
            <a:r>
              <a:rPr altLang="en-IN" lang="en-US">
                <a:solidFill>
                  <a:srgbClr val="9933FF"/>
                </a:solidFill>
              </a:rPr>
              <a:t>e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undervaluation of assets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L</a:t>
            </a:r>
            <a:r>
              <a:rPr altLang="en-IN" lang="en-US">
                <a:solidFill>
                  <a:srgbClr val="9933FF"/>
                </a:solidFill>
              </a:rPr>
              <a:t>e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misc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expenditur</a:t>
            </a:r>
            <a:r>
              <a:rPr altLang="en-IN" lang="en-US">
                <a:solidFill>
                  <a:srgbClr val="9933FF"/>
                </a:solidFill>
              </a:rPr>
              <a:t>e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3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008000"/>
                </a:solidFill>
              </a:rPr>
              <a:t>Goodwill</a:t>
            </a:r>
            <a:r>
              <a:rPr altLang="en-IN" lang="en-US">
                <a:solidFill>
                  <a:srgbClr val="008000"/>
                </a:solidFill>
              </a:rPr>
              <a:t>/</a:t>
            </a:r>
            <a:r>
              <a:rPr altLang="en-IN" lang="en-US">
                <a:solidFill>
                  <a:srgbClr val="008000"/>
                </a:solidFill>
              </a:rPr>
              <a:t> Capital Reserve</a:t>
            </a:r>
            <a:r>
              <a:rPr altLang="en-IN" lang="en-US">
                <a:solidFill>
                  <a:srgbClr val="008000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</p:txBody>
      </p:sp>
    </p:spTree>
  </p:cSld>
  <p:clrMapOvr>
    <a:masterClrMapping/>
  </p:clrMapOvr>
  <p:transition spd="med">
    <p:fade thruBlk="0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title"/>
          </p:nvPr>
        </p:nvSpPr>
        <p:spPr>
          <a:xfrm>
            <a:off x="377187" y="0"/>
            <a:ext cx="8532111" cy="2364381"/>
          </a:xfrm>
          <a:ln w="25400">
            <a:solidFill>
              <a:srgbClr val="02A5E3"/>
            </a:solidFill>
            <a:prstDash val="solid"/>
          </a:ln>
        </p:spPr>
        <p:txBody>
          <a:bodyPr/>
          <a:p>
            <a:pPr algn="ctr"/>
            <a:r>
              <a:rPr altLang="en-IN" lang="en-US">
                <a:solidFill>
                  <a:srgbClr val="3399FF"/>
                </a:solidFill>
              </a:rPr>
              <a:t>COMPUTATION OF MINORITY    INTEREST</a:t>
            </a:r>
            <a:br>
              <a:rPr altLang="en-IN" lang="en-US">
                <a:solidFill>
                  <a:srgbClr val="3399FF"/>
                </a:solidFill>
              </a:rPr>
            </a:br>
            <a:r>
              <a:rPr altLang="en-IN" lang="en-US">
                <a:solidFill>
                  <a:srgbClr val="D66565"/>
                </a:solidFill>
              </a:rPr>
              <a:t>(</a:t>
            </a:r>
            <a:r>
              <a:rPr lang="en-US">
                <a:solidFill>
                  <a:srgbClr val="D66565"/>
                </a:solidFill>
              </a:rPr>
              <a:t>अल्पमत धारियों </a:t>
            </a:r>
            <a:r>
              <a:rPr lang="en-IN">
                <a:solidFill>
                  <a:srgbClr val="D66565"/>
                </a:solidFill>
              </a:rPr>
              <a:t>क</a:t>
            </a:r>
            <a:r>
              <a:rPr lang="en-IN">
                <a:solidFill>
                  <a:srgbClr val="D66565"/>
                </a:solidFill>
              </a:rPr>
              <a:t>े</a:t>
            </a:r>
            <a:r>
              <a:rPr lang="en-US">
                <a:solidFill>
                  <a:srgbClr val="D66565"/>
                </a:solidFill>
              </a:rPr>
              <a:t> हित</a:t>
            </a:r>
            <a:r>
              <a:rPr lang="en-US">
                <a:solidFill>
                  <a:srgbClr val="D66565"/>
                </a:solidFill>
              </a:rPr>
              <a:t> </a:t>
            </a:r>
            <a:r>
              <a:rPr lang="en-US">
                <a:solidFill>
                  <a:srgbClr val="D66565"/>
                </a:solidFill>
              </a:rPr>
              <a:t>की गणना</a:t>
            </a:r>
            <a:r>
              <a:rPr altLang="en-IN" lang="en-US">
                <a:solidFill>
                  <a:srgbClr val="D66565"/>
                </a:solidFill>
              </a:rPr>
              <a:t>)</a:t>
            </a:r>
            <a:endParaRPr lang="en-US">
              <a:solidFill>
                <a:srgbClr val="D66565"/>
              </a:solidFill>
            </a:endParaRPr>
          </a:p>
        </p:txBody>
      </p:sp>
      <p:sp>
        <p:nvSpPr>
          <p:cNvPr id="1048589" name=""/>
          <p:cNvSpPr>
            <a:spLocks noGrp="1"/>
          </p:cNvSpPr>
          <p:nvPr>
            <p:ph idx="1"/>
          </p:nvPr>
        </p:nvSpPr>
        <p:spPr>
          <a:xfrm>
            <a:off x="377187" y="2310185"/>
            <a:ext cx="8472130" cy="4547815"/>
          </a:xfrm>
          <a:prstGeom prst="rect"/>
          <a:ln w="25400">
            <a:solidFill>
              <a:srgbClr val="92D04F"/>
            </a:solidFill>
            <a:prstDash val="solid"/>
          </a:ln>
        </p:spPr>
        <p:txBody>
          <a:bodyPr>
            <a:normAutofit/>
          </a:bodyPr>
          <a:p>
            <a:r>
              <a:rPr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B</a:t>
            </a:r>
            <a:r>
              <a:rPr lang="en-US">
                <a:solidFill>
                  <a:srgbClr val="9933FF"/>
                </a:solidFill>
              </a:rPr>
              <a:t>ook value of equity share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P</a:t>
            </a:r>
            <a:r>
              <a:rPr altLang="en-IN" lang="en-US">
                <a:solidFill>
                  <a:srgbClr val="9933FF"/>
                </a:solidFill>
              </a:rPr>
              <a:t>rofit and loss </a:t>
            </a:r>
            <a:r>
              <a:rPr altLang="en-IN" lang="en-US">
                <a:solidFill>
                  <a:srgbClr val="9933FF"/>
                </a:solidFill>
              </a:rPr>
              <a:t>prior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G</a:t>
            </a:r>
            <a:r>
              <a:rPr altLang="en-IN" lang="en-US">
                <a:solidFill>
                  <a:srgbClr val="9933FF"/>
                </a:solidFill>
              </a:rPr>
              <a:t>eneral reserve </a:t>
            </a:r>
            <a:r>
              <a:rPr altLang="en-IN" lang="en-US">
                <a:solidFill>
                  <a:srgbClr val="9933FF"/>
                </a:solidFill>
              </a:rPr>
              <a:t>prior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O</a:t>
            </a:r>
            <a:r>
              <a:rPr altLang="en-IN" lang="en-US">
                <a:solidFill>
                  <a:srgbClr val="9933FF"/>
                </a:solidFill>
              </a:rPr>
              <a:t>ther internal liability prio</a:t>
            </a:r>
            <a:r>
              <a:rPr altLang="en-IN" lang="en-US">
                <a:solidFill>
                  <a:srgbClr val="9933FF"/>
                </a:solidFill>
              </a:rPr>
              <a:t>r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A</a:t>
            </a:r>
            <a:r>
              <a:rPr altLang="en-IN" lang="en-US">
                <a:solidFill>
                  <a:srgbClr val="9933FF"/>
                </a:solidFill>
              </a:rPr>
              <a:t>ppreciation of assets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L</a:t>
            </a:r>
            <a:r>
              <a:rPr altLang="en-IN" lang="en-US">
                <a:solidFill>
                  <a:srgbClr val="9933FF"/>
                </a:solidFill>
              </a:rPr>
              <a:t>e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undervaluation of assets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L</a:t>
            </a:r>
            <a:r>
              <a:rPr altLang="en-IN" lang="en-US">
                <a:solidFill>
                  <a:srgbClr val="9933FF"/>
                </a:solidFill>
              </a:rPr>
              <a:t>e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misc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expenditur</a:t>
            </a:r>
            <a:r>
              <a:rPr altLang="en-IN" lang="en-US">
                <a:solidFill>
                  <a:srgbClr val="9933FF"/>
                </a:solidFill>
              </a:rPr>
              <a:t>e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1</a:t>
            </a:r>
            <a:r>
              <a:rPr altLang="en-IN" lang="en-US">
                <a:solidFill>
                  <a:srgbClr val="9933FF"/>
                </a:solidFill>
              </a:rPr>
              <a:t>/</a:t>
            </a:r>
            <a:r>
              <a:rPr altLang="en-IN" lang="en-US">
                <a:solidFill>
                  <a:srgbClr val="9933FF"/>
                </a:solidFill>
              </a:rPr>
              <a:t>4</a:t>
            </a:r>
            <a:r>
              <a:rPr altLang="en-IN" lang="en-US">
                <a:solidFill>
                  <a:srgbClr val="9933FF"/>
                </a:solidFill>
              </a:rPr>
              <a:t>=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Minority interest</a:t>
            </a:r>
            <a:r>
              <a:rPr altLang="en-IN" lang="en-US">
                <a:solidFill>
                  <a:srgbClr val="008000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A1601</dc:creator>
  <dcterms:created xsi:type="dcterms:W3CDTF">2015-05-08T06:30:45Z</dcterms:created>
  <dcterms:modified xsi:type="dcterms:W3CDTF">2020-04-26T10:27:30Z</dcterms:modified>
</cp:coreProperties>
</file>