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5" r:id="rId2"/>
    <p:sldId id="320" r:id="rId3"/>
    <p:sldId id="318" r:id="rId4"/>
    <p:sldId id="256" r:id="rId5"/>
    <p:sldId id="258" r:id="rId6"/>
    <p:sldId id="304" r:id="rId7"/>
    <p:sldId id="307" r:id="rId8"/>
    <p:sldId id="306" r:id="rId9"/>
    <p:sldId id="305" r:id="rId10"/>
    <p:sldId id="308" r:id="rId11"/>
    <p:sldId id="309" r:id="rId12"/>
    <p:sldId id="315" r:id="rId13"/>
    <p:sldId id="317" r:id="rId14"/>
    <p:sldId id="312" r:id="rId15"/>
    <p:sldId id="313" r:id="rId16"/>
    <p:sldId id="319" r:id="rId17"/>
    <p:sldId id="310" r:id="rId18"/>
    <p:sldId id="311" r:id="rId19"/>
    <p:sldId id="314" r:id="rId20"/>
    <p:sldId id="303" r:id="rId21"/>
    <p:sldId id="259" r:id="rId22"/>
    <p:sldId id="260" r:id="rId23"/>
    <p:sldId id="302" r:id="rId24"/>
    <p:sldId id="261" r:id="rId25"/>
    <p:sldId id="280" r:id="rId26"/>
    <p:sldId id="281" r:id="rId27"/>
    <p:sldId id="282" r:id="rId28"/>
    <p:sldId id="321" r:id="rId29"/>
    <p:sldId id="322" r:id="rId30"/>
    <p:sldId id="290" r:id="rId31"/>
    <p:sldId id="291" r:id="rId32"/>
    <p:sldId id="289" r:id="rId33"/>
    <p:sldId id="283" r:id="rId34"/>
    <p:sldId id="284" r:id="rId35"/>
    <p:sldId id="285" r:id="rId36"/>
    <p:sldId id="286" r:id="rId37"/>
    <p:sldId id="287" r:id="rId38"/>
    <p:sldId id="288" r:id="rId39"/>
    <p:sldId id="294" r:id="rId40"/>
    <p:sldId id="299" r:id="rId41"/>
    <p:sldId id="300" r:id="rId42"/>
    <p:sldId id="296" r:id="rId43"/>
    <p:sldId id="297" r:id="rId44"/>
    <p:sldId id="293" r:id="rId45"/>
    <p:sldId id="324" r:id="rId46"/>
    <p:sldId id="301" r:id="rId47"/>
    <p:sldId id="298" r:id="rId48"/>
    <p:sldId id="292" r:id="rId49"/>
    <p:sldId id="323" r:id="rId5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190" autoAdjust="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706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6C2D-2639-43DE-9BF6-480442C5D2CC}" type="datetimeFigureOut">
              <a:rPr lang="en-US" smtClean="0"/>
              <a:pPr/>
              <a:t>7/14/2023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7EB33-9C38-4980-9DBB-0BB22BD95E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6C2D-2639-43DE-9BF6-480442C5D2CC}" type="datetimeFigureOut">
              <a:rPr lang="en-US" smtClean="0"/>
              <a:pPr/>
              <a:t>7/14/2023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7EB33-9C38-4980-9DBB-0BB22BD95E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6C2D-2639-43DE-9BF6-480442C5D2CC}" type="datetimeFigureOut">
              <a:rPr lang="en-US" smtClean="0"/>
              <a:pPr/>
              <a:t>7/14/2023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7EB33-9C38-4980-9DBB-0BB22BD95E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731673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6C2D-2639-43DE-9BF6-480442C5D2CC}" type="datetimeFigureOut">
              <a:rPr lang="en-US" smtClean="0"/>
              <a:pPr/>
              <a:t>7/14/2023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7EB33-9C38-4980-9DBB-0BB22BD95E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6C2D-2639-43DE-9BF6-480442C5D2CC}" type="datetimeFigureOut">
              <a:rPr lang="en-US" smtClean="0"/>
              <a:pPr/>
              <a:t>7/14/2023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7EB33-9C38-4980-9DBB-0BB22BD95E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6C2D-2639-43DE-9BF6-480442C5D2CC}" type="datetimeFigureOut">
              <a:rPr lang="en-US" smtClean="0"/>
              <a:pPr/>
              <a:t>7/14/2023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7EB33-9C38-4980-9DBB-0BB22BD95E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6C2D-2639-43DE-9BF6-480442C5D2CC}" type="datetimeFigureOut">
              <a:rPr lang="en-US" smtClean="0"/>
              <a:pPr/>
              <a:t>7/14/2023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7EB33-9C38-4980-9DBB-0BB22BD95E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6C2D-2639-43DE-9BF6-480442C5D2CC}" type="datetimeFigureOut">
              <a:rPr lang="en-US" smtClean="0"/>
              <a:pPr/>
              <a:t>7/14/2023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7EB33-9C38-4980-9DBB-0BB22BD95E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6C2D-2639-43DE-9BF6-480442C5D2CC}" type="datetimeFigureOut">
              <a:rPr lang="en-US" smtClean="0"/>
              <a:pPr/>
              <a:t>7/14/2023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7EB33-9C38-4980-9DBB-0BB22BD95E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6C2D-2639-43DE-9BF6-480442C5D2CC}" type="datetimeFigureOut">
              <a:rPr lang="en-US" smtClean="0"/>
              <a:pPr/>
              <a:t>7/14/2023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7EB33-9C38-4980-9DBB-0BB22BD95E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6C2D-2639-43DE-9BF6-480442C5D2CC}" type="datetimeFigureOut">
              <a:rPr lang="en-US" smtClean="0"/>
              <a:pPr/>
              <a:t>7/14/2023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7EB33-9C38-4980-9DBB-0BB22BD95E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F6C2D-2639-43DE-9BF6-480442C5D2CC}" type="datetimeFigureOut">
              <a:rPr lang="en-US" smtClean="0"/>
              <a:pPr/>
              <a:t>7/14/2023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47EB33-9C38-4980-9DBB-0BB22BD95E5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66800" y="2132358"/>
            <a:ext cx="7086600" cy="3691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eaLnBrk="1" hangingPunct="1">
              <a:lnSpc>
                <a:spcPct val="200000"/>
              </a:lnSpc>
              <a:defRPr/>
            </a:pP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Name                        :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Dr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.Purnima Shukla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00000"/>
              </a:lnSpc>
              <a:defRPr/>
            </a:pP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Name of the College: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Durga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College, Raipur (C.G.), India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00000"/>
              </a:lnSpc>
              <a:defRPr/>
            </a:pP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Name of the Faculty: Arts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00000"/>
              </a:lnSpc>
              <a:defRPr/>
            </a:pP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Designation               : H.O.D. , Department of Geography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00000"/>
              </a:lnSpc>
              <a:defRPr/>
            </a:pP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Topic                          :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Practical Geography</a:t>
            </a:r>
            <a:endParaRPr 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200000"/>
              </a:lnSpc>
              <a:defRPr/>
            </a:pP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Date                             : 12/07/2023 	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ight Brace 1"/>
          <p:cNvSpPr/>
          <p:nvPr/>
        </p:nvSpPr>
        <p:spPr>
          <a:xfrm>
            <a:off x="3840163" y="2468563"/>
            <a:ext cx="46037" cy="46037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777" y="152400"/>
            <a:ext cx="7998645" cy="259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330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381000" y="0"/>
            <a:ext cx="8153400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Roboto"/>
                <a:cs typeface="Arial" pitchFamily="34" charset="0"/>
              </a:rPr>
              <a:t>.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Roboto"/>
                <a:cs typeface="Arial" pitchFamily="34" charset="0"/>
              </a:rPr>
              <a:t>Convert the given Statement of Scale into Representative Fraction (R. F.).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latin typeface="Roboto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Roboto"/>
                <a:cs typeface="Arial" pitchFamily="34" charset="0"/>
              </a:rPr>
              <a:t>Question 3(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Roboto"/>
                <a:cs typeface="Arial" pitchFamily="34" charset="0"/>
              </a:rPr>
              <a:t>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Roboto"/>
                <a:cs typeface="Arial" pitchFamily="34" charset="0"/>
              </a:rPr>
              <a:t>)</a:t>
            </a:r>
            <a:b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Roboto"/>
                <a:cs typeface="Arial" pitchFamily="34" charset="0"/>
              </a:rPr>
            </a:b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Roboto"/>
                <a:cs typeface="Arial" pitchFamily="34" charset="0"/>
              </a:rPr>
              <a:t>5 cm represents 10 km</a:t>
            </a:r>
            <a:b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Roboto"/>
                <a:cs typeface="Arial" pitchFamily="34" charset="0"/>
              </a:rPr>
            </a:b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Roboto"/>
                <a:cs typeface="Arial" pitchFamily="34" charset="0"/>
              </a:rPr>
              <a:t>Answer:</a:t>
            </a:r>
            <a:b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Roboto"/>
                <a:cs typeface="Arial" pitchFamily="34" charset="0"/>
              </a:rPr>
            </a:b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Roboto"/>
                <a:cs typeface="Arial" pitchFamily="34" charset="0"/>
              </a:rPr>
              <a:t>Representative Fraction</a:t>
            </a:r>
            <a:b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Roboto"/>
                <a:cs typeface="Arial" pitchFamily="34" charset="0"/>
              </a:rPr>
            </a:b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Roboto"/>
                <a:cs typeface="Arial" pitchFamily="34" charset="0"/>
              </a:rPr>
              <a:t>  </a:t>
            </a:r>
            <a:b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Roboto"/>
                <a:cs typeface="Arial" pitchFamily="34" charset="0"/>
              </a:rPr>
            </a:b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latin typeface="Roboto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Roboto"/>
                <a:cs typeface="Arial" pitchFamily="34" charset="0"/>
              </a:rPr>
              <a:t>Distance on Map = 5 cm</a:t>
            </a:r>
            <a:b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Roboto"/>
                <a:cs typeface="Arial" pitchFamily="34" charset="0"/>
              </a:rPr>
            </a:b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Roboto"/>
                <a:cs typeface="Arial" pitchFamily="34" charset="0"/>
              </a:rPr>
              <a:t>Distance on Ground = 10 km</a:t>
            </a:r>
            <a:b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Roboto"/>
                <a:cs typeface="Arial" pitchFamily="34" charset="0"/>
              </a:rPr>
            </a:b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Roboto"/>
                <a:cs typeface="Arial" pitchFamily="34" charset="0"/>
              </a:rPr>
              <a:t>Representative Fraction</a:t>
            </a:r>
            <a:b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Roboto"/>
                <a:cs typeface="Arial" pitchFamily="34" charset="0"/>
              </a:rPr>
            </a:b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Roboto"/>
                <a:cs typeface="Arial" pitchFamily="34" charset="0"/>
              </a:rPr>
              <a:t>= 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MathJax_Main"/>
                <a:cs typeface="Arial" pitchFamily="34" charset="0"/>
              </a:rPr>
              <a:t>510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Roboto"/>
                <a:cs typeface="Arial" pitchFamily="34" charset="0"/>
              </a:rPr>
              <a:t/>
            </a:r>
            <a:b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Roboto"/>
                <a:cs typeface="Arial" pitchFamily="34" charset="0"/>
              </a:rPr>
            </a:b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Roboto"/>
                <a:cs typeface="Arial" pitchFamily="34" charset="0"/>
              </a:rPr>
              <a:t>= 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MathJax_Main"/>
                <a:cs typeface="Arial" pitchFamily="34" charset="0"/>
              </a:rPr>
              <a:t>12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Roboto"/>
                <a:cs typeface="Arial" pitchFamily="34" charset="0"/>
              </a:rPr>
              <a:t> km or 2,00,000</a:t>
            </a:r>
            <a:b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Roboto"/>
                <a:cs typeface="Arial" pitchFamily="34" charset="0"/>
              </a:rPr>
            </a:b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Roboto"/>
                <a:cs typeface="Arial" pitchFamily="34" charset="0"/>
              </a:rPr>
              <a:t>Therefore representative fraction</a:t>
            </a:r>
            <a:b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Roboto"/>
                <a:cs typeface="Arial" pitchFamily="34" charset="0"/>
              </a:rPr>
            </a:b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Roboto"/>
                <a:cs typeface="Arial" pitchFamily="34" charset="0"/>
              </a:rPr>
              <a:t>= 1 : 2,00,000 cm</a:t>
            </a:r>
          </a:p>
        </p:txBody>
      </p:sp>
      <p:pic>
        <p:nvPicPr>
          <p:cNvPr id="15362" name="Picture 2" descr="Practical Work in Geography Class 11 Solutions Chapter 2 Map Scale Q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38600" y="2133600"/>
            <a:ext cx="2286000" cy="685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377825" y="533400"/>
            <a:ext cx="6202339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Roboto"/>
                <a:cs typeface="Arial" pitchFamily="34" charset="0"/>
              </a:rPr>
              <a:t>Question 3(ii).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Roboto"/>
                <a:cs typeface="Arial" pitchFamily="34" charset="0"/>
              </a:rPr>
              <a:t>2 inches represents 4 miles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Roboto"/>
                <a:cs typeface="Arial" pitchFamily="34" charset="0"/>
              </a:rPr>
              <a:t>Answer: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Roboto"/>
                <a:cs typeface="Arial" pitchFamily="34" charset="0"/>
              </a:rPr>
              <a:t>Representative Fraction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b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Roboto"/>
                <a:cs typeface="Arial" pitchFamily="34" charset="0"/>
              </a:rPr>
              <a:t>2 inches = 4 miles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Roboto"/>
                <a:cs typeface="Arial" pitchFamily="34" charset="0"/>
              </a:rPr>
              <a:t>therefore, 1 inch = 2 miles (63,360 × 2)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Roboto"/>
                <a:cs typeface="Arial" pitchFamily="34" charset="0"/>
              </a:rPr>
              <a:t>1 inch on map = 1,26,720 inches on ground.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Roboto"/>
                <a:cs typeface="Arial" pitchFamily="34" charset="0"/>
              </a:rPr>
              <a:t>Therefore representative fraction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Roboto"/>
                <a:cs typeface="Arial" pitchFamily="34" charset="0"/>
              </a:rPr>
              <a:t>= 1:1,26, 720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14338" name="Picture 2" descr="Practical Work in Geography Class 11 Solutions Chapter 2 Map Scale Q3.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38600" y="1676400"/>
            <a:ext cx="1790700" cy="647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Resourceaholic: Map Scal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381000"/>
            <a:ext cx="6315075" cy="1819276"/>
          </a:xfrm>
          <a:prstGeom prst="rect">
            <a:avLst/>
          </a:prstGeom>
          <a:noFill/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2209800"/>
            <a:ext cx="6096528" cy="45723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Geography Skills: Scale"/>
          <p:cNvPicPr>
            <a:picLocks noChangeAspect="1" noChangeArrowheads="1"/>
          </p:cNvPicPr>
          <p:nvPr/>
        </p:nvPicPr>
        <p:blipFill>
          <a:blip r:embed="rId2"/>
          <a:srcRect t="48352" r="48352"/>
          <a:stretch>
            <a:fillRect/>
          </a:stretch>
        </p:blipFill>
        <p:spPr bwMode="auto">
          <a:xfrm>
            <a:off x="228600" y="3657600"/>
            <a:ext cx="3581400" cy="2686051"/>
          </a:xfrm>
          <a:prstGeom prst="rect">
            <a:avLst/>
          </a:prstGeom>
          <a:noFill/>
        </p:spPr>
      </p:pic>
      <p:pic>
        <p:nvPicPr>
          <p:cNvPr id="33796" name="Picture 4" descr="Geography Skills: Scale"/>
          <p:cNvPicPr>
            <a:picLocks noChangeAspect="1" noChangeArrowheads="1"/>
          </p:cNvPicPr>
          <p:nvPr/>
        </p:nvPicPr>
        <p:blipFill>
          <a:blip r:embed="rId2"/>
          <a:srcRect l="50504" t="43498"/>
          <a:stretch>
            <a:fillRect/>
          </a:stretch>
        </p:blipFill>
        <p:spPr bwMode="auto">
          <a:xfrm>
            <a:off x="4191000" y="457200"/>
            <a:ext cx="3432175" cy="29384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 l="25183" t="62500" r="21523" b="25000"/>
          <a:stretch>
            <a:fillRect/>
          </a:stretch>
        </p:blipFill>
        <p:spPr bwMode="auto">
          <a:xfrm>
            <a:off x="0" y="2209800"/>
            <a:ext cx="9245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27000">
              <a:schemeClr val="tx1">
                <a:lumMod val="95000"/>
                <a:lumOff val="5000"/>
              </a:schemeClr>
            </a:glow>
          </a:effectLst>
        </p:spPr>
      </p:pic>
      <p:sp>
        <p:nvSpPr>
          <p:cNvPr id="2" name="TextBox 1"/>
          <p:cNvSpPr txBox="1"/>
          <p:nvPr/>
        </p:nvSpPr>
        <p:spPr>
          <a:xfrm>
            <a:off x="3810000" y="990600"/>
            <a:ext cx="20163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Simple scale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43001" y="381000"/>
            <a:ext cx="5257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/>
              <a:t>1 cm = 10 km --------- scale                     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1752600" y="2362200"/>
            <a:ext cx="40007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1: 200  ---------- scale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तुलनात्मक मापनी | Comparative Scale #ComparativeScale - YouTube"/>
          <p:cNvPicPr>
            <a:picLocks noChangeAspect="1" noChangeArrowheads="1"/>
          </p:cNvPicPr>
          <p:nvPr/>
        </p:nvPicPr>
        <p:blipFill>
          <a:blip r:embed="rId2"/>
          <a:srcRect l="20900" t="49696" r="13103"/>
          <a:stretch>
            <a:fillRect/>
          </a:stretch>
        </p:blipFill>
        <p:spPr bwMode="auto">
          <a:xfrm>
            <a:off x="1447800" y="1524000"/>
            <a:ext cx="6605127" cy="2819400"/>
          </a:xfrm>
          <a:prstGeom prst="rect">
            <a:avLst/>
          </a:prstGeom>
          <a:noFill/>
          <a:effectLst>
            <a:glow rad="127000">
              <a:schemeClr val="tx1">
                <a:lumMod val="95000"/>
                <a:lumOff val="5000"/>
              </a:schemeClr>
            </a:glow>
          </a:effectLst>
        </p:spPr>
      </p:pic>
      <p:sp>
        <p:nvSpPr>
          <p:cNvPr id="2" name="TextBox 1"/>
          <p:cNvSpPr txBox="1"/>
          <p:nvPr/>
        </p:nvSpPr>
        <p:spPr>
          <a:xfrm>
            <a:off x="3657600" y="762000"/>
            <a:ext cx="3657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Comparative scale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Practical Work in Geography Class 11 Solutions Chapter 2 Map Scale LAQ Q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990600"/>
            <a:ext cx="5724525" cy="2019301"/>
          </a:xfrm>
          <a:prstGeom prst="rect">
            <a:avLst/>
          </a:prstGeom>
          <a:noFill/>
          <a:effectLst>
            <a:glow rad="127000">
              <a:schemeClr val="tx1">
                <a:lumMod val="95000"/>
                <a:lumOff val="5000"/>
              </a:schemeClr>
            </a:glow>
          </a:effectLst>
        </p:spPr>
      </p:pic>
      <p:pic>
        <p:nvPicPr>
          <p:cNvPr id="13316" name="Picture 4" descr="Practical Work in Geography Class 11 Solutions Chapter 2 Map Scale LAQ Q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4114800"/>
            <a:ext cx="6781800" cy="619126"/>
          </a:xfrm>
          <a:prstGeom prst="rect">
            <a:avLst/>
          </a:prstGeom>
          <a:noFill/>
          <a:effectLst>
            <a:glow rad="127000">
              <a:schemeClr val="tx1">
                <a:lumMod val="95000"/>
                <a:lumOff val="5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 l="16984" t="22917" r="20351" b="32292"/>
          <a:stretch>
            <a:fillRect/>
          </a:stretch>
        </p:blipFill>
        <p:spPr bwMode="auto">
          <a:xfrm>
            <a:off x="304800" y="1447800"/>
            <a:ext cx="81534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27000">
              <a:schemeClr val="tx1">
                <a:lumMod val="95000"/>
                <a:lumOff val="5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s://1.bp.blogspot.com/-wF4SfAC0iDo/XbkYtSxtH9I/AAAAAAAAE0k/81Fd2PstGPkiLhRReMg8ajbKsbwDrkK0QCLcBGAsYHQ/s1600/IMG_20191030_101900.jpg"/>
          <p:cNvPicPr>
            <a:picLocks noChangeAspect="1" noChangeArrowheads="1"/>
          </p:cNvPicPr>
          <p:nvPr/>
        </p:nvPicPr>
        <p:blipFill>
          <a:blip r:embed="rId2"/>
          <a:srcRect l="31000" t="36444" r="32500" b="12889"/>
          <a:stretch>
            <a:fillRect/>
          </a:stretch>
        </p:blipFill>
        <p:spPr bwMode="auto">
          <a:xfrm>
            <a:off x="1981200" y="1295400"/>
            <a:ext cx="5562600" cy="4343400"/>
          </a:xfrm>
          <a:prstGeom prst="rect">
            <a:avLst/>
          </a:prstGeom>
          <a:noFill/>
          <a:effectLst>
            <a:glow rad="127000">
              <a:schemeClr val="tx1">
                <a:lumMod val="95000"/>
                <a:lumOff val="5000"/>
              </a:schemeClr>
            </a:glow>
          </a:effectLst>
        </p:spPr>
      </p:pic>
      <p:sp>
        <p:nvSpPr>
          <p:cNvPr id="2" name="TextBox 1"/>
          <p:cNvSpPr txBox="1"/>
          <p:nvPr/>
        </p:nvSpPr>
        <p:spPr>
          <a:xfrm>
            <a:off x="4038600" y="762000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/>
              <a:t>Daigonal</a:t>
            </a:r>
            <a:r>
              <a:rPr lang="en-US" sz="2400" b="1" dirty="0" smtClean="0"/>
              <a:t> Scale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2"/>
          <a:srcRect l="27526" t="10417" r="29722" b="37500"/>
          <a:stretch>
            <a:fillRect/>
          </a:stretch>
        </p:blipFill>
        <p:spPr bwMode="auto">
          <a:xfrm>
            <a:off x="-13855" y="304800"/>
            <a:ext cx="8503920" cy="5824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Topographic map contour background. Topo map with elevation. Contour map  vector. Geographic World Topography map grid abstract vector illustration .  Mountain hi… | Topography map, Contour map, Abstrac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1066800"/>
            <a:ext cx="7506292" cy="5638800"/>
          </a:xfrm>
          <a:prstGeom prst="rect">
            <a:avLst/>
          </a:prstGeom>
          <a:noFill/>
          <a:effectLst>
            <a:glow rad="127000">
              <a:schemeClr val="tx1">
                <a:lumMod val="95000"/>
                <a:lumOff val="5000"/>
              </a:schemeClr>
            </a:glow>
          </a:effectLst>
        </p:spPr>
      </p:pic>
      <p:sp>
        <p:nvSpPr>
          <p:cNvPr id="2" name="TextBox 1"/>
          <p:cNvSpPr txBox="1"/>
          <p:nvPr/>
        </p:nvSpPr>
        <p:spPr>
          <a:xfrm flipH="1">
            <a:off x="3028654" y="0"/>
            <a:ext cx="259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UNIT - 2</a:t>
            </a:r>
            <a:endParaRPr lang="en-US" sz="2000" b="1" dirty="0"/>
          </a:p>
        </p:txBody>
      </p:sp>
      <p:sp>
        <p:nvSpPr>
          <p:cNvPr id="4" name="TextBox 3"/>
          <p:cNvSpPr txBox="1"/>
          <p:nvPr/>
        </p:nvSpPr>
        <p:spPr>
          <a:xfrm flipH="1">
            <a:off x="3041073" y="555716"/>
            <a:ext cx="46786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CONTOUR  METHOD OF SHOWING RELIEF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>
            <a:lum bright="-36000" contrast="36000"/>
          </a:blip>
          <a:srcRect l="24012" t="30208" r="52562" b="34375"/>
          <a:stretch>
            <a:fillRect/>
          </a:stretch>
        </p:blipFill>
        <p:spPr bwMode="auto">
          <a:xfrm>
            <a:off x="609600" y="1981200"/>
            <a:ext cx="30480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27000">
              <a:schemeClr val="tx1">
                <a:lumMod val="95000"/>
                <a:lumOff val="5000"/>
              </a:schemeClr>
            </a:glow>
          </a:effectLst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>
            <a:lum bright="-30000" contrast="43000"/>
          </a:blip>
          <a:srcRect l="49780" t="30208" r="21523" b="28125"/>
          <a:stretch>
            <a:fillRect/>
          </a:stretch>
        </p:blipFill>
        <p:spPr bwMode="auto">
          <a:xfrm>
            <a:off x="4876800" y="1066800"/>
            <a:ext cx="37338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3657600" y="533400"/>
            <a:ext cx="3474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LANDFORMS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>
            <a:lum bright="-47000" contrast="22000"/>
          </a:blip>
          <a:srcRect l="27526" t="35417" r="53733" b="31250"/>
          <a:stretch>
            <a:fillRect/>
          </a:stretch>
        </p:blipFill>
        <p:spPr bwMode="auto">
          <a:xfrm>
            <a:off x="1066800" y="1371600"/>
            <a:ext cx="31242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27000">
              <a:schemeClr val="tx1">
                <a:lumMod val="95000"/>
                <a:lumOff val="5000"/>
              </a:schemeClr>
            </a:glow>
          </a:effectLst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>
            <a:lum bright="-28000" contrast="42000"/>
          </a:blip>
          <a:srcRect l="48024" t="35417" r="28550" b="26041"/>
          <a:stretch>
            <a:fillRect/>
          </a:stretch>
        </p:blipFill>
        <p:spPr bwMode="auto">
          <a:xfrm>
            <a:off x="4876800" y="1371599"/>
            <a:ext cx="3429000" cy="317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3611881" y="533400"/>
            <a:ext cx="3474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LANDFORMS 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AutoShape 2" descr="What Are Contour Lines on Topographic Maps? - GIS Geograph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444" name="AutoShape 4" descr="What Are Contour Lines on Topographic Maps? - GIS Geograph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1446" name="Picture 6" descr="Geography, Reading contour patterns on a topographic map, By OpenStax |  Jobiliz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685800"/>
            <a:ext cx="4114800" cy="3988470"/>
          </a:xfrm>
          <a:prstGeom prst="rect">
            <a:avLst/>
          </a:prstGeom>
          <a:noFill/>
          <a:effectLst>
            <a:glow rad="127000">
              <a:schemeClr val="tx1">
                <a:lumMod val="95000"/>
                <a:lumOff val="5000"/>
              </a:schemeClr>
            </a:glow>
          </a:effectLst>
        </p:spPr>
      </p:pic>
      <p:pic>
        <p:nvPicPr>
          <p:cNvPr id="61448" name="Picture 8" descr="Reading contour patterns on a topographic ma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81600" y="685800"/>
            <a:ext cx="3505200" cy="2895600"/>
          </a:xfrm>
          <a:prstGeom prst="rect">
            <a:avLst/>
          </a:prstGeom>
          <a:noFill/>
          <a:effectLst>
            <a:glow rad="127000">
              <a:schemeClr val="tx1">
                <a:lumMod val="95000"/>
                <a:lumOff val="5000"/>
              </a:schemeClr>
            </a:glow>
          </a:effectLst>
        </p:spPr>
      </p:pic>
      <p:pic>
        <p:nvPicPr>
          <p:cNvPr id="61450" name="Picture 10" descr="Oxford University Press solutions for Class 8 Voyage Geography for ICSE  Middle School chapter 1 - Interpreting Topographical Maps [Latest edition]  | Shaalaa.co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29200" y="4191000"/>
            <a:ext cx="2667000" cy="2443508"/>
          </a:xfrm>
          <a:prstGeom prst="rect">
            <a:avLst/>
          </a:prstGeom>
          <a:noFill/>
          <a:effectLst>
            <a:glow rad="127000">
              <a:schemeClr val="tx1">
                <a:lumMod val="95000"/>
                <a:lumOff val="5000"/>
              </a:schemeClr>
            </a:glow>
          </a:effectLst>
        </p:spPr>
      </p:pic>
      <p:sp>
        <p:nvSpPr>
          <p:cNvPr id="61452" name="AutoShape 12" descr="The best free Contour silhouette images. Download from 151 free silhouettes  of Contour at GetDrawing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454" name="AutoShape 14" descr="The best free Contour silhouette images. Download from 151 free silhouettes  of Contour at GetDrawing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456" name="AutoShape 16" descr="The best free Contour silhouette images. Download from 151 free silhouettes  of Contour at GetDrawing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458" name="AutoShape 18" descr="Topographic map contour background. Topo map with elevation. Contour map vector. Geographic World Topography map grid abstract vector illustration 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2887981" y="238403"/>
            <a:ext cx="3474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LANDFORMS 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/>
          <a:srcRect l="27526" t="36458" r="27379" b="11458"/>
          <a:stretch>
            <a:fillRect/>
          </a:stretch>
        </p:blipFill>
        <p:spPr bwMode="auto">
          <a:xfrm>
            <a:off x="1295400" y="1524000"/>
            <a:ext cx="58674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27000">
              <a:schemeClr val="tx1">
                <a:lumMod val="95000"/>
                <a:lumOff val="5000"/>
              </a:schemeClr>
            </a:glow>
          </a:effectLst>
        </p:spPr>
      </p:pic>
      <p:sp>
        <p:nvSpPr>
          <p:cNvPr id="3" name="TextBox 2"/>
          <p:cNvSpPr txBox="1"/>
          <p:nvPr/>
        </p:nvSpPr>
        <p:spPr>
          <a:xfrm>
            <a:off x="3200400" y="457200"/>
            <a:ext cx="3474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LANDFORMS OF RELIEF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Practical Work in Geography Class 12 Solutions Chapter 3 Graphical  Representation of Data - Msr Blog"/>
          <p:cNvPicPr>
            <a:picLocks noChangeAspect="1" noChangeArrowheads="1"/>
          </p:cNvPicPr>
          <p:nvPr/>
        </p:nvPicPr>
        <p:blipFill>
          <a:blip r:embed="rId2">
            <a:lum contrast="40000"/>
          </a:blip>
          <a:srcRect/>
          <a:stretch>
            <a:fillRect/>
          </a:stretch>
        </p:blipFill>
        <p:spPr bwMode="auto">
          <a:xfrm>
            <a:off x="381000" y="1676400"/>
            <a:ext cx="7822526" cy="3581400"/>
          </a:xfrm>
          <a:prstGeom prst="rect">
            <a:avLst/>
          </a:prstGeom>
          <a:noFill/>
          <a:effectLst>
            <a:glow rad="127000">
              <a:schemeClr val="tx1">
                <a:lumMod val="95000"/>
                <a:lumOff val="5000"/>
              </a:schemeClr>
            </a:glow>
          </a:effectLst>
        </p:spPr>
      </p:pic>
      <p:sp>
        <p:nvSpPr>
          <p:cNvPr id="2" name="TextBox 1"/>
          <p:cNvSpPr txBox="1"/>
          <p:nvPr/>
        </p:nvSpPr>
        <p:spPr>
          <a:xfrm>
            <a:off x="3886200" y="457200"/>
            <a:ext cx="10390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UNIT - 3</a:t>
            </a:r>
            <a:endParaRPr lang="en-US" sz="2000" b="1" dirty="0"/>
          </a:p>
        </p:txBody>
      </p:sp>
      <p:grpSp>
        <p:nvGrpSpPr>
          <p:cNvPr id="5" name="Group 4"/>
          <p:cNvGrpSpPr/>
          <p:nvPr/>
        </p:nvGrpSpPr>
        <p:grpSpPr>
          <a:xfrm>
            <a:off x="2440492" y="794104"/>
            <a:ext cx="3133616" cy="493820"/>
            <a:chOff x="2440492" y="794104"/>
            <a:chExt cx="3133616" cy="49382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79273" y="794105"/>
              <a:ext cx="1694835" cy="493819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40492" y="794104"/>
              <a:ext cx="2286198" cy="493819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Practical Work in Geography Class 12 Solutions Chapter 3 Graphical  Representation of Data - Learn CBS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1143000"/>
            <a:ext cx="6874329" cy="3849624"/>
          </a:xfrm>
          <a:prstGeom prst="rect">
            <a:avLst/>
          </a:prstGeom>
          <a:noFill/>
          <a:effectLst>
            <a:glow rad="127000">
              <a:schemeClr val="tx1">
                <a:lumMod val="95000"/>
                <a:lumOff val="5000"/>
              </a:schemeClr>
            </a:glow>
          </a:effectLst>
        </p:spPr>
      </p:pic>
      <p:grpSp>
        <p:nvGrpSpPr>
          <p:cNvPr id="4" name="Group 3"/>
          <p:cNvGrpSpPr/>
          <p:nvPr/>
        </p:nvGrpSpPr>
        <p:grpSpPr>
          <a:xfrm>
            <a:off x="2133600" y="228600"/>
            <a:ext cx="3141581" cy="493819"/>
            <a:chOff x="2133600" y="228600"/>
            <a:chExt cx="3141581" cy="493819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80346" y="228600"/>
              <a:ext cx="1694835" cy="493819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33600" y="228600"/>
              <a:ext cx="1499746" cy="493819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Practical Work in Geography Class 12 Solutions Chapter 3 Graphical  Representation of Data - Msr Blo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1066800"/>
            <a:ext cx="7623132" cy="3787597"/>
          </a:xfrm>
          <a:prstGeom prst="rect">
            <a:avLst/>
          </a:prstGeom>
          <a:noFill/>
          <a:effectLst>
            <a:glow rad="127000">
              <a:schemeClr val="tx1"/>
            </a:glo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0" y="304800"/>
            <a:ext cx="3170195" cy="4999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ractical Work in Geography Class 12 Solutions Chapter 3 Graphical  Representation of Data - Learn CBS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533400"/>
            <a:ext cx="6336220" cy="5494896"/>
          </a:xfrm>
          <a:prstGeom prst="rect">
            <a:avLst/>
          </a:prstGeom>
          <a:noFill/>
          <a:effectLst>
            <a:glow rad="127000">
              <a:schemeClr val="tx1">
                <a:lumMod val="95000"/>
                <a:lumOff val="5000"/>
              </a:schemeClr>
            </a:glo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0" y="33485"/>
            <a:ext cx="3170195" cy="4999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Education Poverty in India | SpringerLin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066800"/>
            <a:ext cx="8287249" cy="4803797"/>
          </a:xfrm>
          <a:prstGeom prst="rect">
            <a:avLst/>
          </a:prstGeom>
          <a:noFill/>
          <a:effectLst>
            <a:glow rad="127000">
              <a:schemeClr val="tx1">
                <a:lumMod val="95000"/>
                <a:lumOff val="5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Geography Skills: Scale"/>
          <p:cNvPicPr>
            <a:picLocks noChangeAspect="1" noChangeArrowheads="1"/>
          </p:cNvPicPr>
          <p:nvPr/>
        </p:nvPicPr>
        <p:blipFill>
          <a:blip r:embed="rId2"/>
          <a:srcRect t="24908"/>
          <a:stretch>
            <a:fillRect/>
          </a:stretch>
        </p:blipFill>
        <p:spPr bwMode="auto">
          <a:xfrm>
            <a:off x="1392383" y="1524000"/>
            <a:ext cx="5504040" cy="3254375"/>
          </a:xfrm>
          <a:prstGeom prst="rect">
            <a:avLst/>
          </a:prstGeom>
          <a:noFill/>
        </p:spPr>
      </p:pic>
      <p:pic>
        <p:nvPicPr>
          <p:cNvPr id="32772" name="Picture 4" descr="Chhattisgarh Map | Map of Chhattisgarh - State, Districts Information and  Facts"/>
          <p:cNvPicPr>
            <a:picLocks noChangeAspect="1" noChangeArrowheads="1"/>
          </p:cNvPicPr>
          <p:nvPr/>
        </p:nvPicPr>
        <p:blipFill>
          <a:blip r:embed="rId3"/>
          <a:srcRect l="-16410" r="-6667"/>
          <a:stretch>
            <a:fillRect/>
          </a:stretch>
        </p:blipFill>
        <p:spPr bwMode="auto">
          <a:xfrm>
            <a:off x="4343400" y="2362200"/>
            <a:ext cx="4184360" cy="3657601"/>
          </a:xfrm>
          <a:prstGeom prst="rect">
            <a:avLst/>
          </a:prstGeom>
          <a:noFill/>
        </p:spPr>
      </p:pic>
      <p:cxnSp>
        <p:nvCxnSpPr>
          <p:cNvPr id="9" name="Straight Connector 8"/>
          <p:cNvCxnSpPr/>
          <p:nvPr/>
        </p:nvCxnSpPr>
        <p:spPr>
          <a:xfrm rot="5400000" flipH="1" flipV="1">
            <a:off x="5691690" y="3721140"/>
            <a:ext cx="990600" cy="6858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548719" y="4559340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3cm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429000" y="685800"/>
            <a:ext cx="2895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UNIT- 1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AutoShape 2" descr="Scrap the Bar Chart to Show Changes Over Time | by Alana Pirrone |  Nightingale | Medi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04" name="AutoShape 4" descr="Pie chart - Wikiped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1206" name="Picture 6" descr="Pie Charts in Geography - Internet Geograph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949653"/>
            <a:ext cx="6248400" cy="5603547"/>
          </a:xfrm>
          <a:prstGeom prst="rect">
            <a:avLst/>
          </a:prstGeom>
          <a:noFill/>
          <a:effectLst>
            <a:glow rad="127000">
              <a:schemeClr val="tx1">
                <a:lumMod val="95000"/>
                <a:lumOff val="5000"/>
              </a:schemeClr>
            </a:glo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800" y="228600"/>
            <a:ext cx="2487384" cy="4938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Course: S5: Geography, Topic: UNIT 1: STATISTICAL GRAPHS, DIAGRAMS AND MAPS"/>
          <p:cNvPicPr>
            <a:picLocks noChangeAspect="1" noChangeArrowheads="1"/>
          </p:cNvPicPr>
          <p:nvPr/>
        </p:nvPicPr>
        <p:blipFill>
          <a:blip r:embed="rId2"/>
          <a:srcRect b="14286"/>
          <a:stretch>
            <a:fillRect/>
          </a:stretch>
        </p:blipFill>
        <p:spPr bwMode="auto">
          <a:xfrm>
            <a:off x="457200" y="1828800"/>
            <a:ext cx="8130835" cy="3200400"/>
          </a:xfrm>
          <a:prstGeom prst="rect">
            <a:avLst/>
          </a:prstGeom>
          <a:noFill/>
          <a:effectLst>
            <a:glow rad="127000">
              <a:schemeClr val="tx1">
                <a:lumMod val="95000"/>
                <a:lumOff val="5000"/>
              </a:schemeClr>
            </a:glo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6600" y="609600"/>
            <a:ext cx="3103133" cy="4938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Direct Method of Mean -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524000"/>
            <a:ext cx="8120350" cy="2057400"/>
          </a:xfrm>
          <a:prstGeom prst="rect">
            <a:avLst/>
          </a:prstGeom>
          <a:noFill/>
          <a:effectLst>
            <a:glow rad="127000">
              <a:schemeClr val="tx1">
                <a:lumMod val="95000"/>
                <a:lumOff val="5000"/>
              </a:schemeClr>
            </a:glow>
          </a:effectLst>
        </p:spPr>
      </p:pic>
      <p:sp>
        <p:nvSpPr>
          <p:cNvPr id="5" name="Rectangle 4"/>
          <p:cNvSpPr/>
          <p:nvPr/>
        </p:nvSpPr>
        <p:spPr>
          <a:xfrm>
            <a:off x="685800" y="3886200"/>
            <a:ext cx="2590800" cy="1066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124200" y="3962400"/>
            <a:ext cx="2590800" cy="1066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48400" y="3886200"/>
            <a:ext cx="2667000" cy="1066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 flipH="1">
            <a:off x="3124200" y="838200"/>
            <a:ext cx="3581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UNIT – 4</a:t>
            </a:r>
          </a:p>
          <a:p>
            <a:pPr algn="ctr"/>
            <a:r>
              <a:rPr lang="en-US" b="1" dirty="0" smtClean="0"/>
              <a:t>STATISTICS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Chapter 2 Data Processing Part C Geography Practical Work in Geography  NCERT Solutions for Class 12 - CoolGyan.Or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524000"/>
            <a:ext cx="7391400" cy="3962400"/>
          </a:xfrm>
          <a:prstGeom prst="rect">
            <a:avLst/>
          </a:prstGeom>
          <a:noFill/>
          <a:effectLst>
            <a:glow rad="127000">
              <a:schemeClr val="tx1">
                <a:lumMod val="95000"/>
                <a:lumOff val="5000"/>
              </a:schemeClr>
            </a:glow>
          </a:effectLst>
        </p:spPr>
      </p:pic>
      <p:sp>
        <p:nvSpPr>
          <p:cNvPr id="4" name="TextBox 3"/>
          <p:cNvSpPr txBox="1"/>
          <p:nvPr/>
        </p:nvSpPr>
        <p:spPr>
          <a:xfrm flipH="1">
            <a:off x="4236717" y="792481"/>
            <a:ext cx="1249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MEAN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Data Processing Class 12 Important Extra Questions Geography Chapter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533399"/>
            <a:ext cx="4953000" cy="5782395"/>
          </a:xfrm>
          <a:prstGeom prst="rect">
            <a:avLst/>
          </a:prstGeom>
          <a:noFill/>
          <a:effectLst>
            <a:glow rad="127000">
              <a:schemeClr val="tx1">
                <a:lumMod val="95000"/>
                <a:lumOff val="5000"/>
              </a:schemeClr>
            </a:glow>
          </a:effectLst>
        </p:spPr>
      </p:pic>
      <p:sp>
        <p:nvSpPr>
          <p:cNvPr id="2" name="TextBox 1"/>
          <p:cNvSpPr txBox="1"/>
          <p:nvPr/>
        </p:nvSpPr>
        <p:spPr>
          <a:xfrm>
            <a:off x="3352800" y="34636"/>
            <a:ext cx="1874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MEDIAN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600200" y="1371600"/>
            <a:ext cx="6096000" cy="4487854"/>
            <a:chOff x="1295400" y="914400"/>
            <a:chExt cx="6096000" cy="4487854"/>
          </a:xfrm>
          <a:effectLst>
            <a:glow rad="127000">
              <a:schemeClr val="tx1">
                <a:lumMod val="95000"/>
                <a:lumOff val="5000"/>
              </a:schemeClr>
            </a:glow>
          </a:effectLst>
        </p:grpSpPr>
        <p:pic>
          <p:nvPicPr>
            <p:cNvPr id="40962" name="Picture 2" descr="1st PUC Statistics Question Bank Chapter 5 Analysis of Univariate Data –  KTBS Solutions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95400" y="914400"/>
              <a:ext cx="6096000" cy="4487854"/>
            </a:xfrm>
            <a:prstGeom prst="rect">
              <a:avLst/>
            </a:prstGeom>
            <a:noFill/>
          </p:spPr>
        </p:pic>
        <p:sp>
          <p:nvSpPr>
            <p:cNvPr id="5" name="Rectangle 4"/>
            <p:cNvSpPr/>
            <p:nvPr/>
          </p:nvSpPr>
          <p:spPr>
            <a:xfrm>
              <a:off x="4572000" y="4191000"/>
              <a:ext cx="2209800" cy="381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ectangle 1"/>
          <p:cNvSpPr/>
          <p:nvPr/>
        </p:nvSpPr>
        <p:spPr>
          <a:xfrm>
            <a:off x="3874527" y="685800"/>
            <a:ext cx="7877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MEAN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AutoShape 2" descr="Calculate the mean of the following distribution using Assumed Mean Method:  Class Interval 0-10 10-20 20-30 30-40 40-50 - Sarthaks eConnect | Largest  Online Education Communit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108" name="AutoShape 4" descr="Calculate the mean of the following distribution using Assumed Mean Method:  Class Interval 0-10 10-20 20-30 30-40 40-50 - Sarthaks eConnect | Largest  Online Education Communit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110" name="AutoShape 6" descr="Calculate the mean of the following distribution using Assumed Mean Method:  Class Interval 0-10 10-20 20-30 30-40 40-50 - Sarthaks eConnect | Largest  Online Education Communit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7112" name="Picture 8" descr="Calculate the mean of the distribution given below using the short cut  method. - Studyrankersonlin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066800"/>
            <a:ext cx="7645839" cy="4114800"/>
          </a:xfrm>
          <a:prstGeom prst="rect">
            <a:avLst/>
          </a:prstGeom>
          <a:noFill/>
          <a:effectLst>
            <a:glow rad="127000">
              <a:schemeClr val="tx1">
                <a:lumMod val="95000"/>
                <a:lumOff val="5000"/>
              </a:schemeClr>
            </a:glow>
          </a:effectLst>
        </p:spPr>
      </p:pic>
      <p:sp>
        <p:nvSpPr>
          <p:cNvPr id="2" name="Rectangle 1"/>
          <p:cNvSpPr/>
          <p:nvPr/>
        </p:nvSpPr>
        <p:spPr>
          <a:xfrm>
            <a:off x="4038600" y="533400"/>
            <a:ext cx="7877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MEAN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AutoShape 2" descr="Definition of Assumed Mean | Chegg.c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6084" name="Picture 4" descr="How to Calculate of Arithmetic Mean in Individual Series?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886788"/>
            <a:ext cx="5486400" cy="4456462"/>
          </a:xfrm>
          <a:prstGeom prst="rect">
            <a:avLst/>
          </a:prstGeom>
          <a:noFill/>
          <a:effectLst>
            <a:glow rad="127000">
              <a:schemeClr val="tx1">
                <a:lumMod val="95000"/>
                <a:lumOff val="5000"/>
              </a:schemeClr>
            </a:glow>
          </a:effectLst>
        </p:spPr>
      </p:pic>
      <p:sp>
        <p:nvSpPr>
          <p:cNvPr id="2" name="Rectangle 1"/>
          <p:cNvSpPr/>
          <p:nvPr/>
        </p:nvSpPr>
        <p:spPr>
          <a:xfrm>
            <a:off x="4343400" y="132629"/>
            <a:ext cx="7877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MEAN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0" name="Picture 4" descr="Statistical Methods: Arithmetic Mean and Calculation of Arithmetic Mean-  FlexiPre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2133600"/>
            <a:ext cx="7077075" cy="3133726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2971800" y="990600"/>
            <a:ext cx="7877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MEAN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410368" y="1110734"/>
            <a:ext cx="8008924" cy="400109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"/>
                <a:cs typeface="Arial" pitchFamily="34" charset="0"/>
              </a:rPr>
              <a:t>Instruments used for chain surveying: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"/>
                <a:cs typeface="Arial" pitchFamily="34" charset="0"/>
              </a:rPr>
              <a:t>The various instruments used in chain surveying are as follows.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Wingdings" pitchFamily="2" charset="2"/>
                <a:cs typeface="Arial" pitchFamily="34" charset="0"/>
              </a:rPr>
              <a:t>ü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"/>
                <a:cs typeface="Arial" pitchFamily="34" charset="0"/>
              </a:rPr>
              <a:t>chain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Wingdings" pitchFamily="2" charset="2"/>
                <a:cs typeface="Arial" pitchFamily="34" charset="0"/>
              </a:rPr>
              <a:t>ü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"/>
                <a:cs typeface="Arial" pitchFamily="34" charset="0"/>
              </a:rPr>
              <a:t>arrows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Wingdings" pitchFamily="2" charset="2"/>
                <a:cs typeface="Arial" pitchFamily="34" charset="0"/>
              </a:rPr>
              <a:t>ü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"/>
                <a:cs typeface="Arial" pitchFamily="34" charset="0"/>
              </a:rPr>
              <a:t>pegs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Wingdings" pitchFamily="2" charset="2"/>
                <a:cs typeface="Arial" pitchFamily="34" charset="0"/>
              </a:rPr>
              <a:t>ü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"/>
                <a:cs typeface="Arial" pitchFamily="34" charset="0"/>
              </a:rPr>
              <a:t>ranging rods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Wingdings" pitchFamily="2" charset="2"/>
                <a:cs typeface="Arial" pitchFamily="34" charset="0"/>
              </a:rPr>
              <a:t>ü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"/>
                <a:cs typeface="Arial" pitchFamily="34" charset="0"/>
              </a:rPr>
              <a:t>offset rods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Wingdings" pitchFamily="2" charset="2"/>
                <a:cs typeface="Arial" pitchFamily="34" charset="0"/>
              </a:rPr>
              <a:t>ü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"/>
                <a:cs typeface="Arial" pitchFamily="34" charset="0"/>
              </a:rPr>
              <a:t>plumb bob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dirty="0">
                <a:solidFill>
                  <a:srgbClr val="333333"/>
                </a:solidFill>
                <a:latin typeface="Times"/>
                <a:cs typeface="Arial" pitchFamily="34" charset="0"/>
              </a:rPr>
              <a:t> </a:t>
            </a:r>
            <a:r>
              <a:rPr lang="en-US" sz="2400" dirty="0" smtClean="0">
                <a:solidFill>
                  <a:srgbClr val="333333"/>
                </a:solidFill>
                <a:latin typeface="Times"/>
                <a:cs typeface="Arial" pitchFamily="34" charset="0"/>
              </a:rPr>
              <a:t>  Trough Compass</a:t>
            </a:r>
            <a:endParaRPr kumimoji="0" lang="en-US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76600" y="381000"/>
            <a:ext cx="16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UNIT - 5</a:t>
            </a:r>
            <a:endParaRPr lang="en-US" sz="20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844" y="4389065"/>
            <a:ext cx="603556" cy="6401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1143000"/>
            <a:ext cx="7543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There are at least three ways in which this relationship can be expressed. These are: </a:t>
            </a:r>
          </a:p>
          <a:p>
            <a:pPr marL="457200" indent="-457200">
              <a:buAutoNum type="arabicPeriod"/>
            </a:pPr>
            <a:r>
              <a:rPr lang="en-US" sz="2400" dirty="0" smtClean="0"/>
              <a:t>Statement of Scale </a:t>
            </a:r>
          </a:p>
          <a:p>
            <a:pPr marL="457200" indent="-457200">
              <a:buAutoNum type="arabicPeriod"/>
            </a:pPr>
            <a:r>
              <a:rPr lang="en-US" sz="2400" dirty="0" smtClean="0"/>
              <a:t>2. Representative Fraction (R. F.)</a:t>
            </a:r>
          </a:p>
          <a:p>
            <a:pPr marL="457200" indent="-457200">
              <a:buAutoNum type="arabicPeriod"/>
            </a:pPr>
            <a:r>
              <a:rPr lang="en-US" sz="2400" dirty="0" smtClean="0"/>
              <a:t> 3. Graphical Scale</a:t>
            </a:r>
            <a:endParaRPr lang="en-US" sz="2400" dirty="0"/>
          </a:p>
        </p:txBody>
      </p:sp>
      <p:pic>
        <p:nvPicPr>
          <p:cNvPr id="10242" name="Picture 2" descr="https://rashidfaridi.files.wordpress.com/2016/01/3685d-untitle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2857" y="3124200"/>
            <a:ext cx="8708572" cy="2286000"/>
          </a:xfrm>
          <a:prstGeom prst="rect">
            <a:avLst/>
          </a:prstGeom>
          <a:noFill/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5334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Scale</a:t>
            </a:r>
            <a:endParaRPr kumimoji="0" lang="en-US" sz="6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4" name="Picture 4" descr="Arrows In Surveying | Uses, Advantages &amp; Materials Used In Arrows | 6  Differences Between Arrows And Peg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95800" y="304800"/>
            <a:ext cx="2333625" cy="1962150"/>
          </a:xfrm>
          <a:prstGeom prst="rect">
            <a:avLst/>
          </a:prstGeom>
          <a:noFill/>
          <a:effectLst>
            <a:glow rad="127000">
              <a:schemeClr val="tx1">
                <a:lumMod val="95000"/>
                <a:lumOff val="5000"/>
              </a:schemeClr>
            </a:glow>
          </a:effectLst>
        </p:spPr>
      </p:pic>
      <p:pic>
        <p:nvPicPr>
          <p:cNvPr id="56326" name="Picture 6" descr="How to Make a Gunter's Chai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752600" y="3048000"/>
            <a:ext cx="4724400" cy="3538742"/>
          </a:xfrm>
          <a:prstGeom prst="rect">
            <a:avLst/>
          </a:prstGeom>
          <a:noFill/>
          <a:effectLst>
            <a:glow rad="127000">
              <a:schemeClr val="tx1">
                <a:lumMod val="95000"/>
                <a:lumOff val="5000"/>
              </a:schemeClr>
            </a:glow>
          </a:effectLst>
        </p:spPr>
      </p:pic>
      <p:sp>
        <p:nvSpPr>
          <p:cNvPr id="56328" name="AutoShape 8" descr="Chain Survey - Procedure, Applicability, Survey Stations and Their Select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330" name="AutoShape 10" descr="Chain Survey - Procedure, Applicability, Survey Stations and Their Select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6332" name="Picture 12" descr="Chain Survey - Procedure, Applicability, Survey Stations and Their Selectio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81400" y="2514600"/>
            <a:ext cx="3324225" cy="2857500"/>
          </a:xfrm>
          <a:prstGeom prst="rect">
            <a:avLst/>
          </a:prstGeom>
          <a:noFill/>
          <a:effectLst>
            <a:glow rad="127000">
              <a:schemeClr val="tx1">
                <a:lumMod val="95000"/>
                <a:lumOff val="5000"/>
              </a:schemeClr>
            </a:glow>
          </a:effectLst>
        </p:spPr>
      </p:pic>
      <p:pic>
        <p:nvPicPr>
          <p:cNvPr id="56334" name="Picture 14" descr="Linear measurement - Types, instruments and common errors - Basic Civil  Engineeri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62800" y="1676400"/>
            <a:ext cx="2390775" cy="1914525"/>
          </a:xfrm>
          <a:prstGeom prst="rect">
            <a:avLst/>
          </a:prstGeom>
          <a:noFill/>
          <a:effectLst>
            <a:glow rad="127000">
              <a:schemeClr val="tx1">
                <a:lumMod val="95000"/>
                <a:lumOff val="5000"/>
              </a:schemeClr>
            </a:glow>
          </a:effectLst>
        </p:spPr>
      </p:pic>
      <p:pic>
        <p:nvPicPr>
          <p:cNvPr id="56336" name="Picture 16" descr="Chain Surveying Ppt Pd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00800" y="4495800"/>
            <a:ext cx="2743200" cy="2054753"/>
          </a:xfrm>
          <a:prstGeom prst="rect">
            <a:avLst/>
          </a:prstGeom>
          <a:noFill/>
          <a:effectLst>
            <a:glow rad="127000">
              <a:schemeClr val="tx1">
                <a:lumMod val="95000"/>
                <a:lumOff val="5000"/>
              </a:schemeClr>
            </a:glow>
          </a:effectLst>
        </p:spPr>
      </p:pic>
      <p:sp>
        <p:nvSpPr>
          <p:cNvPr id="2" name="Rectangle 1"/>
          <p:cNvSpPr/>
          <p:nvPr/>
        </p:nvSpPr>
        <p:spPr>
          <a:xfrm>
            <a:off x="653413" y="3221593"/>
            <a:ext cx="7232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Chain</a:t>
            </a:r>
            <a:endParaRPr lang="en-US" b="1" dirty="0"/>
          </a:p>
        </p:txBody>
      </p:sp>
      <p:sp>
        <p:nvSpPr>
          <p:cNvPr id="3" name="Rectangle 2"/>
          <p:cNvSpPr/>
          <p:nvPr/>
        </p:nvSpPr>
        <p:spPr>
          <a:xfrm>
            <a:off x="4495800" y="533400"/>
            <a:ext cx="8692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Arrows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6829425" y="6181221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/>
              <a:t> plumb bob</a:t>
            </a:r>
          </a:p>
        </p:txBody>
      </p:sp>
      <p:sp>
        <p:nvSpPr>
          <p:cNvPr id="5" name="Rectangle 4"/>
          <p:cNvSpPr/>
          <p:nvPr/>
        </p:nvSpPr>
        <p:spPr>
          <a:xfrm>
            <a:off x="3831459" y="2852261"/>
            <a:ext cx="14120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Ranging</a:t>
            </a:r>
            <a:r>
              <a:rPr lang="en-US" dirty="0" smtClean="0"/>
              <a:t> </a:t>
            </a:r>
            <a:r>
              <a:rPr lang="en-US" b="1" dirty="0"/>
              <a:t>rods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05263" y="948214"/>
            <a:ext cx="17221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SURVEYING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CHAIN SURVEYING (EQUIPMENTS, IMPORTANCE, AND METHODS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609600"/>
            <a:ext cx="2466975" cy="1847851"/>
          </a:xfrm>
          <a:prstGeom prst="rect">
            <a:avLst/>
          </a:prstGeom>
          <a:noFill/>
        </p:spPr>
      </p:pic>
      <p:pic>
        <p:nvPicPr>
          <p:cNvPr id="58372" name="Picture 4" descr="Ranging – Civil Engineeri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81400" y="609600"/>
            <a:ext cx="3943350" cy="1743076"/>
          </a:xfrm>
          <a:prstGeom prst="rect">
            <a:avLst/>
          </a:prstGeom>
          <a:noFill/>
        </p:spPr>
      </p:pic>
      <p:pic>
        <p:nvPicPr>
          <p:cNvPr id="58374" name="Picture 6" descr="ENGINEERING SURVEY AND ESTIMATING : OFFSET IN CHAIN SURVE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3352800"/>
            <a:ext cx="3266627" cy="2196807"/>
          </a:xfrm>
          <a:prstGeom prst="rect">
            <a:avLst/>
          </a:prstGeom>
          <a:noFill/>
        </p:spPr>
      </p:pic>
      <p:sp>
        <p:nvSpPr>
          <p:cNvPr id="58376" name="AutoShape 8" descr="Plane Table Surve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378" name="AutoShape 10" descr="Plane Table Surve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8380" name="Picture 12" descr="Plane Table Survey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43350" y="2743200"/>
            <a:ext cx="5105400" cy="3833052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1945040" y="15637"/>
            <a:ext cx="8594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 </a:t>
            </a:r>
            <a:r>
              <a:rPr lang="en-US" dirty="0" smtClean="0"/>
              <a:t>Offset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Types of Chains used in Surveying, Their Parts, Testing and Advantag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8720" y="1110234"/>
            <a:ext cx="8548080" cy="3918966"/>
          </a:xfrm>
          <a:prstGeom prst="rect">
            <a:avLst/>
          </a:prstGeom>
          <a:noFill/>
          <a:effectLst>
            <a:glow rad="127000">
              <a:schemeClr val="tx1">
                <a:lumMod val="95000"/>
                <a:lumOff val="5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Types of Chains used in Surveying, Their Parts, Testing and Advantag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825732"/>
            <a:ext cx="7467600" cy="3203344"/>
          </a:xfrm>
          <a:prstGeom prst="rect">
            <a:avLst/>
          </a:prstGeom>
          <a:noFill/>
          <a:effectLst>
            <a:glow rad="127000">
              <a:schemeClr val="tx1">
                <a:lumMod val="95000"/>
                <a:lumOff val="5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AutoShape 2" descr="Instruments used for chain survey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132" name="AutoShape 4" descr="Instruments used for chain survey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134" name="AutoShape 6" descr="Instruments used for chain survey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8135" name="Picture 7"/>
          <p:cNvPicPr>
            <a:picLocks noChangeAspect="1" noChangeArrowheads="1"/>
          </p:cNvPicPr>
          <p:nvPr/>
        </p:nvPicPr>
        <p:blipFill>
          <a:blip r:embed="rId2"/>
          <a:srcRect l="12884" t="31250" r="33821" b="32292"/>
          <a:stretch>
            <a:fillRect/>
          </a:stretch>
        </p:blipFill>
        <p:spPr bwMode="auto">
          <a:xfrm>
            <a:off x="287193" y="1143000"/>
            <a:ext cx="8256905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27000">
              <a:schemeClr val="tx1">
                <a:lumMod val="95000"/>
                <a:lumOff val="5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682" t="6820" r="6819" b="13162"/>
          <a:stretch/>
        </p:blipFill>
        <p:spPr>
          <a:xfrm>
            <a:off x="1691640" y="1560731"/>
            <a:ext cx="5867400" cy="4495800"/>
          </a:xfrm>
          <a:prstGeom prst="rect">
            <a:avLst/>
          </a:prstGeom>
          <a:effectLst>
            <a:glow rad="127000">
              <a:schemeClr val="tx1">
                <a:lumMod val="95000"/>
                <a:lumOff val="5000"/>
              </a:schemeClr>
            </a:glow>
          </a:effectLst>
        </p:spPr>
      </p:pic>
      <p:sp>
        <p:nvSpPr>
          <p:cNvPr id="5" name="TextBox 4"/>
          <p:cNvSpPr txBox="1"/>
          <p:nvPr/>
        </p:nvSpPr>
        <p:spPr>
          <a:xfrm>
            <a:off x="4221481" y="914400"/>
            <a:ext cx="17221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SURVEYING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618139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138" y="977296"/>
            <a:ext cx="7405723" cy="490340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71801" y="5105400"/>
            <a:ext cx="2651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ROAD</a:t>
            </a:r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114800" y="371270"/>
            <a:ext cx="17221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SURVEYING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Chain Survey - Procedure, Applicability, Survey Stations and Their Selecti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609600"/>
            <a:ext cx="6076950" cy="4562476"/>
          </a:xfrm>
          <a:prstGeom prst="rect">
            <a:avLst/>
          </a:prstGeom>
          <a:noFill/>
          <a:effectLst>
            <a:glow rad="127000">
              <a:schemeClr val="tx1">
                <a:lumMod val="95000"/>
                <a:lumOff val="5000"/>
              </a:schemeClr>
            </a:glow>
          </a:effectLst>
        </p:spPr>
      </p:pic>
      <p:sp>
        <p:nvSpPr>
          <p:cNvPr id="3" name="TextBox 2"/>
          <p:cNvSpPr txBox="1"/>
          <p:nvPr/>
        </p:nvSpPr>
        <p:spPr>
          <a:xfrm>
            <a:off x="3733800" y="0"/>
            <a:ext cx="17221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SURVEYING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 descr="Instruments used for chain survey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156" name="AutoShape 4" descr="Instruments used for chain survey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9158" name="Picture 6" descr="Chain Surveying - YouTube"/>
          <p:cNvPicPr>
            <a:picLocks noChangeAspect="1" noChangeArrowheads="1"/>
          </p:cNvPicPr>
          <p:nvPr/>
        </p:nvPicPr>
        <p:blipFill>
          <a:blip r:embed="rId2"/>
          <a:srcRect t="24194"/>
          <a:stretch>
            <a:fillRect/>
          </a:stretch>
        </p:blipFill>
        <p:spPr bwMode="auto">
          <a:xfrm>
            <a:off x="135468" y="1600200"/>
            <a:ext cx="8398932" cy="3581400"/>
          </a:xfrm>
          <a:prstGeom prst="rect">
            <a:avLst/>
          </a:prstGeom>
          <a:noFill/>
          <a:effectLst>
            <a:glow rad="127000">
              <a:schemeClr val="accent2">
                <a:lumMod val="50000"/>
              </a:schemeClr>
            </a:glow>
          </a:effectLst>
        </p:spPr>
      </p:pic>
      <p:sp>
        <p:nvSpPr>
          <p:cNvPr id="5" name="TextBox 4"/>
          <p:cNvSpPr txBox="1"/>
          <p:nvPr/>
        </p:nvSpPr>
        <p:spPr>
          <a:xfrm>
            <a:off x="3657600" y="680214"/>
            <a:ext cx="17221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SURVEYING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28600"/>
            <a:ext cx="8958649" cy="364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2202805" y="4343400"/>
            <a:ext cx="36307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THANK YOU</a:t>
            </a:r>
            <a:endParaRPr 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rashidfaridi.files.wordpress.com/2016/01/9be0e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1488" y="2133600"/>
            <a:ext cx="8511698" cy="3200400"/>
          </a:xfrm>
          <a:prstGeom prst="rect">
            <a:avLst/>
          </a:prstGeom>
          <a:gradFill>
            <a:gsLst>
              <a:gs pos="0">
                <a:schemeClr val="tx1">
                  <a:lumMod val="95000"/>
                  <a:lumOff val="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glow rad="127000">
              <a:schemeClr val="tx1">
                <a:lumMod val="95000"/>
                <a:lumOff val="5000"/>
              </a:schemeClr>
            </a:glow>
          </a:effectLst>
        </p:spPr>
      </p:pic>
      <p:sp>
        <p:nvSpPr>
          <p:cNvPr id="2" name="TextBox 1"/>
          <p:cNvSpPr txBox="1"/>
          <p:nvPr/>
        </p:nvSpPr>
        <p:spPr>
          <a:xfrm>
            <a:off x="3276600" y="1371600"/>
            <a:ext cx="23414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/>
              <a:t>Daigonal</a:t>
            </a:r>
            <a:r>
              <a:rPr lang="en-US" sz="2800" b="1" dirty="0" smtClean="0"/>
              <a:t> Scale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3400" y="914401"/>
            <a:ext cx="83820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Question 2(ii).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>Give one example each of statement of scale in Metric and English system.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>Answer: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>Metric System of Measurement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>1 km = 1000 </a:t>
            </a:r>
            <a:r>
              <a:rPr lang="en-US" sz="2800" dirty="0" err="1"/>
              <a:t>Metres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>1 </a:t>
            </a:r>
            <a:r>
              <a:rPr lang="en-US" sz="2800" dirty="0" err="1"/>
              <a:t>Metre</a:t>
            </a:r>
            <a:r>
              <a:rPr lang="en-US" sz="2800" dirty="0"/>
              <a:t> = 100 </a:t>
            </a:r>
            <a:r>
              <a:rPr lang="en-US" sz="2800" dirty="0" err="1"/>
              <a:t>Centimetres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>1 </a:t>
            </a:r>
            <a:r>
              <a:rPr lang="en-US" sz="2800" dirty="0" err="1"/>
              <a:t>Centimetre</a:t>
            </a:r>
            <a:r>
              <a:rPr lang="en-US" sz="2800" dirty="0"/>
              <a:t> = 10 </a:t>
            </a:r>
            <a:r>
              <a:rPr lang="en-US" sz="2800" dirty="0" err="1"/>
              <a:t>Millimetres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>English System of Measurement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>1 Mile = 8 Furlongs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>1 Furlong = 220 Yards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>1 Yard = 3 feet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>1 Foot = 12 Inches.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3400" y="228600"/>
            <a:ext cx="62484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Question 1(</a:t>
            </a:r>
            <a:r>
              <a:rPr lang="en-US" sz="3600" dirty="0" err="1"/>
              <a:t>i</a:t>
            </a:r>
            <a:r>
              <a:rPr lang="en-US" sz="3600" dirty="0"/>
              <a:t>).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/>
              <a:t>Which one of the following methods of scale is a universal method?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/>
              <a:t>(a) Simple Statement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/>
              <a:t>(b) Representative Fraction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/>
              <a:t>(c) Graphical Scale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/>
              <a:t>(d) None of the above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/>
              <a:t>Answer: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/>
              <a:t>(b) Representative fraction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66800" y="609600"/>
            <a:ext cx="61722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Question 1(ii).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/>
              <a:t>Map distance in a scale is also known as: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/>
              <a:t>(a) Numerator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/>
              <a:t>(b) Denominator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/>
              <a:t>(c) Statement of Scale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/>
              <a:t>(d) Representative Fraction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/>
              <a:t>Answer: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/>
              <a:t>(a) Numerator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38200" y="609600"/>
            <a:ext cx="7772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Question 1(iii).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/>
              <a:t>‘Numerator’ in scale represents: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/>
              <a:t>(a) Ground distance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/>
              <a:t>(b) Map distance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/>
              <a:t>(c) Both the distances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/>
              <a:t>(d) None of the above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/>
              <a:t>Answer: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/>
              <a:t>(a) Ground Distance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535</TotalTime>
  <Words>190</Words>
  <Application>Microsoft Office PowerPoint</Application>
  <PresentationFormat>On-screen Show (4:3)</PresentationFormat>
  <Paragraphs>67</Paragraphs>
  <Slides>49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8" baseType="lpstr">
      <vt:lpstr>Arial</vt:lpstr>
      <vt:lpstr>Calibri</vt:lpstr>
      <vt:lpstr>Cambria</vt:lpstr>
      <vt:lpstr>MathJax_Main</vt:lpstr>
      <vt:lpstr>Roboto</vt:lpstr>
      <vt:lpstr>Times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Purnima Shukla</dc:creator>
  <cp:lastModifiedBy>Purnima Shukla</cp:lastModifiedBy>
  <cp:revision>59</cp:revision>
  <dcterms:created xsi:type="dcterms:W3CDTF">2021-05-29T07:16:31Z</dcterms:created>
  <dcterms:modified xsi:type="dcterms:W3CDTF">2023-07-14T14:55:50Z</dcterms:modified>
</cp:coreProperties>
</file>